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notesMasterIdLst>
    <p:notesMasterId r:id="rId58"/>
  </p:notesMasterIdLst>
  <p:sldIdLst>
    <p:sldId id="256" r:id="rId4"/>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E22F8E-C0A2-456D-8CC7-BFB810BE4E87}" type="datetimeFigureOut">
              <a:rPr lang="en-US" smtClean="0"/>
              <a:t>4/6/2013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D8FF6B-3D0F-4FB6-A9D5-2199B697E238}" type="slidenum">
              <a:rPr lang="en-US" smtClean="0"/>
              <a:t>‹#›</a:t>
            </a:fld>
            <a:endParaRPr lang="en-US"/>
          </a:p>
        </p:txBody>
      </p:sp>
    </p:spTree>
    <p:extLst>
      <p:ext uri="{BB962C8B-B14F-4D97-AF65-F5344CB8AC3E}">
        <p14:creationId xmlns:p14="http://schemas.microsoft.com/office/powerpoint/2010/main" val="118961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580691-C092-40D7-9475-4BFB0DDF8427}" type="slidenum">
              <a:rPr lang="en-US" smtClean="0">
                <a:solidFill>
                  <a:prstClr val="black"/>
                </a:solidFill>
              </a:rPr>
              <a:pPr/>
              <a:t>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50784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solidFill>
                  <a:srgbClr val="000000"/>
                </a:solidFill>
              </a:rPr>
              <a:t>Dr. J. K. Roy</a:t>
            </a:r>
            <a:endParaRPr lang="en-US" dirty="0">
              <a:solidFill>
                <a:srgbClr val="0000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74793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lvl1pPr>
              <a:defRPr baseline="0">
                <a:solidFill>
                  <a:schemeClr val="tx1"/>
                </a:solidFill>
              </a:defRPr>
            </a:lvl1pPr>
          </a:lstStyle>
          <a:p>
            <a:r>
              <a:rPr lang="en-US" dirty="0" smtClean="0">
                <a:solidFill>
                  <a:srgbClr val="000000"/>
                </a:solidFill>
              </a:rPr>
              <a:t>Dr. J. K. Roy</a:t>
            </a:r>
            <a:endParaRPr lang="en-US" dirty="0">
              <a:solidFill>
                <a:srgbClr val="000000"/>
              </a:solidFill>
            </a:endParaRPr>
          </a:p>
        </p:txBody>
      </p:sp>
      <p:sp>
        <p:nvSpPr>
          <p:cNvPr id="6" name="Slide Number Placeholder 5"/>
          <p:cNvSpPr>
            <a:spLocks noGrp="1"/>
          </p:cNvSpPr>
          <p:nvPr>
            <p:ph type="sldNum" sz="quarter" idx="12"/>
          </p:nvPr>
        </p:nvSpPr>
        <p:spPr>
          <a:xfrm>
            <a:off x="8401038" y="6215082"/>
            <a:ext cx="502920" cy="458660"/>
          </a:xfrm>
          <a:ln>
            <a:solidFill>
              <a:schemeClr val="tx1"/>
            </a:solidFill>
          </a:ln>
        </p:spPr>
        <p:txBody>
          <a:bodyPr/>
          <a:lstStyle>
            <a:lvl1pPr>
              <a:defRPr baseline="0">
                <a:solidFill>
                  <a:schemeClr val="tx1"/>
                </a:solidFill>
              </a:defRPr>
            </a:lvl1p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62523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8345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81299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2223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885950"/>
            <a:ext cx="8178800" cy="4171950"/>
          </a:xfrm>
        </p:spPr>
        <p:txBody>
          <a:bodyPr rtlCol="0">
            <a:normAutofit/>
          </a:bodyPr>
          <a:lstStyle/>
          <a:p>
            <a:pPr lvl="0"/>
            <a:endParaRPr lang="en-US" noProof="0" smtClean="0"/>
          </a:p>
        </p:txBody>
      </p:sp>
      <p:sp>
        <p:nvSpPr>
          <p:cNvPr id="4" name="Rectangle 4"/>
          <p:cNvSpPr>
            <a:spLocks noGrp="1" noChangeArrowheads="1"/>
          </p:cNvSpPr>
          <p:nvPr>
            <p:ph type="sldNum" sz="quarter" idx="10"/>
          </p:nvPr>
        </p:nvSpPr>
        <p:spPr/>
        <p:txBody>
          <a:bodyPr/>
          <a:lstStyle>
            <a:lvl1pPr>
              <a:defRPr/>
            </a:lvl1pPr>
          </a:lstStyle>
          <a:p>
            <a:pPr>
              <a:defRPr/>
            </a:pPr>
            <a:fld id="{B6F15528-21DE-4FAA-801E-634DDDAF4B2B}" type="slidenum">
              <a:rPr 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444398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22800" y="1885950"/>
            <a:ext cx="4013200" cy="4171950"/>
          </a:xfrm>
        </p:spPr>
        <p:txBody>
          <a:bodyPr rtlCol="0">
            <a:normAutofit/>
          </a:bodyPr>
          <a:lstStyle/>
          <a:p>
            <a:pPr lvl="0"/>
            <a:endParaRPr lang="en-US" noProof="0" smtClean="0"/>
          </a:p>
        </p:txBody>
      </p:sp>
      <p:sp>
        <p:nvSpPr>
          <p:cNvPr id="5" name="Rectangle 4"/>
          <p:cNvSpPr>
            <a:spLocks noGrp="1" noChangeArrowheads="1"/>
          </p:cNvSpPr>
          <p:nvPr>
            <p:ph type="sldNum" sz="quarter" idx="10"/>
          </p:nvPr>
        </p:nvSpPr>
        <p:spPr/>
        <p:txBody>
          <a:bodyPr/>
          <a:lstStyle>
            <a:lvl1pPr>
              <a:defRPr/>
            </a:lvl1pPr>
          </a:lstStyle>
          <a:p>
            <a:pPr>
              <a:defRPr/>
            </a:pPr>
            <a:fld id="{B6F15528-21DE-4FAA-801E-634DDDAF4B2B}" type="slidenum">
              <a:rPr 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396734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5950"/>
            <a:ext cx="81788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048125"/>
            <a:ext cx="81788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vl1pPr>
          </a:lstStyle>
          <a:p>
            <a:pPr>
              <a:defRPr/>
            </a:pPr>
            <a:fld id="{B6F15528-21DE-4FAA-801E-634DDDAF4B2B}" type="slidenum">
              <a:rPr 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369705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r>
              <a:rPr lang="en-US" smtClean="0">
                <a:solidFill>
                  <a:srgbClr val="000000"/>
                </a:solidFill>
              </a:rPr>
              <a:t>Dr. J. K. Roy</a:t>
            </a:r>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9A472DE8-56AE-41BF-B3DF-A04CAFEC86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6303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dirty="0"/>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r>
              <a:rPr lang="en-US" smtClean="0">
                <a:solidFill>
                  <a:srgbClr val="000000"/>
                </a:solidFill>
              </a:rPr>
              <a:t>Dr. J. K. Roy</a:t>
            </a:r>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BAC2FFBC-B8A6-45C9-9534-69F2991F1F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830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r>
              <a:rPr lang="en-US" smtClean="0">
                <a:solidFill>
                  <a:srgbClr val="000000"/>
                </a:solidFill>
              </a:rPr>
              <a:t>Dr. J. K. Roy</a:t>
            </a:r>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6B13B334-8E2D-4E80-8D84-6C8FBA942F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222746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22800" y="1885950"/>
            <a:ext cx="4013200" cy="4171950"/>
          </a:xfrm>
        </p:spPr>
        <p:txBody>
          <a:bodyPr rtlCol="0">
            <a:normAutofit/>
          </a:bodyPr>
          <a:lstStyle/>
          <a:p>
            <a:pPr lvl="0"/>
            <a:endParaRPr lang="en-US" noProof="0" smtClean="0"/>
          </a:p>
        </p:txBody>
      </p:sp>
      <p:sp>
        <p:nvSpPr>
          <p:cNvPr id="5" name="Rectangle 4"/>
          <p:cNvSpPr>
            <a:spLocks noGrp="1" noChangeArrowheads="1"/>
          </p:cNvSpPr>
          <p:nvPr>
            <p:ph type="sldNum" sz="quarter" idx="10"/>
          </p:nvPr>
        </p:nvSpPr>
        <p:spPr/>
        <p:txBody>
          <a:bodyPr/>
          <a:lstStyle>
            <a:lvl1pPr>
              <a:defRPr/>
            </a:lvl1pPr>
          </a:lstStyle>
          <a:p>
            <a:pPr>
              <a:defRPr/>
            </a:pPr>
            <a:fld id="{6B13B334-8E2D-4E80-8D84-6C8FBA942F9C}" type="slidenum">
              <a:rPr 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8858814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06499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solidFill>
                  <a:srgbClr val="000000"/>
                </a:solidFill>
              </a:rPr>
              <a:t>Dr. J. K. Roy</a:t>
            </a:r>
            <a:endParaRPr lang="en-US" dirty="0">
              <a:solidFill>
                <a:srgbClr val="0000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028781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lvl1pPr>
              <a:defRPr baseline="0">
                <a:solidFill>
                  <a:schemeClr val="tx1"/>
                </a:solidFill>
              </a:defRPr>
            </a:lvl1pPr>
          </a:lstStyle>
          <a:p>
            <a:r>
              <a:rPr lang="en-US" dirty="0" smtClean="0">
                <a:solidFill>
                  <a:srgbClr val="000000"/>
                </a:solidFill>
              </a:rPr>
              <a:t>Dr. J. K. Roy</a:t>
            </a:r>
            <a:endParaRPr lang="en-US" dirty="0">
              <a:solidFill>
                <a:srgbClr val="000000"/>
              </a:solidFill>
            </a:endParaRPr>
          </a:p>
        </p:txBody>
      </p:sp>
      <p:sp>
        <p:nvSpPr>
          <p:cNvPr id="6" name="Slide Number Placeholder 5"/>
          <p:cNvSpPr>
            <a:spLocks noGrp="1"/>
          </p:cNvSpPr>
          <p:nvPr>
            <p:ph type="sldNum" sz="quarter" idx="12"/>
          </p:nvPr>
        </p:nvSpPr>
        <p:spPr>
          <a:xfrm>
            <a:off x="8401038" y="6215082"/>
            <a:ext cx="502920" cy="458660"/>
          </a:xfrm>
          <a:ln>
            <a:solidFill>
              <a:schemeClr val="tx1"/>
            </a:solidFill>
          </a:ln>
        </p:spPr>
        <p:txBody>
          <a:bodyPr/>
          <a:lstStyle>
            <a:lvl1pPr>
              <a:defRPr baseline="0">
                <a:solidFill>
                  <a:schemeClr val="tx1"/>
                </a:solidFill>
              </a:defRPr>
            </a:lvl1p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909912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758809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57340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46140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885950"/>
            <a:ext cx="8178800" cy="4171950"/>
          </a:xfrm>
        </p:spPr>
        <p:txBody>
          <a:bodyPr rtlCol="0">
            <a:normAutofit/>
          </a:bodyPr>
          <a:lstStyle/>
          <a:p>
            <a:pPr lvl="0"/>
            <a:endParaRPr lang="en-US" noProof="0" smtClean="0"/>
          </a:p>
        </p:txBody>
      </p:sp>
      <p:sp>
        <p:nvSpPr>
          <p:cNvPr id="4" name="Rectangle 4"/>
          <p:cNvSpPr>
            <a:spLocks noGrp="1" noChangeArrowheads="1"/>
          </p:cNvSpPr>
          <p:nvPr>
            <p:ph type="sldNum" sz="quarter" idx="10"/>
          </p:nvPr>
        </p:nvSpPr>
        <p:spPr/>
        <p:txBody>
          <a:bodyPr/>
          <a:lstStyle>
            <a:lvl1pPr>
              <a:defRPr/>
            </a:lvl1pPr>
          </a:lstStyle>
          <a:p>
            <a:pPr>
              <a:defRPr/>
            </a:pPr>
            <a:fld id="{B6F15528-21DE-4FAA-801E-634DDDAF4B2B}" type="slidenum">
              <a:rPr 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7110000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22800" y="1885950"/>
            <a:ext cx="4013200" cy="4171950"/>
          </a:xfrm>
        </p:spPr>
        <p:txBody>
          <a:bodyPr rtlCol="0">
            <a:normAutofit/>
          </a:bodyPr>
          <a:lstStyle/>
          <a:p>
            <a:pPr lvl="0"/>
            <a:endParaRPr lang="en-US" noProof="0" smtClean="0"/>
          </a:p>
        </p:txBody>
      </p:sp>
      <p:sp>
        <p:nvSpPr>
          <p:cNvPr id="5" name="Rectangle 4"/>
          <p:cNvSpPr>
            <a:spLocks noGrp="1" noChangeArrowheads="1"/>
          </p:cNvSpPr>
          <p:nvPr>
            <p:ph type="sldNum" sz="quarter" idx="10"/>
          </p:nvPr>
        </p:nvSpPr>
        <p:spPr/>
        <p:txBody>
          <a:bodyPr/>
          <a:lstStyle>
            <a:lvl1pPr>
              <a:defRPr/>
            </a:lvl1pPr>
          </a:lstStyle>
          <a:p>
            <a:pPr>
              <a:defRPr/>
            </a:pPr>
            <a:fld id="{B6F15528-21DE-4FAA-801E-634DDDAF4B2B}" type="slidenum">
              <a:rPr 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4949899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5950"/>
            <a:ext cx="81788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048125"/>
            <a:ext cx="81788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vl1pPr>
          </a:lstStyle>
          <a:p>
            <a:pPr>
              <a:defRPr/>
            </a:pPr>
            <a:fld id="{B6F15528-21DE-4FAA-801E-634DDDAF4B2B}" type="slidenum">
              <a:rPr 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464712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r>
              <a:rPr lang="en-US" smtClean="0">
                <a:solidFill>
                  <a:srgbClr val="000000"/>
                </a:solidFill>
              </a:rPr>
              <a:t>Dr. J. K. Roy</a:t>
            </a:r>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9A472DE8-56AE-41BF-B3DF-A04CAFEC86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35260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dirty="0"/>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r>
              <a:rPr lang="en-US" smtClean="0">
                <a:solidFill>
                  <a:srgbClr val="000000"/>
                </a:solidFill>
              </a:rPr>
              <a:t>Dr. J. K. Roy</a:t>
            </a:r>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BAC2FFBC-B8A6-45C9-9534-69F2991F1F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02850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r>
              <a:rPr lang="en-US" smtClean="0">
                <a:solidFill>
                  <a:srgbClr val="000000"/>
                </a:solidFill>
              </a:rPr>
              <a:t>Dr. J. K. Roy</a:t>
            </a:r>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6B13B334-8E2D-4E80-8D84-6C8FBA942F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564031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22800" y="1885950"/>
            <a:ext cx="4013200" cy="4171950"/>
          </a:xfrm>
        </p:spPr>
        <p:txBody>
          <a:bodyPr rtlCol="0">
            <a:normAutofit/>
          </a:bodyPr>
          <a:lstStyle/>
          <a:p>
            <a:pPr lvl="0"/>
            <a:endParaRPr lang="en-US" noProof="0" smtClean="0"/>
          </a:p>
        </p:txBody>
      </p:sp>
      <p:sp>
        <p:nvSpPr>
          <p:cNvPr id="5" name="Rectangle 4"/>
          <p:cNvSpPr>
            <a:spLocks noGrp="1" noChangeArrowheads="1"/>
          </p:cNvSpPr>
          <p:nvPr>
            <p:ph type="sldNum" sz="quarter" idx="10"/>
          </p:nvPr>
        </p:nvSpPr>
        <p:spPr/>
        <p:txBody>
          <a:bodyPr/>
          <a:lstStyle>
            <a:lvl1pPr>
              <a:defRPr/>
            </a:lvl1pPr>
          </a:lstStyle>
          <a:p>
            <a:pPr>
              <a:defRPr/>
            </a:pPr>
            <a:fld id="{6B13B334-8E2D-4E80-8D84-6C8FBA942F9C}" type="slidenum">
              <a:rPr 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140829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5051315"/>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chemeClr val="tx1"/>
                </a:solidFill>
              </a:defRPr>
            </a:lvl1pPr>
          </a:lstStyle>
          <a:p>
            <a:r>
              <a:rPr lang="en-US" dirty="0" smtClean="0">
                <a:solidFill>
                  <a:srgbClr val="000000"/>
                </a:solidFill>
              </a:rPr>
              <a:t>Dr. J. K. Roy</a:t>
            </a:r>
            <a:endParaRPr lang="en-US" dirty="0">
              <a:solidFill>
                <a:srgbClr val="000000"/>
              </a:solidFill>
            </a:endParaRP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chemeClr val="tx1"/>
            </a:solidFill>
          </a:ln>
        </p:spPr>
        <p:txBody>
          <a:bodyPr vert="horz" lIns="9144" tIns="9144" rIns="9144" bIns="9144" rtlCol="0" anchor="ctr">
            <a:normAutofit/>
          </a:bodyPr>
          <a:lstStyle>
            <a:lvl1pPr algn="ctr">
              <a:defRPr sz="1650">
                <a:solidFill>
                  <a:schemeClr val="tx1"/>
                </a:solidFill>
              </a:defRPr>
            </a:lvl1p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95668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5051315"/>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chemeClr val="tx1"/>
                </a:solidFill>
              </a:defRPr>
            </a:lvl1pPr>
          </a:lstStyle>
          <a:p>
            <a:r>
              <a:rPr lang="en-US" dirty="0" smtClean="0">
                <a:solidFill>
                  <a:srgbClr val="000000"/>
                </a:solidFill>
              </a:rPr>
              <a:t>Dr. J. K. Roy</a:t>
            </a:r>
            <a:endParaRPr lang="en-US" dirty="0">
              <a:solidFill>
                <a:srgbClr val="000000"/>
              </a:solidFill>
            </a:endParaRP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chemeClr val="tx1"/>
            </a:solidFill>
          </a:ln>
        </p:spPr>
        <p:txBody>
          <a:bodyPr vert="horz" lIns="9144" tIns="9144" rIns="9144" bIns="9144" rtlCol="0" anchor="ctr">
            <a:normAutofit/>
          </a:bodyPr>
          <a:lstStyle>
            <a:lvl1pPr algn="ctr">
              <a:defRPr sz="1650">
                <a:solidFill>
                  <a:schemeClr val="tx1"/>
                </a:solidFill>
              </a:defRPr>
            </a:lvl1p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2449272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9.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BIOMEDICAL INSTRUMENTATION</a:t>
            </a:r>
            <a:endParaRPr lang="en-US" dirty="0"/>
          </a:p>
        </p:txBody>
      </p:sp>
      <p:sp>
        <p:nvSpPr>
          <p:cNvPr id="3" name="Subtitle 2"/>
          <p:cNvSpPr>
            <a:spLocks noGrp="1"/>
          </p:cNvSpPr>
          <p:nvPr>
            <p:ph type="subTitle" idx="1"/>
          </p:nvPr>
        </p:nvSpPr>
        <p:spPr>
          <a:xfrm rot="19140000">
            <a:off x="1709184" y="3436976"/>
            <a:ext cx="3448485" cy="460092"/>
          </a:xfrm>
        </p:spPr>
        <p:txBody>
          <a:bodyPr>
            <a:noAutofit/>
          </a:bodyPr>
          <a:lstStyle/>
          <a:p>
            <a:pPr algn="ctr"/>
            <a:r>
              <a:rPr lang="en-US" sz="2000" b="1" dirty="0" smtClean="0"/>
              <a:t>MODULE-4 </a:t>
            </a:r>
            <a:r>
              <a:rPr lang="en-US" sz="2000" b="1" dirty="0" smtClean="0"/>
              <a:t>Part-2</a:t>
            </a:r>
            <a:endParaRPr lang="en-US" sz="2000" b="1" dirty="0"/>
          </a:p>
        </p:txBody>
      </p:sp>
      <p:sp>
        <p:nvSpPr>
          <p:cNvPr id="4" name="TextBox 3"/>
          <p:cNvSpPr txBox="1"/>
          <p:nvPr/>
        </p:nvSpPr>
        <p:spPr>
          <a:xfrm>
            <a:off x="3962400" y="4419600"/>
            <a:ext cx="3886200" cy="1446550"/>
          </a:xfrm>
          <a:prstGeom prst="rect">
            <a:avLst/>
          </a:prstGeom>
          <a:noFill/>
        </p:spPr>
        <p:txBody>
          <a:bodyPr wrap="square" rtlCol="0">
            <a:spAutoFit/>
          </a:bodyPr>
          <a:lstStyle/>
          <a:p>
            <a:pPr algn="ctr"/>
            <a:r>
              <a:rPr lang="en-US" b="1" dirty="0" smtClean="0">
                <a:solidFill>
                  <a:srgbClr val="000000"/>
                </a:solidFill>
              </a:rPr>
              <a:t>PROF. DR. JOYANTA KUMAR ROY</a:t>
            </a:r>
          </a:p>
          <a:p>
            <a:pPr algn="ctr"/>
            <a:r>
              <a:rPr lang="en-US" sz="1400" b="1" dirty="0" smtClean="0">
                <a:solidFill>
                  <a:srgbClr val="000000"/>
                </a:solidFill>
              </a:rPr>
              <a:t>DEPARTMENT OF APPLIED ELECTRONICS &amp; INSTRUMENTATION ENGINEERING</a:t>
            </a:r>
          </a:p>
          <a:p>
            <a:pPr algn="ctr"/>
            <a:r>
              <a:rPr lang="en-US" sz="1400" b="1" dirty="0" smtClean="0">
                <a:solidFill>
                  <a:srgbClr val="000000"/>
                </a:solidFill>
              </a:rPr>
              <a:t>NARULA INSTITUTE OF TECHNOLOGY</a:t>
            </a:r>
          </a:p>
          <a:p>
            <a:pPr algn="ctr"/>
            <a:endParaRPr lang="en-US" sz="1400" b="1" dirty="0">
              <a:solidFill>
                <a:srgbClr val="000000"/>
              </a:solidFill>
            </a:endParaRPr>
          </a:p>
          <a:p>
            <a:pPr algn="ctr"/>
            <a:r>
              <a:rPr lang="en-US" sz="1400" b="1" dirty="0" smtClean="0">
                <a:solidFill>
                  <a:srgbClr val="000000"/>
                </a:solidFill>
              </a:rPr>
              <a:t>WWW.dr-joyanta-kumar–roy.com</a:t>
            </a:r>
            <a:endParaRPr lang="en-US" sz="1400" b="1" dirty="0">
              <a:solidFill>
                <a:srgbClr val="000000"/>
              </a:solidFill>
            </a:endParaRPr>
          </a:p>
        </p:txBody>
      </p:sp>
    </p:spTree>
    <p:extLst>
      <p:ext uri="{BB962C8B-B14F-4D97-AF65-F5344CB8AC3E}">
        <p14:creationId xmlns:p14="http://schemas.microsoft.com/office/powerpoint/2010/main" val="812116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609600" y="304800"/>
            <a:ext cx="7772400" cy="990600"/>
          </a:xfrm>
          <a:prstGeom prst="rect">
            <a:avLst/>
          </a:prstGeom>
          <a:solidFill>
            <a:srgbClr val="0000FF"/>
          </a:solidFill>
          <a:ln w="9525">
            <a:solidFill>
              <a:srgbClr val="000000"/>
            </a:solidFill>
            <a:miter lim="800000"/>
            <a:headEnd/>
            <a:tailEnd/>
          </a:ln>
        </p:spPr>
        <p:txBody>
          <a:bodyPr/>
          <a:lstStyle/>
          <a:p>
            <a:pPr>
              <a:defRPr/>
            </a:pPr>
            <a:r>
              <a:rPr lang="en-GB" sz="2400" dirty="0">
                <a:solidFill>
                  <a:srgbClr val="FFFF66"/>
                </a:solidFill>
                <a:effectLst>
                  <a:outerShdw blurRad="38100" dist="38100" dir="2700000" algn="tl">
                    <a:srgbClr val="000000"/>
                  </a:outerShdw>
                </a:effectLst>
                <a:latin typeface="Arial" pitchFamily="34" charset="0"/>
                <a:cs typeface="Arial" pitchFamily="34" charset="0"/>
              </a:rPr>
              <a:t>1. Characteristics of </a:t>
            </a:r>
            <a:r>
              <a:rPr lang="en-GB" sz="2400" dirty="0" smtClean="0">
                <a:solidFill>
                  <a:srgbClr val="FFFF66"/>
                </a:solidFill>
                <a:effectLst>
                  <a:outerShdw blurRad="38100" dist="38100" dir="2700000" algn="tl">
                    <a:srgbClr val="000000"/>
                  </a:outerShdw>
                </a:effectLst>
                <a:latin typeface="Arial" pitchFamily="34" charset="0"/>
                <a:cs typeface="Arial" pitchFamily="34" charset="0"/>
              </a:rPr>
              <a:t>Ultra sonic Sound </a:t>
            </a:r>
            <a:r>
              <a:rPr lang="en-GB" sz="2400" dirty="0">
                <a:solidFill>
                  <a:srgbClr val="FFFF66"/>
                </a:solidFill>
                <a:effectLst>
                  <a:outerShdw blurRad="38100" dist="38100" dir="2700000" algn="tl">
                    <a:srgbClr val="000000"/>
                  </a:outerShdw>
                </a:effectLst>
                <a:latin typeface="Arial" pitchFamily="34" charset="0"/>
                <a:cs typeface="Arial" pitchFamily="34" charset="0"/>
              </a:rPr>
              <a:t>– Key Points</a:t>
            </a:r>
            <a:endParaRPr lang="en-GB" sz="2400" dirty="0"/>
          </a:p>
        </p:txBody>
      </p:sp>
      <p:sp>
        <p:nvSpPr>
          <p:cNvPr id="3" name="Rectangle 2"/>
          <p:cNvSpPr>
            <a:spLocks noChangeArrowheads="1"/>
          </p:cNvSpPr>
          <p:nvPr/>
        </p:nvSpPr>
        <p:spPr bwMode="auto">
          <a:xfrm>
            <a:off x="609600" y="1866900"/>
            <a:ext cx="7924800" cy="4191000"/>
          </a:xfrm>
          <a:prstGeom prst="rect">
            <a:avLst/>
          </a:prstGeom>
          <a:solidFill>
            <a:srgbClr val="92D050"/>
          </a:solidFill>
          <a:ln w="9525">
            <a:solidFill>
              <a:srgbClr val="000000"/>
            </a:solidFill>
            <a:miter lim="800000"/>
            <a:headEnd/>
            <a:tailEnd/>
          </a:ln>
        </p:spPr>
        <p:txBody>
          <a:bodyPr/>
          <a:lstStyle/>
          <a:p>
            <a:pPr>
              <a:buClr>
                <a:srgbClr val="FF0066"/>
              </a:buClr>
              <a:buSzPct val="65000"/>
              <a:buFont typeface="Wingdings" pitchFamily="2" charset="2"/>
              <a:buNone/>
            </a:pPr>
            <a:r>
              <a:rPr lang="en-GB" sz="2000" dirty="0">
                <a:effectLst>
                  <a:outerShdw blurRad="38100" dist="38100" dir="2700000" algn="tl">
                    <a:srgbClr val="000000"/>
                  </a:outerShdw>
                </a:effectLst>
                <a:latin typeface="Arial" pitchFamily="34" charset="0"/>
                <a:cs typeface="Arial" pitchFamily="34" charset="0"/>
              </a:rPr>
              <a:t>Propagation of sound - Key Points </a:t>
            </a:r>
          </a:p>
          <a:p>
            <a:pPr lvl="1">
              <a:buClr>
                <a:srgbClr val="FF0066"/>
              </a:buClr>
              <a:buSzPct val="65000"/>
              <a:buFont typeface="Wingdings" pitchFamily="2" charset="2"/>
              <a:buNone/>
            </a:pPr>
            <a:r>
              <a:rPr lang="en-GB" sz="2000" dirty="0">
                <a:effectLst>
                  <a:outerShdw blurRad="38100" dist="38100" dir="2700000" algn="tl">
                    <a:srgbClr val="000000"/>
                  </a:outerShdw>
                </a:effectLst>
                <a:latin typeface="Arial" pitchFamily="34" charset="0"/>
                <a:cs typeface="Arial" pitchFamily="34" charset="0"/>
              </a:rPr>
              <a:t>Speed of sound is dependent on the medium </a:t>
            </a:r>
          </a:p>
          <a:p>
            <a:pPr lvl="1">
              <a:buClr>
                <a:srgbClr val="FF0066"/>
              </a:buClr>
              <a:buSzPct val="65000"/>
              <a:buFont typeface="Wingdings" pitchFamily="2" charset="2"/>
              <a:buNone/>
            </a:pPr>
            <a:r>
              <a:rPr lang="en-GB" sz="2000" dirty="0">
                <a:effectLst>
                  <a:outerShdw blurRad="38100" dist="38100" dir="2700000" algn="tl">
                    <a:srgbClr val="000000"/>
                  </a:outerShdw>
                </a:effectLst>
                <a:latin typeface="Arial" pitchFamily="34" charset="0"/>
                <a:cs typeface="Arial" pitchFamily="34" charset="0"/>
              </a:rPr>
              <a:t>Ultrasound frequency is independent of the medium, and does not change </a:t>
            </a:r>
          </a:p>
          <a:p>
            <a:pPr lvl="1">
              <a:buClr>
                <a:srgbClr val="FF0066"/>
              </a:buClr>
              <a:buSzPct val="65000"/>
              <a:buFont typeface="Wingdings" pitchFamily="2" charset="2"/>
              <a:buNone/>
            </a:pPr>
            <a:r>
              <a:rPr lang="en-GB" sz="2000" dirty="0">
                <a:effectLst>
                  <a:outerShdw blurRad="38100" dist="38100" dir="2700000" algn="tl">
                    <a:srgbClr val="000000"/>
                  </a:outerShdw>
                </a:effectLst>
                <a:latin typeface="Arial" pitchFamily="34" charset="0"/>
                <a:cs typeface="Arial" pitchFamily="34" charset="0"/>
              </a:rPr>
              <a:t>Wavelength changes with the changes of speed </a:t>
            </a:r>
          </a:p>
          <a:p>
            <a:pPr lvl="1">
              <a:buClr>
                <a:srgbClr val="FF0066"/>
              </a:buClr>
              <a:buSzPct val="65000"/>
              <a:buFont typeface="Wingdings" pitchFamily="2" charset="2"/>
              <a:buNone/>
            </a:pPr>
            <a:r>
              <a:rPr lang="en-GB" sz="2000" dirty="0">
                <a:effectLst>
                  <a:outerShdw blurRad="38100" dist="38100" dir="2700000" algn="tl">
                    <a:srgbClr val="000000"/>
                  </a:outerShdw>
                </a:effectLst>
                <a:latin typeface="Arial" pitchFamily="34" charset="0"/>
                <a:cs typeface="Arial" pitchFamily="34" charset="0"/>
              </a:rPr>
              <a:t>c [m/sec] = </a:t>
            </a:r>
            <a:r>
              <a:rPr lang="en-GB" sz="2000" dirty="0">
                <a:effectLst>
                  <a:outerShdw blurRad="38100" dist="38100" dir="2700000" algn="tl">
                    <a:srgbClr val="000000"/>
                  </a:outerShdw>
                </a:effectLst>
                <a:latin typeface="Arial" pitchFamily="34" charset="0"/>
                <a:cs typeface="Arial" pitchFamily="34" charset="0"/>
                <a:sym typeface="Symbol" pitchFamily="18" charset="2"/>
              </a:rPr>
              <a:t></a:t>
            </a:r>
            <a:r>
              <a:rPr lang="en-GB" sz="2000" dirty="0">
                <a:effectLst>
                  <a:outerShdw blurRad="38100" dist="38100" dir="2700000" algn="tl">
                    <a:srgbClr val="000000"/>
                  </a:outerShdw>
                </a:effectLst>
                <a:latin typeface="Arial" pitchFamily="34" charset="0"/>
                <a:cs typeface="Arial" pitchFamily="34" charset="0"/>
              </a:rPr>
              <a:t> [m] * f [1/sec] </a:t>
            </a:r>
          </a:p>
          <a:p>
            <a:pPr>
              <a:buClr>
                <a:srgbClr val="FF0066"/>
              </a:buClr>
              <a:buSzPct val="65000"/>
              <a:buFont typeface="Wingdings" pitchFamily="2" charset="2"/>
              <a:buNone/>
            </a:pPr>
            <a:r>
              <a:rPr lang="en-GB" sz="2000" dirty="0">
                <a:effectLst>
                  <a:outerShdw blurRad="38100" dist="38100" dir="2700000" algn="tl">
                    <a:srgbClr val="000000"/>
                  </a:outerShdw>
                </a:effectLst>
                <a:latin typeface="Arial" pitchFamily="34" charset="0"/>
                <a:cs typeface="Arial" pitchFamily="34" charset="0"/>
              </a:rPr>
              <a:t> </a:t>
            </a:r>
          </a:p>
          <a:p>
            <a:pPr>
              <a:buClr>
                <a:srgbClr val="FF0066"/>
              </a:buClr>
              <a:buSzPct val="65000"/>
              <a:buFont typeface="Wingdings" pitchFamily="2" charset="2"/>
              <a:buNone/>
            </a:pPr>
            <a:r>
              <a:rPr lang="en-GB" sz="2000" dirty="0">
                <a:effectLst>
                  <a:outerShdw blurRad="38100" dist="38100" dir="2700000" algn="tl">
                    <a:srgbClr val="000000"/>
                  </a:outerShdw>
                </a:effectLst>
                <a:latin typeface="Arial" pitchFamily="34" charset="0"/>
                <a:cs typeface="Arial" pitchFamily="34" charset="0"/>
              </a:rPr>
              <a:t>For most calculations, the average speed of sound in soft tissue, 1540 m/sec, should be assumed </a:t>
            </a:r>
          </a:p>
          <a:p>
            <a:pPr lvl="1">
              <a:buClr>
                <a:srgbClr val="FF0066"/>
              </a:buClr>
              <a:buSzPct val="65000"/>
              <a:buFont typeface="Wingdings" pitchFamily="2" charset="2"/>
              <a:buNone/>
            </a:pPr>
            <a:r>
              <a:rPr lang="en-GB" sz="2000" dirty="0">
                <a:effectLst>
                  <a:outerShdw blurRad="38100" dist="38100" dir="2700000" algn="tl">
                    <a:srgbClr val="000000"/>
                  </a:outerShdw>
                </a:effectLst>
                <a:latin typeface="Arial" pitchFamily="34" charset="0"/>
                <a:cs typeface="Arial" pitchFamily="34" charset="0"/>
              </a:rPr>
              <a:t>In air = 330 m/sec and in fatty tissue = 1450 m/sec </a:t>
            </a:r>
          </a:p>
          <a:p>
            <a:pPr>
              <a:buClr>
                <a:srgbClr val="FF0066"/>
              </a:buClr>
              <a:buSzPct val="65000"/>
              <a:buFont typeface="Wingdings" pitchFamily="2" charset="2"/>
              <a:buNone/>
            </a:pPr>
            <a:r>
              <a:rPr lang="en-GB" sz="2000" dirty="0">
                <a:effectLst>
                  <a:outerShdw blurRad="38100" dist="38100" dir="2700000" algn="tl">
                    <a:srgbClr val="000000"/>
                  </a:outerShdw>
                </a:effectLst>
                <a:latin typeface="Arial" pitchFamily="34" charset="0"/>
                <a:cs typeface="Arial" pitchFamily="34" charset="0"/>
              </a:rPr>
              <a:t>dB = 10 log10 (I2/I1) </a:t>
            </a:r>
          </a:p>
          <a:p>
            <a:pPr lvl="1">
              <a:buClr>
                <a:srgbClr val="FF0066"/>
              </a:buClr>
              <a:buSzPct val="65000"/>
              <a:buFont typeface="Wingdings" pitchFamily="2" charset="2"/>
              <a:buNone/>
            </a:pPr>
            <a:r>
              <a:rPr lang="en-GB" sz="2000" dirty="0">
                <a:effectLst>
                  <a:outerShdw blurRad="38100" dist="38100" dir="2700000" algn="tl">
                    <a:srgbClr val="000000"/>
                  </a:outerShdw>
                </a:effectLst>
                <a:latin typeface="Arial" pitchFamily="34" charset="0"/>
                <a:cs typeface="Arial" pitchFamily="34" charset="0"/>
              </a:rPr>
              <a:t> </a:t>
            </a:r>
          </a:p>
          <a:p>
            <a:pPr lvl="1">
              <a:buClr>
                <a:srgbClr val="FF0066"/>
              </a:buClr>
              <a:buSzPct val="65000"/>
              <a:buFont typeface="Wingdings" pitchFamily="2" charset="2"/>
              <a:buNone/>
            </a:pPr>
            <a:endParaRPr lang="en-GB" sz="2000" dirty="0">
              <a:effectLst>
                <a:outerShdw blurRad="38100" dist="38100" dir="2700000" algn="tl">
                  <a:srgbClr val="000000"/>
                </a:outerShdw>
              </a:effectLst>
              <a:latin typeface="Arial" pitchFamily="34" charset="0"/>
              <a:cs typeface="Arial" pitchFamily="34" charset="0"/>
              <a:sym typeface="Symbol" pitchFamily="18" charset="2"/>
            </a:endParaRPr>
          </a:p>
        </p:txBody>
      </p:sp>
    </p:spTree>
    <p:extLst>
      <p:ext uri="{BB962C8B-B14F-4D97-AF65-F5344CB8AC3E}">
        <p14:creationId xmlns:p14="http://schemas.microsoft.com/office/powerpoint/2010/main" val="1117292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980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5028" name="Rectangle 4"/>
          <p:cNvSpPr>
            <a:spLocks noChangeArrowheads="1"/>
          </p:cNvSpPr>
          <p:nvPr/>
        </p:nvSpPr>
        <p:spPr bwMode="auto">
          <a:xfrm>
            <a:off x="457200" y="571500"/>
            <a:ext cx="8229600" cy="1371600"/>
          </a:xfrm>
          <a:prstGeom prst="rect">
            <a:avLst/>
          </a:prstGeom>
          <a:solidFill>
            <a:srgbClr val="0000FF"/>
          </a:solidFill>
          <a:ln w="9525">
            <a:solidFill>
              <a:srgbClr val="000000"/>
            </a:solidFill>
            <a:miter lim="800000"/>
            <a:headEnd/>
            <a:tailEnd/>
          </a:ln>
        </p:spPr>
        <p:txBody>
          <a:bodyPr/>
          <a:lstStyle/>
          <a:p>
            <a:pPr>
              <a:defRPr/>
            </a:pPr>
            <a:r>
              <a:rPr lang="en-GB" sz="2800">
                <a:solidFill>
                  <a:srgbClr val="FFFF66"/>
                </a:solidFill>
                <a:effectLst>
                  <a:outerShdw blurRad="38100" dist="38100" dir="2700000" algn="tl">
                    <a:srgbClr val="000000"/>
                  </a:outerShdw>
                </a:effectLst>
                <a:latin typeface="Arial" pitchFamily="34" charset="0"/>
                <a:cs typeface="Arial" pitchFamily="34" charset="0"/>
              </a:rPr>
              <a:t>2. Interactions of Ultrasound with Matter</a:t>
            </a:r>
            <a:endParaRPr lang="en-GB"/>
          </a:p>
        </p:txBody>
      </p:sp>
      <p:sp>
        <p:nvSpPr>
          <p:cNvPr id="1665026" name="Rectangle 2"/>
          <p:cNvSpPr>
            <a:spLocks noChangeArrowheads="1"/>
          </p:cNvSpPr>
          <p:nvPr/>
        </p:nvSpPr>
        <p:spPr bwMode="auto">
          <a:xfrm>
            <a:off x="457200" y="2171700"/>
            <a:ext cx="8229600" cy="4114800"/>
          </a:xfrm>
          <a:prstGeom prst="rect">
            <a:avLst/>
          </a:prstGeom>
          <a:solidFill>
            <a:srgbClr val="92D050"/>
          </a:solidFill>
          <a:ln w="9525">
            <a:solidFill>
              <a:srgbClr val="000000"/>
            </a:solidFill>
            <a:miter lim="800000"/>
            <a:headEnd/>
            <a:tailEnd/>
          </a:ln>
        </p:spPr>
        <p:txBody>
          <a:bodyPr/>
          <a:lstStyle/>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Ultrasound interactions are determined by the acoustic properties of matter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As ultrasound energy propagates through a medium, interactions that occur include </a:t>
            </a:r>
          </a:p>
          <a:p>
            <a:pPr lvl="1">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reflection </a:t>
            </a:r>
          </a:p>
          <a:p>
            <a:pPr lvl="1">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refraction </a:t>
            </a:r>
          </a:p>
          <a:p>
            <a:pPr lvl="1">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scattering </a:t>
            </a:r>
          </a:p>
          <a:p>
            <a:pPr lvl="1">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Absorption (attenuation)</a:t>
            </a:r>
          </a:p>
        </p:txBody>
      </p:sp>
    </p:spTree>
    <p:extLst>
      <p:ext uri="{BB962C8B-B14F-4D97-AF65-F5344CB8AC3E}">
        <p14:creationId xmlns:p14="http://schemas.microsoft.com/office/powerpoint/2010/main" val="3265233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25" name="Rectangle 5"/>
          <p:cNvSpPr>
            <a:spLocks noChangeArrowheads="1"/>
          </p:cNvSpPr>
          <p:nvPr/>
        </p:nvSpPr>
        <p:spPr bwMode="auto">
          <a:xfrm>
            <a:off x="190500" y="266700"/>
            <a:ext cx="8229600" cy="1371600"/>
          </a:xfrm>
          <a:prstGeom prst="rect">
            <a:avLst/>
          </a:prstGeom>
          <a:solidFill>
            <a:srgbClr val="0000FF"/>
          </a:solidFill>
          <a:ln w="9525">
            <a:solidFill>
              <a:srgbClr val="000000"/>
            </a:solidFill>
            <a:miter lim="800000"/>
            <a:headEnd/>
            <a:tailEnd/>
          </a:ln>
        </p:spPr>
        <p:txBody>
          <a:bodyPr/>
          <a:lstStyle/>
          <a:p>
            <a:pPr>
              <a:defRPr/>
            </a:pPr>
            <a:r>
              <a:rPr lang="en-GB" sz="2800">
                <a:solidFill>
                  <a:srgbClr val="FFFF66"/>
                </a:solidFill>
                <a:effectLst>
                  <a:outerShdw blurRad="38100" dist="38100" dir="2700000" algn="tl">
                    <a:srgbClr val="000000"/>
                  </a:outerShdw>
                </a:effectLst>
                <a:latin typeface="Arial" pitchFamily="34" charset="0"/>
                <a:cs typeface="Arial" pitchFamily="34" charset="0"/>
              </a:rPr>
              <a:t>2. Interactions of Ultrasound with Matter</a:t>
            </a:r>
            <a:br>
              <a:rPr lang="en-GB" sz="2800">
                <a:solidFill>
                  <a:srgbClr val="FFFF66"/>
                </a:solidFill>
                <a:effectLst>
                  <a:outerShdw blurRad="38100" dist="38100" dir="2700000" algn="tl">
                    <a:srgbClr val="000000"/>
                  </a:outerShdw>
                </a:effectLst>
                <a:latin typeface="Arial" pitchFamily="34" charset="0"/>
                <a:cs typeface="Arial" pitchFamily="34" charset="0"/>
              </a:rPr>
            </a:br>
            <a:r>
              <a:rPr lang="en-GB" sz="2800">
                <a:solidFill>
                  <a:srgbClr val="FFFF66"/>
                </a:solidFill>
                <a:effectLst>
                  <a:outerShdw blurRad="38100" dist="38100" dir="2700000" algn="tl">
                    <a:srgbClr val="000000"/>
                  </a:outerShdw>
                </a:effectLst>
                <a:latin typeface="Arial" pitchFamily="34" charset="0"/>
                <a:cs typeface="Arial" pitchFamily="34" charset="0"/>
              </a:rPr>
              <a:t>Acoustic Impedance</a:t>
            </a:r>
            <a:endParaRPr lang="en-GB"/>
          </a:p>
        </p:txBody>
      </p:sp>
      <p:sp>
        <p:nvSpPr>
          <p:cNvPr id="1669123" name="Rectangle 3"/>
          <p:cNvSpPr>
            <a:spLocks noChangeArrowheads="1"/>
          </p:cNvSpPr>
          <p:nvPr/>
        </p:nvSpPr>
        <p:spPr bwMode="auto">
          <a:xfrm>
            <a:off x="190500" y="1866900"/>
            <a:ext cx="8229600" cy="4114800"/>
          </a:xfrm>
          <a:prstGeom prst="rect">
            <a:avLst/>
          </a:prstGeom>
          <a:solidFill>
            <a:srgbClr val="92D050"/>
          </a:solidFill>
          <a:ln w="9525">
            <a:solidFill>
              <a:srgbClr val="000000"/>
            </a:solidFill>
            <a:miter lim="800000"/>
            <a:headEnd/>
            <a:tailEnd/>
          </a:ln>
        </p:spPr>
        <p:txBody>
          <a:bodyPr/>
          <a:lstStyle/>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Acoustic Impedance, Z </a:t>
            </a:r>
          </a:p>
          <a:p>
            <a:pPr lvl="1">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is equal to density of the material times speed of sound in the material in which ultrasound travels, Z = </a:t>
            </a:r>
            <a:r>
              <a:rPr lang="en-GB" sz="2000">
                <a:effectLst>
                  <a:outerShdw blurRad="38100" dist="38100" dir="2700000" algn="tl">
                    <a:srgbClr val="000000"/>
                  </a:outerShdw>
                </a:effectLst>
                <a:latin typeface="Arial" pitchFamily="34" charset="0"/>
                <a:cs typeface="Arial" pitchFamily="34" charset="0"/>
                <a:sym typeface="Symbol" pitchFamily="18" charset="2"/>
              </a:rPr>
              <a:t></a:t>
            </a:r>
            <a:r>
              <a:rPr lang="en-GB" sz="2000">
                <a:effectLst>
                  <a:outerShdw blurRad="38100" dist="38100" dir="2700000" algn="tl">
                    <a:srgbClr val="000000"/>
                  </a:outerShdw>
                </a:effectLst>
                <a:latin typeface="Arial" pitchFamily="34" charset="0"/>
                <a:cs typeface="Arial" pitchFamily="34" charset="0"/>
              </a:rPr>
              <a:t> c </a:t>
            </a:r>
          </a:p>
          <a:p>
            <a:pPr lvl="2"/>
            <a:r>
              <a:rPr lang="en-GB">
                <a:sym typeface="Symbol" pitchFamily="18" charset="2"/>
              </a:rPr>
              <a:t></a:t>
            </a:r>
            <a:r>
              <a:rPr lang="en-GB"/>
              <a:t> = density (kg/m3) and c = speed of sound (m/sec) </a:t>
            </a:r>
          </a:p>
          <a:p>
            <a:pPr lvl="1">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measured in rayl (kg/m2sec) </a:t>
            </a:r>
          </a:p>
          <a:p>
            <a:pPr lvl="1">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Air and lung media have low values of Z, whereas bone and metal have high values </a:t>
            </a:r>
          </a:p>
          <a:p>
            <a:pPr lvl="1">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Large differences in Z (air-filled lung and soft tissue) cause reflection, small differences allow transmission of sound energy </a:t>
            </a:r>
          </a:p>
          <a:p>
            <a:pPr lvl="1">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The differences between acoustic impedance values at an interface determines the amount of energy reflected at the interface</a:t>
            </a:r>
            <a:endParaRPr lang="en-GB" sz="2000">
              <a:effectLst>
                <a:outerShdw blurRad="38100" dist="38100" dir="2700000" algn="tl">
                  <a:srgbClr val="000000"/>
                </a:outerShdw>
              </a:effectLst>
              <a:latin typeface="Arial" pitchFamily="34" charset="0"/>
              <a:cs typeface="Arial" pitchFamily="34" charset="0"/>
              <a:sym typeface="Symbol" pitchFamily="18" charset="2"/>
            </a:endParaRPr>
          </a:p>
        </p:txBody>
      </p:sp>
      <p:sp>
        <p:nvSpPr>
          <p:cNvPr id="1669122" name="Text Box 2"/>
          <p:cNvSpPr txBox="1">
            <a:spLocks noChangeArrowheads="1"/>
          </p:cNvSpPr>
          <p:nvPr/>
        </p:nvSpPr>
        <p:spPr bwMode="auto">
          <a:xfrm>
            <a:off x="5143500" y="6134100"/>
            <a:ext cx="3810000" cy="4572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a:spAutoFit/>
          </a:bodyPr>
          <a:lstStyle/>
          <a:p>
            <a:pPr eaLnBrk="0" hangingPunct="0">
              <a:defRPr/>
            </a:pPr>
            <a:r>
              <a:rPr lang="en-GB" sz="1200">
                <a:effectLst>
                  <a:outerShdw blurRad="38100" dist="38100" dir="2700000" algn="tl">
                    <a:srgbClr val="000000"/>
                  </a:outerShdw>
                </a:effectLst>
                <a:latin typeface="Arial" pitchFamily="34" charset="0"/>
                <a:cs typeface="Arial" pitchFamily="34" charset="0"/>
              </a:rPr>
              <a:t>c.f. Bushberg, et al. The Essential Physics of Medical 		Imaging, 2</a:t>
            </a:r>
            <a:r>
              <a:rPr lang="en-GB" sz="1200" baseline="30000">
                <a:effectLst>
                  <a:outerShdw blurRad="38100" dist="38100" dir="2700000" algn="tl">
                    <a:srgbClr val="000000"/>
                  </a:outerShdw>
                </a:effectLst>
                <a:latin typeface="Arial" pitchFamily="34" charset="0"/>
                <a:cs typeface="Arial" pitchFamily="34" charset="0"/>
              </a:rPr>
              <a:t>nd</a:t>
            </a:r>
            <a:r>
              <a:rPr lang="en-GB" sz="1200">
                <a:effectLst>
                  <a:outerShdw blurRad="38100" dist="38100" dir="2700000" algn="tl">
                    <a:srgbClr val="000000"/>
                  </a:outerShdw>
                </a:effectLst>
                <a:latin typeface="Arial" pitchFamily="34" charset="0"/>
                <a:cs typeface="Arial" pitchFamily="34" charset="0"/>
              </a:rPr>
              <a:t> ed., p. 477.</a:t>
            </a:r>
            <a:endParaRPr lang="en-GB"/>
          </a:p>
        </p:txBody>
      </p:sp>
    </p:spTree>
    <p:extLst>
      <p:ext uri="{BB962C8B-B14F-4D97-AF65-F5344CB8AC3E}">
        <p14:creationId xmlns:p14="http://schemas.microsoft.com/office/powerpoint/2010/main" val="425756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6691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6691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66912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66912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66912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66912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6691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23" grpId="0" build="p" autoUpdateAnimBg="0"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0151" name="Rectangle 7"/>
          <p:cNvSpPr>
            <a:spLocks noChangeArrowheads="1"/>
          </p:cNvSpPr>
          <p:nvPr/>
        </p:nvSpPr>
        <p:spPr bwMode="auto">
          <a:xfrm>
            <a:off x="228600" y="152400"/>
            <a:ext cx="8229600" cy="914400"/>
          </a:xfrm>
          <a:prstGeom prst="rect">
            <a:avLst/>
          </a:prstGeom>
          <a:solidFill>
            <a:srgbClr val="0000FF"/>
          </a:solidFill>
          <a:ln w="9525">
            <a:solidFill>
              <a:srgbClr val="000000"/>
            </a:solidFill>
            <a:miter lim="800000"/>
            <a:headEnd/>
            <a:tailEnd/>
          </a:ln>
        </p:spPr>
        <p:txBody>
          <a:bodyPr/>
          <a:lstStyle/>
          <a:p>
            <a:pPr>
              <a:defRPr/>
            </a:pPr>
            <a:r>
              <a:rPr lang="en-GB" sz="2800">
                <a:solidFill>
                  <a:srgbClr val="FFFF66"/>
                </a:solidFill>
                <a:effectLst>
                  <a:outerShdw blurRad="38100" dist="38100" dir="2700000" algn="tl">
                    <a:srgbClr val="000000"/>
                  </a:outerShdw>
                </a:effectLst>
                <a:latin typeface="Arial" pitchFamily="34" charset="0"/>
                <a:cs typeface="Arial" pitchFamily="34" charset="0"/>
              </a:rPr>
              <a:t>2. Interactions of Ultrasound with Matter</a:t>
            </a:r>
            <a:br>
              <a:rPr lang="en-GB" sz="2800">
                <a:solidFill>
                  <a:srgbClr val="FFFF66"/>
                </a:solidFill>
                <a:effectLst>
                  <a:outerShdw blurRad="38100" dist="38100" dir="2700000" algn="tl">
                    <a:srgbClr val="000000"/>
                  </a:outerShdw>
                </a:effectLst>
                <a:latin typeface="Arial" pitchFamily="34" charset="0"/>
                <a:cs typeface="Arial" pitchFamily="34" charset="0"/>
              </a:rPr>
            </a:br>
            <a:r>
              <a:rPr lang="en-GB" sz="2800">
                <a:solidFill>
                  <a:srgbClr val="FFFF66"/>
                </a:solidFill>
                <a:effectLst>
                  <a:outerShdw blurRad="38100" dist="38100" dir="2700000" algn="tl">
                    <a:srgbClr val="000000"/>
                  </a:outerShdw>
                </a:effectLst>
                <a:latin typeface="Arial" pitchFamily="34" charset="0"/>
                <a:cs typeface="Arial" pitchFamily="34" charset="0"/>
              </a:rPr>
              <a:t>Reflection</a:t>
            </a:r>
            <a:endParaRPr lang="en-GB"/>
          </a:p>
        </p:txBody>
      </p:sp>
      <p:sp>
        <p:nvSpPr>
          <p:cNvPr id="1670149" name="Rectangle 5"/>
          <p:cNvSpPr>
            <a:spLocks noChangeArrowheads="1"/>
          </p:cNvSpPr>
          <p:nvPr/>
        </p:nvSpPr>
        <p:spPr bwMode="auto">
          <a:xfrm>
            <a:off x="228600" y="3810000"/>
            <a:ext cx="8153400" cy="2286000"/>
          </a:xfrm>
          <a:prstGeom prst="rect">
            <a:avLst/>
          </a:prstGeom>
          <a:solidFill>
            <a:srgbClr val="92D050"/>
          </a:solidFill>
          <a:ln w="9525">
            <a:solidFill>
              <a:srgbClr val="000000"/>
            </a:solidFill>
            <a:miter lim="800000"/>
            <a:headEnd/>
            <a:tailEnd/>
          </a:ln>
        </p:spPr>
        <p:txBody>
          <a:bodyPr/>
          <a:lstStyle/>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A portion of the ultrasound beam is reflected at tissue interface </a:t>
            </a:r>
          </a:p>
          <a:p>
            <a:pPr lvl="1">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The sound reflected back toward the source is called an echo and is used to generate the ultrasound image </a:t>
            </a:r>
          </a:p>
          <a:p>
            <a:pPr lvl="1">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The percentage of ultrasound intensity reflected depends in part on the angle of incidence of the beam </a:t>
            </a:r>
          </a:p>
          <a:p>
            <a:pPr lvl="1">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As the angle of incidence increases, reflected sound is less likely to reach the transducer </a:t>
            </a:r>
          </a:p>
          <a:p>
            <a:pPr>
              <a:buClr>
                <a:srgbClr val="FF0066"/>
              </a:buClr>
              <a:buSzPct val="65000"/>
              <a:buFont typeface="Wingdings" pitchFamily="2" charset="2"/>
              <a:buNone/>
            </a:pPr>
            <a:endParaRPr lang="en-GB" sz="2000">
              <a:effectLst>
                <a:outerShdw blurRad="38100" dist="38100" dir="2700000" algn="tl">
                  <a:srgbClr val="000000"/>
                </a:outerShdw>
              </a:effectLst>
              <a:latin typeface="Arial" pitchFamily="34" charset="0"/>
              <a:cs typeface="Arial" pitchFamily="34" charset="0"/>
            </a:endParaRPr>
          </a:p>
        </p:txBody>
      </p:sp>
      <p:pic>
        <p:nvPicPr>
          <p:cNvPr id="1946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143000"/>
            <a:ext cx="5486400" cy="2544763"/>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pic>
      <p:sp>
        <p:nvSpPr>
          <p:cNvPr id="1670146" name="Text Box 2"/>
          <p:cNvSpPr txBox="1">
            <a:spLocks noChangeArrowheads="1"/>
          </p:cNvSpPr>
          <p:nvPr/>
        </p:nvSpPr>
        <p:spPr bwMode="auto">
          <a:xfrm>
            <a:off x="5105400" y="6248400"/>
            <a:ext cx="3810000" cy="4572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a:spAutoFit/>
          </a:bodyPr>
          <a:lstStyle/>
          <a:p>
            <a:pPr eaLnBrk="0" hangingPunct="0">
              <a:defRPr/>
            </a:pPr>
            <a:r>
              <a:rPr lang="en-GB" sz="1200">
                <a:effectLst>
                  <a:outerShdw blurRad="38100" dist="38100" dir="2700000" algn="tl">
                    <a:srgbClr val="000000"/>
                  </a:outerShdw>
                </a:effectLst>
                <a:latin typeface="Arial" pitchFamily="34" charset="0"/>
                <a:cs typeface="Arial" pitchFamily="34" charset="0"/>
              </a:rPr>
              <a:t>c.f. Bushberg, et al. The Essential Physics of Medical 		Imaging, 2</a:t>
            </a:r>
            <a:r>
              <a:rPr lang="en-GB" sz="1200" baseline="30000">
                <a:effectLst>
                  <a:outerShdw blurRad="38100" dist="38100" dir="2700000" algn="tl">
                    <a:srgbClr val="000000"/>
                  </a:outerShdw>
                </a:effectLst>
                <a:latin typeface="Arial" pitchFamily="34" charset="0"/>
                <a:cs typeface="Arial" pitchFamily="34" charset="0"/>
              </a:rPr>
              <a:t>nd</a:t>
            </a:r>
            <a:r>
              <a:rPr lang="en-GB" sz="1200">
                <a:effectLst>
                  <a:outerShdw blurRad="38100" dist="38100" dir="2700000" algn="tl">
                    <a:srgbClr val="000000"/>
                  </a:outerShdw>
                </a:effectLst>
                <a:latin typeface="Arial" pitchFamily="34" charset="0"/>
                <a:cs typeface="Arial" pitchFamily="34" charset="0"/>
              </a:rPr>
              <a:t> ed., p. 478.</a:t>
            </a:r>
            <a:endParaRPr lang="en-GB"/>
          </a:p>
        </p:txBody>
      </p:sp>
    </p:spTree>
    <p:extLst>
      <p:ext uri="{BB962C8B-B14F-4D97-AF65-F5344CB8AC3E}">
        <p14:creationId xmlns:p14="http://schemas.microsoft.com/office/powerpoint/2010/main" val="941052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67014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67014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67014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67014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0149" grpId="0" build="p" autoUpdateAnimBg="0"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1175" name="Rectangle 1031"/>
          <p:cNvSpPr>
            <a:spLocks noChangeArrowheads="1"/>
          </p:cNvSpPr>
          <p:nvPr/>
        </p:nvSpPr>
        <p:spPr bwMode="auto">
          <a:xfrm>
            <a:off x="228600" y="228600"/>
            <a:ext cx="8229600" cy="990600"/>
          </a:xfrm>
          <a:prstGeom prst="rect">
            <a:avLst/>
          </a:prstGeom>
          <a:solidFill>
            <a:srgbClr val="0000FF"/>
          </a:solidFill>
          <a:ln w="9525">
            <a:solidFill>
              <a:srgbClr val="000000"/>
            </a:solidFill>
            <a:miter lim="800000"/>
            <a:headEnd/>
            <a:tailEnd/>
          </a:ln>
        </p:spPr>
        <p:txBody>
          <a:bodyPr/>
          <a:lstStyle/>
          <a:p>
            <a:pPr>
              <a:defRPr/>
            </a:pPr>
            <a:r>
              <a:rPr lang="en-GB" sz="2800">
                <a:solidFill>
                  <a:srgbClr val="FFFF66"/>
                </a:solidFill>
                <a:effectLst>
                  <a:outerShdw blurRad="38100" dist="38100" dir="2700000" algn="tl">
                    <a:srgbClr val="000000"/>
                  </a:outerShdw>
                </a:effectLst>
                <a:latin typeface="Arial" pitchFamily="34" charset="0"/>
                <a:cs typeface="Arial" pitchFamily="34" charset="0"/>
              </a:rPr>
              <a:t>2. Interactions of Ultrasound with Matter</a:t>
            </a:r>
            <a:br>
              <a:rPr lang="en-GB" sz="2800">
                <a:solidFill>
                  <a:srgbClr val="FFFF66"/>
                </a:solidFill>
                <a:effectLst>
                  <a:outerShdw blurRad="38100" dist="38100" dir="2700000" algn="tl">
                    <a:srgbClr val="000000"/>
                  </a:outerShdw>
                </a:effectLst>
                <a:latin typeface="Arial" pitchFamily="34" charset="0"/>
                <a:cs typeface="Arial" pitchFamily="34" charset="0"/>
              </a:rPr>
            </a:br>
            <a:r>
              <a:rPr lang="en-GB" sz="2800">
                <a:solidFill>
                  <a:srgbClr val="FFFF66"/>
                </a:solidFill>
                <a:effectLst>
                  <a:outerShdw blurRad="38100" dist="38100" dir="2700000" algn="tl">
                    <a:srgbClr val="000000"/>
                  </a:outerShdw>
                </a:effectLst>
                <a:latin typeface="Arial" pitchFamily="34" charset="0"/>
                <a:cs typeface="Arial" pitchFamily="34" charset="0"/>
              </a:rPr>
              <a:t>Reflection</a:t>
            </a:r>
            <a:endParaRPr lang="en-GB"/>
          </a:p>
        </p:txBody>
      </p:sp>
      <p:sp>
        <p:nvSpPr>
          <p:cNvPr id="1671173" name="Rectangle 1029"/>
          <p:cNvSpPr>
            <a:spLocks noChangeArrowheads="1"/>
          </p:cNvSpPr>
          <p:nvPr/>
        </p:nvSpPr>
        <p:spPr bwMode="auto">
          <a:xfrm>
            <a:off x="304800" y="1447800"/>
            <a:ext cx="8077200" cy="2209800"/>
          </a:xfrm>
          <a:prstGeom prst="rect">
            <a:avLst/>
          </a:prstGeom>
          <a:solidFill>
            <a:srgbClr val="92D050"/>
          </a:solidFill>
          <a:ln w="9525">
            <a:solidFill>
              <a:srgbClr val="000000"/>
            </a:solidFill>
            <a:miter lim="800000"/>
            <a:headEnd/>
            <a:tailEnd/>
          </a:ln>
        </p:spPr>
        <p:txBody>
          <a:bodyPr/>
          <a:lstStyle/>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Sound reflection occurs at tissue boundaries with differences in acoustic impedance </a:t>
            </a:r>
          </a:p>
          <a:p>
            <a:pPr lvl="1">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The intensity reflection coefficient, R = Ir/Ii = ((Z2 – Z1)/(Z2 + Z1))2 </a:t>
            </a:r>
          </a:p>
          <a:p>
            <a:pPr lvl="1">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The subscripts 1 and 2 represent tissues proximal and distal to the boundary. </a:t>
            </a:r>
          </a:p>
          <a:p>
            <a:pPr lvl="1">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Equation only applies to normal incidence </a:t>
            </a:r>
          </a:p>
          <a:p>
            <a:pPr lvl="1">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The transmission coefficient = T = 1 – R </a:t>
            </a:r>
          </a:p>
          <a:p>
            <a:pPr lvl="1">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T = (4Z1Z2)/(Z1+Z2)2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	</a:t>
            </a:r>
          </a:p>
          <a:p>
            <a:pPr>
              <a:buClr>
                <a:srgbClr val="FF0066"/>
              </a:buClr>
              <a:buSzPct val="65000"/>
              <a:buFont typeface="Wingdings" pitchFamily="2" charset="2"/>
              <a:buNone/>
            </a:pPr>
            <a:endParaRPr lang="en-GB" sz="2000">
              <a:effectLst>
                <a:outerShdw blurRad="38100" dist="38100" dir="2700000" algn="tl">
                  <a:srgbClr val="000000"/>
                </a:outerShdw>
              </a:effectLst>
              <a:latin typeface="Arial" pitchFamily="34" charset="0"/>
              <a:cs typeface="Arial" pitchFamily="34" charset="0"/>
            </a:endParaRPr>
          </a:p>
        </p:txBody>
      </p:sp>
      <p:pic>
        <p:nvPicPr>
          <p:cNvPr id="20484"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4264746"/>
            <a:ext cx="6629400" cy="1935163"/>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pic>
      <p:sp>
        <p:nvSpPr>
          <p:cNvPr id="1671170" name="Text Box 1026"/>
          <p:cNvSpPr txBox="1">
            <a:spLocks noChangeArrowheads="1"/>
          </p:cNvSpPr>
          <p:nvPr/>
        </p:nvSpPr>
        <p:spPr bwMode="auto">
          <a:xfrm>
            <a:off x="5105400" y="6172200"/>
            <a:ext cx="3810000" cy="4572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a:spAutoFit/>
          </a:bodyPr>
          <a:lstStyle/>
          <a:p>
            <a:pPr eaLnBrk="0" hangingPunct="0">
              <a:defRPr/>
            </a:pPr>
            <a:r>
              <a:rPr lang="en-GB" sz="1200">
                <a:effectLst>
                  <a:outerShdw blurRad="38100" dist="38100" dir="2700000" algn="tl">
                    <a:srgbClr val="000000"/>
                  </a:outerShdw>
                </a:effectLst>
                <a:latin typeface="Arial" pitchFamily="34" charset="0"/>
                <a:cs typeface="Arial" pitchFamily="34" charset="0"/>
              </a:rPr>
              <a:t>c.f. Bushberg, et al. The Essential Physics of Medical 		Imaging, 2</a:t>
            </a:r>
            <a:r>
              <a:rPr lang="en-GB" sz="1200" baseline="30000">
                <a:effectLst>
                  <a:outerShdw blurRad="38100" dist="38100" dir="2700000" algn="tl">
                    <a:srgbClr val="000000"/>
                  </a:outerShdw>
                </a:effectLst>
                <a:latin typeface="Arial" pitchFamily="34" charset="0"/>
                <a:cs typeface="Arial" pitchFamily="34" charset="0"/>
              </a:rPr>
              <a:t>nd</a:t>
            </a:r>
            <a:r>
              <a:rPr lang="en-GB" sz="1200">
                <a:effectLst>
                  <a:outerShdw blurRad="38100" dist="38100" dir="2700000" algn="tl">
                    <a:srgbClr val="000000"/>
                  </a:outerShdw>
                </a:effectLst>
                <a:latin typeface="Arial" pitchFamily="34" charset="0"/>
                <a:cs typeface="Arial" pitchFamily="34" charset="0"/>
              </a:rPr>
              <a:t> ed., p. 479.</a:t>
            </a:r>
            <a:endParaRPr lang="en-GB"/>
          </a:p>
        </p:txBody>
      </p:sp>
    </p:spTree>
    <p:extLst>
      <p:ext uri="{BB962C8B-B14F-4D97-AF65-F5344CB8AC3E}">
        <p14:creationId xmlns:p14="http://schemas.microsoft.com/office/powerpoint/2010/main" val="39727979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67117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67117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67117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67117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67117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671173">
                                            <p:txEl>
                                              <p:pRg st="5" end="5"/>
                                            </p:txEl>
                                          </p:spTgt>
                                        </p:tgtEl>
                                        <p:attrNameLst>
                                          <p:attrName>style.visibility</p:attrName>
                                        </p:attrNameLst>
                                      </p:cBhvr>
                                      <p:to>
                                        <p:strVal val="visible"/>
                                      </p:to>
                                    </p:set>
                                  </p:childTnLst>
                                </p:cTn>
                              </p:par>
                            </p:childTnLst>
                          </p:cTn>
                        </p:par>
                        <p:par>
                          <p:cTn id="17" fill="hold" nodeType="afterGroup">
                            <p:stCondLst>
                              <p:cond delay="500"/>
                            </p:stCondLst>
                            <p:childTnLst>
                              <p:par>
                                <p:cTn id="18" presetID="1" presetClass="entr" presetSubtype="0" fill="hold" grpId="0" nodeType="afterEffect">
                                  <p:stCondLst>
                                    <p:cond delay="0"/>
                                  </p:stCondLst>
                                  <p:childTnLst>
                                    <p:set>
                                      <p:cBhvr>
                                        <p:cTn id="19" dur="1" fill="hold">
                                          <p:stCondLst>
                                            <p:cond delay="499"/>
                                          </p:stCondLst>
                                        </p:cTn>
                                        <p:tgtEl>
                                          <p:spTgt spid="167117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1173" grpId="0" build="p" autoUpdateAnimBg="0"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4244" name="Rectangle 4"/>
          <p:cNvSpPr>
            <a:spLocks noChangeArrowheads="1"/>
          </p:cNvSpPr>
          <p:nvPr/>
        </p:nvSpPr>
        <p:spPr bwMode="auto">
          <a:xfrm>
            <a:off x="723900" y="571500"/>
            <a:ext cx="7772400" cy="876300"/>
          </a:xfrm>
          <a:prstGeom prst="rect">
            <a:avLst/>
          </a:prstGeom>
          <a:solidFill>
            <a:srgbClr val="0000FF"/>
          </a:solidFill>
          <a:ln w="9525">
            <a:solidFill>
              <a:srgbClr val="000000"/>
            </a:solidFill>
            <a:miter lim="800000"/>
            <a:headEnd/>
            <a:tailEnd/>
          </a:ln>
        </p:spPr>
        <p:txBody>
          <a:bodyPr/>
          <a:lstStyle/>
          <a:p>
            <a:pPr>
              <a:defRPr/>
            </a:pPr>
            <a:r>
              <a:rPr lang="en-GB" sz="2800">
                <a:solidFill>
                  <a:srgbClr val="FFFF66"/>
                </a:solidFill>
                <a:effectLst>
                  <a:outerShdw blurRad="38100" dist="38100" dir="2700000" algn="tl">
                    <a:srgbClr val="000000"/>
                  </a:outerShdw>
                </a:effectLst>
                <a:latin typeface="Arial" pitchFamily="34" charset="0"/>
                <a:cs typeface="Arial" pitchFamily="34" charset="0"/>
              </a:rPr>
              <a:t>2. Interactions of Ultrasound with Matter</a:t>
            </a:r>
            <a:br>
              <a:rPr lang="en-GB" sz="2800">
                <a:solidFill>
                  <a:srgbClr val="FFFF66"/>
                </a:solidFill>
                <a:effectLst>
                  <a:outerShdw blurRad="38100" dist="38100" dir="2700000" algn="tl">
                    <a:srgbClr val="000000"/>
                  </a:outerShdw>
                </a:effectLst>
                <a:latin typeface="Arial" pitchFamily="34" charset="0"/>
                <a:cs typeface="Arial" pitchFamily="34" charset="0"/>
              </a:rPr>
            </a:br>
            <a:r>
              <a:rPr lang="en-GB" sz="2800">
                <a:solidFill>
                  <a:srgbClr val="FFFF66"/>
                </a:solidFill>
                <a:effectLst>
                  <a:outerShdw blurRad="38100" dist="38100" dir="2700000" algn="tl">
                    <a:srgbClr val="000000"/>
                  </a:outerShdw>
                </a:effectLst>
                <a:latin typeface="Arial" pitchFamily="34" charset="0"/>
                <a:cs typeface="Arial" pitchFamily="34" charset="0"/>
              </a:rPr>
              <a:t>Tissue reflections</a:t>
            </a:r>
            <a:endParaRPr lang="en-GB"/>
          </a:p>
        </p:txBody>
      </p:sp>
      <p:sp>
        <p:nvSpPr>
          <p:cNvPr id="1674242" name="Rectangle 2"/>
          <p:cNvSpPr>
            <a:spLocks noChangeArrowheads="1"/>
          </p:cNvSpPr>
          <p:nvPr/>
        </p:nvSpPr>
        <p:spPr bwMode="auto">
          <a:xfrm>
            <a:off x="342900" y="1562100"/>
            <a:ext cx="8458200" cy="4724400"/>
          </a:xfrm>
          <a:prstGeom prst="rect">
            <a:avLst/>
          </a:prstGeom>
          <a:solidFill>
            <a:srgbClr val="92D050"/>
          </a:solidFill>
          <a:ln w="9525">
            <a:solidFill>
              <a:srgbClr val="000000"/>
            </a:solidFill>
            <a:miter lim="800000"/>
            <a:headEnd/>
            <a:tailEnd/>
          </a:ln>
        </p:spPr>
        <p:txBody>
          <a:bodyPr/>
          <a:lstStyle/>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Air/tissue interfaces reflect virtually all of the incident ultrasound beam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Gel is applied to displace the air and minimize large reflections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Bone/tissue interfaces also reflect substantial fractions of the incident intensity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Imaging through air or bone is generally not possible </a:t>
            </a:r>
          </a:p>
          <a:p>
            <a:pPr lvl="1">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The lack of transmissions beyond these interfaces results in an area void of echoes called shadowing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In imaging the abdomen, the strongest echoes are likely to arise from gas bubbles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Organs such as kidney, pancreas, spleen and liver are comprised of subregions that contain many scattering sites, which results in a speckled texture on images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Organs with fluids such as bladder, cysts, and blood vessels have almost no echoes (appear black)</a:t>
            </a:r>
          </a:p>
        </p:txBody>
      </p:sp>
    </p:spTree>
    <p:extLst>
      <p:ext uri="{BB962C8B-B14F-4D97-AF65-F5344CB8AC3E}">
        <p14:creationId xmlns:p14="http://schemas.microsoft.com/office/powerpoint/2010/main" val="1617926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674242">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674242">
                                            <p:txEl>
                                              <p:pRg st="1" end="1"/>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674242">
                                            <p:txEl>
                                              <p:pRg st="2" end="2"/>
                                            </p:txEl>
                                          </p:spTgt>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674242">
                                            <p:txEl>
                                              <p:pRg st="3" end="3"/>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499"/>
                                          </p:stCondLst>
                                        </p:cTn>
                                        <p:tgtEl>
                                          <p:spTgt spid="1674242">
                                            <p:txEl>
                                              <p:pRg st="4" end="4"/>
                                            </p:txEl>
                                          </p:spTgt>
                                        </p:tgtEl>
                                        <p:attrNameLst>
                                          <p:attrName>style.visibility</p:attrName>
                                        </p:attrNameLst>
                                      </p:cBhvr>
                                      <p:to>
                                        <p:strVal val="visible"/>
                                      </p:to>
                                    </p:set>
                                  </p:childTnLst>
                                </p:cTn>
                              </p:par>
                            </p:childTnLst>
                          </p:cTn>
                        </p:par>
                        <p:par>
                          <p:cTn id="18" fill="hold" nodeType="afterGroup">
                            <p:stCondLst>
                              <p:cond delay="2000"/>
                            </p:stCondLst>
                            <p:childTnLst>
                              <p:par>
                                <p:cTn id="19" presetID="1" presetClass="entr" presetSubtype="0" fill="hold" grpId="0" nodeType="afterEffect">
                                  <p:stCondLst>
                                    <p:cond delay="0"/>
                                  </p:stCondLst>
                                  <p:childTnLst>
                                    <p:set>
                                      <p:cBhvr>
                                        <p:cTn id="20" dur="1" fill="hold">
                                          <p:stCondLst>
                                            <p:cond delay="499"/>
                                          </p:stCondLst>
                                        </p:cTn>
                                        <p:tgtEl>
                                          <p:spTgt spid="1674242">
                                            <p:txEl>
                                              <p:pRg st="5" end="5"/>
                                            </p:txEl>
                                          </p:spTgt>
                                        </p:tgtEl>
                                        <p:attrNameLst>
                                          <p:attrName>style.visibility</p:attrName>
                                        </p:attrNameLst>
                                      </p:cBhvr>
                                      <p:to>
                                        <p:strVal val="visible"/>
                                      </p:to>
                                    </p:set>
                                  </p:childTnLst>
                                </p:cTn>
                              </p:par>
                            </p:childTnLst>
                          </p:cTn>
                        </p:par>
                        <p:par>
                          <p:cTn id="21" fill="hold" nodeType="afterGroup">
                            <p:stCondLst>
                              <p:cond delay="2500"/>
                            </p:stCondLst>
                            <p:childTnLst>
                              <p:par>
                                <p:cTn id="22" presetID="1" presetClass="entr" presetSubtype="0" fill="hold" grpId="0" nodeType="afterEffect">
                                  <p:stCondLst>
                                    <p:cond delay="0"/>
                                  </p:stCondLst>
                                  <p:childTnLst>
                                    <p:set>
                                      <p:cBhvr>
                                        <p:cTn id="23" dur="1" fill="hold">
                                          <p:stCondLst>
                                            <p:cond delay="499"/>
                                          </p:stCondLst>
                                        </p:cTn>
                                        <p:tgtEl>
                                          <p:spTgt spid="1674242">
                                            <p:txEl>
                                              <p:pRg st="6" end="6"/>
                                            </p:txEl>
                                          </p:spTgt>
                                        </p:tgtEl>
                                        <p:attrNameLst>
                                          <p:attrName>style.visibility</p:attrName>
                                        </p:attrNameLst>
                                      </p:cBhvr>
                                      <p:to>
                                        <p:strVal val="visible"/>
                                      </p:to>
                                    </p:set>
                                  </p:childTnLst>
                                </p:cTn>
                              </p:par>
                            </p:childTnLst>
                          </p:cTn>
                        </p:par>
                        <p:par>
                          <p:cTn id="24" fill="hold" nodeType="afterGroup">
                            <p:stCondLst>
                              <p:cond delay="3000"/>
                            </p:stCondLst>
                            <p:childTnLst>
                              <p:par>
                                <p:cTn id="25" presetID="1" presetClass="entr" presetSubtype="0" fill="hold" grpId="0" nodeType="afterEffect">
                                  <p:stCondLst>
                                    <p:cond delay="0"/>
                                  </p:stCondLst>
                                  <p:childTnLst>
                                    <p:set>
                                      <p:cBhvr>
                                        <p:cTn id="26" dur="1" fill="hold">
                                          <p:stCondLst>
                                            <p:cond delay="499"/>
                                          </p:stCondLst>
                                        </p:cTn>
                                        <p:tgtEl>
                                          <p:spTgt spid="167424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4242" grpId="0" build="p" autoUpdateAnimBg="0"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5271" name="Rectangle 7"/>
          <p:cNvSpPr>
            <a:spLocks noChangeArrowheads="1"/>
          </p:cNvSpPr>
          <p:nvPr/>
        </p:nvSpPr>
        <p:spPr bwMode="auto">
          <a:xfrm>
            <a:off x="304800" y="228600"/>
            <a:ext cx="8229600" cy="914400"/>
          </a:xfrm>
          <a:prstGeom prst="rect">
            <a:avLst/>
          </a:prstGeom>
          <a:solidFill>
            <a:srgbClr val="0000FF"/>
          </a:solidFill>
          <a:ln w="9525">
            <a:solidFill>
              <a:srgbClr val="000000"/>
            </a:solidFill>
            <a:miter lim="800000"/>
            <a:headEnd/>
            <a:tailEnd/>
          </a:ln>
        </p:spPr>
        <p:txBody>
          <a:bodyPr/>
          <a:lstStyle/>
          <a:p>
            <a:pPr>
              <a:defRPr/>
            </a:pPr>
            <a:r>
              <a:rPr lang="en-GB" sz="2800">
                <a:solidFill>
                  <a:srgbClr val="FFFF66"/>
                </a:solidFill>
                <a:effectLst>
                  <a:outerShdw blurRad="38100" dist="38100" dir="2700000" algn="tl">
                    <a:srgbClr val="000000"/>
                  </a:outerShdw>
                </a:effectLst>
                <a:latin typeface="Arial" pitchFamily="34" charset="0"/>
                <a:cs typeface="Arial" pitchFamily="34" charset="0"/>
              </a:rPr>
              <a:t>2. Interactions of Ultrasound with Matter</a:t>
            </a:r>
            <a:br>
              <a:rPr lang="en-GB" sz="2800">
                <a:solidFill>
                  <a:srgbClr val="FFFF66"/>
                </a:solidFill>
                <a:effectLst>
                  <a:outerShdw blurRad="38100" dist="38100" dir="2700000" algn="tl">
                    <a:srgbClr val="000000"/>
                  </a:outerShdw>
                </a:effectLst>
                <a:latin typeface="Arial" pitchFamily="34" charset="0"/>
                <a:cs typeface="Arial" pitchFamily="34" charset="0"/>
              </a:rPr>
            </a:br>
            <a:r>
              <a:rPr lang="en-GB" sz="2800">
                <a:solidFill>
                  <a:srgbClr val="FFFF66"/>
                </a:solidFill>
                <a:effectLst>
                  <a:outerShdw blurRad="38100" dist="38100" dir="2700000" algn="tl">
                    <a:srgbClr val="000000"/>
                  </a:outerShdw>
                </a:effectLst>
                <a:latin typeface="Arial" pitchFamily="34" charset="0"/>
                <a:cs typeface="Arial" pitchFamily="34" charset="0"/>
              </a:rPr>
              <a:t>Refraction</a:t>
            </a:r>
            <a:endParaRPr lang="en-GB"/>
          </a:p>
        </p:txBody>
      </p:sp>
      <p:sp>
        <p:nvSpPr>
          <p:cNvPr id="1675269" name="Rectangle 5"/>
          <p:cNvSpPr>
            <a:spLocks noChangeArrowheads="1"/>
          </p:cNvSpPr>
          <p:nvPr/>
        </p:nvSpPr>
        <p:spPr bwMode="auto">
          <a:xfrm>
            <a:off x="571500" y="1219200"/>
            <a:ext cx="7658100" cy="3048000"/>
          </a:xfrm>
          <a:prstGeom prst="rect">
            <a:avLst/>
          </a:prstGeom>
          <a:solidFill>
            <a:srgbClr val="92D050"/>
          </a:solidFill>
          <a:ln w="9525">
            <a:solidFill>
              <a:srgbClr val="000000"/>
            </a:solidFill>
            <a:miter lim="800000"/>
            <a:headEnd/>
            <a:tailEnd/>
          </a:ln>
        </p:spPr>
        <p:txBody>
          <a:bodyPr/>
          <a:lstStyle/>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Refraction is the change in direction of an ultrasound beam when passing from one medium to another with a different acoustic velocity </a:t>
            </a:r>
          </a:p>
          <a:p>
            <a:pPr lvl="1">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Wavelength changes causing a change in propagation direction (c = </a:t>
            </a:r>
            <a:r>
              <a:rPr lang="en-GB" sz="2000">
                <a:effectLst>
                  <a:outerShdw blurRad="38100" dist="38100" dir="2700000" algn="tl">
                    <a:srgbClr val="000000"/>
                  </a:outerShdw>
                </a:effectLst>
                <a:latin typeface="Arial" pitchFamily="34" charset="0"/>
                <a:cs typeface="Arial" pitchFamily="34" charset="0"/>
                <a:sym typeface="Symbol" pitchFamily="18" charset="2"/>
              </a:rPr>
              <a:t></a:t>
            </a:r>
            <a:r>
              <a:rPr lang="en-GB" sz="2000">
                <a:effectLst>
                  <a:outerShdw blurRad="38100" dist="38100" dir="2700000" algn="tl">
                    <a:srgbClr val="000000"/>
                  </a:outerShdw>
                </a:effectLst>
                <a:latin typeface="Arial" pitchFamily="34" charset="0"/>
                <a:cs typeface="Arial" pitchFamily="34" charset="0"/>
              </a:rPr>
              <a:t>f)</a:t>
            </a:r>
          </a:p>
          <a:p>
            <a:pPr lvl="1">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sin(</a:t>
            </a:r>
            <a:r>
              <a:rPr lang="en-GB" sz="2000">
                <a:effectLst>
                  <a:outerShdw blurRad="38100" dist="38100" dir="2700000" algn="tl">
                    <a:srgbClr val="000000"/>
                  </a:outerShdw>
                </a:effectLst>
                <a:latin typeface="Arial" pitchFamily="34" charset="0"/>
                <a:cs typeface="Arial" pitchFamily="34" charset="0"/>
                <a:sym typeface="Symbol" pitchFamily="18" charset="2"/>
              </a:rPr>
              <a:t></a:t>
            </a:r>
            <a:r>
              <a:rPr lang="en-GB" sz="2000">
                <a:effectLst>
                  <a:outerShdw blurRad="38100" dist="38100" dir="2700000" algn="tl">
                    <a:srgbClr val="000000"/>
                  </a:outerShdw>
                </a:effectLst>
                <a:latin typeface="Arial" pitchFamily="34" charset="0"/>
                <a:cs typeface="Arial" pitchFamily="34" charset="0"/>
              </a:rPr>
              <a:t>t) = sin(</a:t>
            </a:r>
            <a:r>
              <a:rPr lang="en-GB" sz="2000">
                <a:effectLst>
                  <a:outerShdw blurRad="38100" dist="38100" dir="2700000" algn="tl">
                    <a:srgbClr val="000000"/>
                  </a:outerShdw>
                </a:effectLst>
                <a:latin typeface="Arial" pitchFamily="34" charset="0"/>
                <a:cs typeface="Arial" pitchFamily="34" charset="0"/>
                <a:sym typeface="Symbol" pitchFamily="18" charset="2"/>
              </a:rPr>
              <a:t></a:t>
            </a:r>
            <a:r>
              <a:rPr lang="en-GB" sz="2000">
                <a:effectLst>
                  <a:outerShdw blurRad="38100" dist="38100" dir="2700000" algn="tl">
                    <a:srgbClr val="000000"/>
                  </a:outerShdw>
                </a:effectLst>
                <a:latin typeface="Arial" pitchFamily="34" charset="0"/>
                <a:cs typeface="Arial" pitchFamily="34" charset="0"/>
              </a:rPr>
              <a:t>i) * (c2/c1), Snell’s law; </a:t>
            </a:r>
          </a:p>
          <a:p>
            <a:pPr lvl="1">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for small </a:t>
            </a:r>
            <a:r>
              <a:rPr lang="en-GB" sz="2000">
                <a:effectLst>
                  <a:outerShdw blurRad="38100" dist="38100" dir="2700000" algn="tl">
                    <a:srgbClr val="000000"/>
                  </a:outerShdw>
                </a:effectLst>
                <a:latin typeface="Arial" pitchFamily="34" charset="0"/>
                <a:cs typeface="Arial" pitchFamily="34" charset="0"/>
                <a:sym typeface="Symbol" pitchFamily="18" charset="2"/>
              </a:rPr>
              <a:t></a:t>
            </a:r>
            <a:r>
              <a:rPr lang="en-GB" sz="2000">
                <a:effectLst>
                  <a:outerShdw blurRad="38100" dist="38100" dir="2700000" algn="tl">
                    <a:srgbClr val="000000"/>
                  </a:outerShdw>
                </a:effectLst>
                <a:latin typeface="Arial" pitchFamily="34" charset="0"/>
                <a:cs typeface="Arial" pitchFamily="34" charset="0"/>
              </a:rPr>
              <a:t> ≤ 15o: </a:t>
            </a:r>
            <a:r>
              <a:rPr lang="en-GB" sz="2000">
                <a:effectLst>
                  <a:outerShdw blurRad="38100" dist="38100" dir="2700000" algn="tl">
                    <a:srgbClr val="000000"/>
                  </a:outerShdw>
                </a:effectLst>
                <a:latin typeface="Arial" pitchFamily="34" charset="0"/>
                <a:cs typeface="Arial" pitchFamily="34" charset="0"/>
                <a:sym typeface="Symbol" pitchFamily="18" charset="2"/>
              </a:rPr>
              <a:t></a:t>
            </a:r>
            <a:r>
              <a:rPr lang="en-GB" sz="2000">
                <a:effectLst>
                  <a:outerShdw blurRad="38100" dist="38100" dir="2700000" algn="tl">
                    <a:srgbClr val="000000"/>
                  </a:outerShdw>
                </a:effectLst>
                <a:latin typeface="Arial" pitchFamily="34" charset="0"/>
                <a:cs typeface="Arial" pitchFamily="34" charset="0"/>
              </a:rPr>
              <a:t>t = </a:t>
            </a:r>
            <a:r>
              <a:rPr lang="en-GB" sz="2000">
                <a:effectLst>
                  <a:outerShdw blurRad="38100" dist="38100" dir="2700000" algn="tl">
                    <a:srgbClr val="000000"/>
                  </a:outerShdw>
                </a:effectLst>
                <a:latin typeface="Arial" pitchFamily="34" charset="0"/>
                <a:cs typeface="Arial" pitchFamily="34" charset="0"/>
                <a:sym typeface="Symbol" pitchFamily="18" charset="2"/>
              </a:rPr>
              <a:t></a:t>
            </a:r>
            <a:r>
              <a:rPr lang="en-GB" sz="2000">
                <a:effectLst>
                  <a:outerShdw blurRad="38100" dist="38100" dir="2700000" algn="tl">
                    <a:srgbClr val="000000"/>
                  </a:outerShdw>
                </a:effectLst>
                <a:latin typeface="Arial" pitchFamily="34" charset="0"/>
                <a:cs typeface="Arial" pitchFamily="34" charset="0"/>
              </a:rPr>
              <a:t>i * (c2/c1) </a:t>
            </a:r>
          </a:p>
          <a:p>
            <a:pPr lvl="1">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When c2 &gt; c1, </a:t>
            </a:r>
            <a:r>
              <a:rPr lang="en-GB" sz="2000">
                <a:effectLst>
                  <a:outerShdw blurRad="38100" dist="38100" dir="2700000" algn="tl">
                    <a:srgbClr val="000000"/>
                  </a:outerShdw>
                </a:effectLst>
                <a:latin typeface="Arial" pitchFamily="34" charset="0"/>
                <a:cs typeface="Arial" pitchFamily="34" charset="0"/>
                <a:sym typeface="Symbol" pitchFamily="18" charset="2"/>
              </a:rPr>
              <a:t></a:t>
            </a:r>
            <a:r>
              <a:rPr lang="en-GB" sz="2000">
                <a:effectLst>
                  <a:outerShdw blurRad="38100" dist="38100" dir="2700000" algn="tl">
                    <a:srgbClr val="000000"/>
                  </a:outerShdw>
                </a:effectLst>
                <a:latin typeface="Arial" pitchFamily="34" charset="0"/>
                <a:cs typeface="Arial" pitchFamily="34" charset="0"/>
              </a:rPr>
              <a:t>t &gt; </a:t>
            </a:r>
            <a:r>
              <a:rPr lang="en-GB" sz="2000">
                <a:effectLst>
                  <a:outerShdw blurRad="38100" dist="38100" dir="2700000" algn="tl">
                    <a:srgbClr val="000000"/>
                  </a:outerShdw>
                </a:effectLst>
                <a:latin typeface="Arial" pitchFamily="34" charset="0"/>
                <a:cs typeface="Arial" pitchFamily="34" charset="0"/>
                <a:sym typeface="Symbol" pitchFamily="18" charset="2"/>
              </a:rPr>
              <a:t></a:t>
            </a:r>
            <a:r>
              <a:rPr lang="en-GB" sz="2000">
                <a:effectLst>
                  <a:outerShdw blurRad="38100" dist="38100" dir="2700000" algn="tl">
                    <a:srgbClr val="000000"/>
                  </a:outerShdw>
                </a:effectLst>
                <a:latin typeface="Arial" pitchFamily="34" charset="0"/>
                <a:cs typeface="Arial" pitchFamily="34" charset="0"/>
              </a:rPr>
              <a:t>i , When c1 &gt; c2, </a:t>
            </a:r>
            <a:r>
              <a:rPr lang="en-GB" sz="2000">
                <a:effectLst>
                  <a:outerShdw blurRad="38100" dist="38100" dir="2700000" algn="tl">
                    <a:srgbClr val="000000"/>
                  </a:outerShdw>
                </a:effectLst>
                <a:latin typeface="Arial" pitchFamily="34" charset="0"/>
                <a:cs typeface="Arial" pitchFamily="34" charset="0"/>
                <a:sym typeface="Symbol" pitchFamily="18" charset="2"/>
              </a:rPr>
              <a:t></a:t>
            </a:r>
            <a:r>
              <a:rPr lang="en-GB" sz="2000">
                <a:effectLst>
                  <a:outerShdw blurRad="38100" dist="38100" dir="2700000" algn="tl">
                    <a:srgbClr val="000000"/>
                  </a:outerShdw>
                </a:effectLst>
                <a:latin typeface="Arial" pitchFamily="34" charset="0"/>
                <a:cs typeface="Arial" pitchFamily="34" charset="0"/>
              </a:rPr>
              <a:t>t &lt; </a:t>
            </a:r>
            <a:r>
              <a:rPr lang="en-GB" sz="2000">
                <a:effectLst>
                  <a:outerShdw blurRad="38100" dist="38100" dir="2700000" algn="tl">
                    <a:srgbClr val="000000"/>
                  </a:outerShdw>
                </a:effectLst>
                <a:latin typeface="Arial" pitchFamily="34" charset="0"/>
                <a:cs typeface="Arial" pitchFamily="34" charset="0"/>
                <a:sym typeface="Symbol" pitchFamily="18" charset="2"/>
              </a:rPr>
              <a:t></a:t>
            </a:r>
            <a:r>
              <a:rPr lang="en-GB" sz="2000">
                <a:effectLst>
                  <a:outerShdw blurRad="38100" dist="38100" dir="2700000" algn="tl">
                    <a:srgbClr val="000000"/>
                  </a:outerShdw>
                </a:effectLst>
                <a:latin typeface="Arial" pitchFamily="34" charset="0"/>
                <a:cs typeface="Arial" pitchFamily="34" charset="0"/>
              </a:rPr>
              <a:t>i </a:t>
            </a:r>
          </a:p>
          <a:p>
            <a:pPr lvl="1">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Ultrasound machines assume straight line propagation, and refraction effects give rise to artifacts </a:t>
            </a:r>
          </a:p>
          <a:p>
            <a:pPr>
              <a:buClr>
                <a:srgbClr val="FF0066"/>
              </a:buClr>
              <a:buSzPct val="65000"/>
              <a:buFont typeface="Wingdings" pitchFamily="2" charset="2"/>
              <a:buNone/>
            </a:pPr>
            <a:endParaRPr lang="en-GB" sz="2000">
              <a:effectLst>
                <a:outerShdw blurRad="38100" dist="38100" dir="2700000" algn="tl">
                  <a:srgbClr val="000000"/>
                </a:outerShdw>
              </a:effectLst>
              <a:latin typeface="Arial" pitchFamily="34" charset="0"/>
              <a:cs typeface="Arial" pitchFamily="34" charset="0"/>
              <a:sym typeface="Symbol" pitchFamily="18" charset="2"/>
            </a:endParaRPr>
          </a:p>
        </p:txBody>
      </p:sp>
      <p:pic>
        <p:nvPicPr>
          <p:cNvPr id="2458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4332288"/>
            <a:ext cx="4953000" cy="229711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pic>
      <p:sp>
        <p:nvSpPr>
          <p:cNvPr id="1675266" name="Text Box 2"/>
          <p:cNvSpPr txBox="1">
            <a:spLocks noChangeArrowheads="1"/>
          </p:cNvSpPr>
          <p:nvPr/>
        </p:nvSpPr>
        <p:spPr bwMode="auto">
          <a:xfrm>
            <a:off x="7086600" y="5105400"/>
            <a:ext cx="1752600" cy="822325"/>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a:spAutoFit/>
          </a:bodyPr>
          <a:lstStyle/>
          <a:p>
            <a:pPr eaLnBrk="0" hangingPunct="0">
              <a:defRPr/>
            </a:pPr>
            <a:r>
              <a:rPr lang="en-GB" sz="1200">
                <a:effectLst>
                  <a:outerShdw blurRad="38100" dist="38100" dir="2700000" algn="tl">
                    <a:srgbClr val="000000"/>
                  </a:outerShdw>
                </a:effectLst>
                <a:latin typeface="Arial" pitchFamily="34" charset="0"/>
                <a:cs typeface="Arial" pitchFamily="34" charset="0"/>
              </a:rPr>
              <a:t>c.f. Bushberg, et al. The Essential Physics of Medical Imaging, 2</a:t>
            </a:r>
            <a:r>
              <a:rPr lang="en-GB" sz="1200" baseline="30000">
                <a:effectLst>
                  <a:outerShdw blurRad="38100" dist="38100" dir="2700000" algn="tl">
                    <a:srgbClr val="000000"/>
                  </a:outerShdw>
                </a:effectLst>
                <a:latin typeface="Arial" pitchFamily="34" charset="0"/>
                <a:cs typeface="Arial" pitchFamily="34" charset="0"/>
              </a:rPr>
              <a:t>nd</a:t>
            </a:r>
            <a:r>
              <a:rPr lang="en-GB" sz="1200">
                <a:effectLst>
                  <a:outerShdw blurRad="38100" dist="38100" dir="2700000" algn="tl">
                    <a:srgbClr val="000000"/>
                  </a:outerShdw>
                </a:effectLst>
                <a:latin typeface="Arial" pitchFamily="34" charset="0"/>
                <a:cs typeface="Arial" pitchFamily="34" charset="0"/>
              </a:rPr>
              <a:t> ed., p. 478.</a:t>
            </a:r>
            <a:endParaRPr lang="en-GB"/>
          </a:p>
        </p:txBody>
      </p:sp>
    </p:spTree>
    <p:extLst>
      <p:ext uri="{BB962C8B-B14F-4D97-AF65-F5344CB8AC3E}">
        <p14:creationId xmlns:p14="http://schemas.microsoft.com/office/powerpoint/2010/main" val="1584731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7526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67526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67526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67526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67526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67526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526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6293" name="Rectangle 5"/>
          <p:cNvSpPr>
            <a:spLocks noChangeArrowheads="1"/>
          </p:cNvSpPr>
          <p:nvPr/>
        </p:nvSpPr>
        <p:spPr bwMode="auto">
          <a:xfrm>
            <a:off x="495300" y="381000"/>
            <a:ext cx="7886700" cy="990600"/>
          </a:xfrm>
          <a:prstGeom prst="rect">
            <a:avLst/>
          </a:prstGeom>
          <a:solidFill>
            <a:srgbClr val="0000FF"/>
          </a:solidFill>
          <a:ln w="9525">
            <a:solidFill>
              <a:srgbClr val="000000"/>
            </a:solidFill>
            <a:miter lim="800000"/>
            <a:headEnd/>
            <a:tailEnd/>
          </a:ln>
        </p:spPr>
        <p:txBody>
          <a:bodyPr/>
          <a:lstStyle/>
          <a:p>
            <a:pPr>
              <a:defRPr/>
            </a:pPr>
            <a:r>
              <a:rPr lang="en-GB" sz="2800">
                <a:solidFill>
                  <a:srgbClr val="FFFF66"/>
                </a:solidFill>
                <a:effectLst>
                  <a:outerShdw blurRad="38100" dist="38100" dir="2700000" algn="tl">
                    <a:srgbClr val="000000"/>
                  </a:outerShdw>
                </a:effectLst>
                <a:latin typeface="Arial" pitchFamily="34" charset="0"/>
                <a:cs typeface="Arial" pitchFamily="34" charset="0"/>
              </a:rPr>
              <a:t>2. Interactions of Ultrasound with Matter</a:t>
            </a:r>
            <a:br>
              <a:rPr lang="en-GB" sz="2800">
                <a:solidFill>
                  <a:srgbClr val="FFFF66"/>
                </a:solidFill>
                <a:effectLst>
                  <a:outerShdw blurRad="38100" dist="38100" dir="2700000" algn="tl">
                    <a:srgbClr val="000000"/>
                  </a:outerShdw>
                </a:effectLst>
                <a:latin typeface="Arial" pitchFamily="34" charset="0"/>
                <a:cs typeface="Arial" pitchFamily="34" charset="0"/>
              </a:rPr>
            </a:br>
            <a:r>
              <a:rPr lang="en-GB" sz="2800">
                <a:solidFill>
                  <a:srgbClr val="FFFF66"/>
                </a:solidFill>
                <a:effectLst>
                  <a:outerShdw blurRad="38100" dist="38100" dir="2700000" algn="tl">
                    <a:srgbClr val="000000"/>
                  </a:outerShdw>
                </a:effectLst>
                <a:latin typeface="Arial" pitchFamily="34" charset="0"/>
                <a:cs typeface="Arial" pitchFamily="34" charset="0"/>
              </a:rPr>
              <a:t>Scatter</a:t>
            </a:r>
            <a:endParaRPr lang="en-GB"/>
          </a:p>
        </p:txBody>
      </p:sp>
      <p:sp>
        <p:nvSpPr>
          <p:cNvPr id="1676292" name="Rectangle 4"/>
          <p:cNvSpPr>
            <a:spLocks noChangeArrowheads="1"/>
          </p:cNvSpPr>
          <p:nvPr/>
        </p:nvSpPr>
        <p:spPr bwMode="auto">
          <a:xfrm>
            <a:off x="228600" y="1371600"/>
            <a:ext cx="8343900" cy="2819400"/>
          </a:xfrm>
          <a:prstGeom prst="rect">
            <a:avLst/>
          </a:prstGeom>
          <a:solidFill>
            <a:srgbClr val="92D050"/>
          </a:solidFill>
          <a:ln w="9525">
            <a:solidFill>
              <a:srgbClr val="000000"/>
            </a:solidFill>
            <a:miter lim="800000"/>
            <a:headEnd/>
            <a:tailEnd/>
          </a:ln>
          <a:extLst/>
        </p:spPr>
        <p:txBody>
          <a:bodyPr/>
          <a:lstStyle/>
          <a:p>
            <a:pPr>
              <a:buClr>
                <a:srgbClr val="FF0066"/>
              </a:buClr>
              <a:buSzPct val="65000"/>
              <a:buFont typeface="Wingdings" pitchFamily="2" charset="2"/>
              <a:buNone/>
            </a:pPr>
            <a:r>
              <a:rPr lang="en-GB" sz="2000" dirty="0">
                <a:effectLst>
                  <a:outerShdw blurRad="38100" dist="38100" dir="2700000" algn="tl">
                    <a:srgbClr val="000000"/>
                  </a:outerShdw>
                </a:effectLst>
                <a:latin typeface="Arial" pitchFamily="34" charset="0"/>
                <a:cs typeface="Arial" pitchFamily="34" charset="0"/>
              </a:rPr>
              <a:t>Acoustic scattering arises from objects within a tissue that are about the size of the wavelength of the incident beam or smaller, and represent a rough or </a:t>
            </a:r>
            <a:r>
              <a:rPr lang="en-GB" sz="2000" dirty="0" err="1">
                <a:effectLst>
                  <a:outerShdw blurRad="38100" dist="38100" dir="2700000" algn="tl">
                    <a:srgbClr val="000000"/>
                  </a:outerShdw>
                </a:effectLst>
                <a:latin typeface="Arial" pitchFamily="34" charset="0"/>
                <a:cs typeface="Arial" pitchFamily="34" charset="0"/>
              </a:rPr>
              <a:t>nonspecular</a:t>
            </a:r>
            <a:r>
              <a:rPr lang="en-GB" sz="2000" dirty="0">
                <a:effectLst>
                  <a:outerShdw blurRad="38100" dist="38100" dir="2700000" algn="tl">
                    <a:srgbClr val="000000"/>
                  </a:outerShdw>
                </a:effectLst>
                <a:latin typeface="Arial" pitchFamily="34" charset="0"/>
                <a:cs typeface="Arial" pitchFamily="34" charset="0"/>
              </a:rPr>
              <a:t> reflector surface </a:t>
            </a:r>
          </a:p>
          <a:p>
            <a:pPr lvl="1">
              <a:buClr>
                <a:srgbClr val="FF0066"/>
              </a:buClr>
              <a:buSzPct val="65000"/>
              <a:buFont typeface="Wingdings" pitchFamily="2" charset="2"/>
              <a:buNone/>
            </a:pPr>
            <a:r>
              <a:rPr lang="en-GB" sz="2000" dirty="0">
                <a:effectLst>
                  <a:outerShdw blurRad="38100" dist="38100" dir="2700000" algn="tl">
                    <a:srgbClr val="000000"/>
                  </a:outerShdw>
                </a:effectLst>
                <a:latin typeface="Arial" pitchFamily="34" charset="0"/>
                <a:cs typeface="Arial" pitchFamily="34" charset="0"/>
              </a:rPr>
              <a:t>As frequency increases, the non-specular (diffuse scatter) interactions increase, resulting in an increased attenuation and loss of echo intensity </a:t>
            </a:r>
          </a:p>
          <a:p>
            <a:pPr lvl="1">
              <a:buClr>
                <a:srgbClr val="FF0066"/>
              </a:buClr>
              <a:buSzPct val="65000"/>
              <a:buFont typeface="Wingdings" pitchFamily="2" charset="2"/>
              <a:buNone/>
            </a:pPr>
            <a:r>
              <a:rPr lang="en-GB" sz="2000" dirty="0">
                <a:effectLst>
                  <a:outerShdw blurRad="38100" dist="38100" dir="2700000" algn="tl">
                    <a:srgbClr val="000000"/>
                  </a:outerShdw>
                </a:effectLst>
                <a:latin typeface="Arial" pitchFamily="34" charset="0"/>
                <a:cs typeface="Arial" pitchFamily="34" charset="0"/>
              </a:rPr>
              <a:t>Scatter gives rise to the characteristic speckle patterns of various organs, and is important in contributing to the </a:t>
            </a:r>
            <a:r>
              <a:rPr lang="en-GB" sz="2000" dirty="0" err="1">
                <a:effectLst>
                  <a:outerShdw blurRad="38100" dist="38100" dir="2700000" algn="tl">
                    <a:srgbClr val="000000"/>
                  </a:outerShdw>
                </a:effectLst>
                <a:latin typeface="Arial" pitchFamily="34" charset="0"/>
                <a:cs typeface="Arial" pitchFamily="34" charset="0"/>
              </a:rPr>
              <a:t>grayscale</a:t>
            </a:r>
            <a:r>
              <a:rPr lang="en-GB" sz="2000" dirty="0">
                <a:effectLst>
                  <a:outerShdw blurRad="38100" dist="38100" dir="2700000" algn="tl">
                    <a:srgbClr val="000000"/>
                  </a:outerShdw>
                </a:effectLst>
                <a:latin typeface="Arial" pitchFamily="34" charset="0"/>
                <a:cs typeface="Arial" pitchFamily="34" charset="0"/>
              </a:rPr>
              <a:t> range in the image</a:t>
            </a:r>
          </a:p>
        </p:txBody>
      </p:sp>
      <p:pic>
        <p:nvPicPr>
          <p:cNvPr id="2560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b="32767"/>
          <a:stretch>
            <a:fillRect/>
          </a:stretch>
        </p:blipFill>
        <p:spPr bwMode="auto">
          <a:xfrm>
            <a:off x="1866900" y="4321175"/>
            <a:ext cx="4991100" cy="2155825"/>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pic>
      <p:sp>
        <p:nvSpPr>
          <p:cNvPr id="1676290" name="Text Box 2"/>
          <p:cNvSpPr txBox="1">
            <a:spLocks noChangeArrowheads="1"/>
          </p:cNvSpPr>
          <p:nvPr/>
        </p:nvSpPr>
        <p:spPr bwMode="auto">
          <a:xfrm>
            <a:off x="7277100" y="4876800"/>
            <a:ext cx="1676400" cy="822325"/>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a:spAutoFit/>
          </a:bodyPr>
          <a:lstStyle/>
          <a:p>
            <a:pPr eaLnBrk="0" hangingPunct="0">
              <a:defRPr/>
            </a:pPr>
            <a:r>
              <a:rPr lang="en-GB" sz="1200">
                <a:effectLst>
                  <a:outerShdw blurRad="38100" dist="38100" dir="2700000" algn="tl">
                    <a:srgbClr val="000000"/>
                  </a:outerShdw>
                </a:effectLst>
                <a:latin typeface="Arial" pitchFamily="34" charset="0"/>
                <a:cs typeface="Arial" pitchFamily="34" charset="0"/>
              </a:rPr>
              <a:t>c.f. Bushberg, et al. The Essential Physics of Medical Imaging, 2</a:t>
            </a:r>
            <a:r>
              <a:rPr lang="en-GB" sz="1200" baseline="30000">
                <a:effectLst>
                  <a:outerShdw blurRad="38100" dist="38100" dir="2700000" algn="tl">
                    <a:srgbClr val="000000"/>
                  </a:outerShdw>
                </a:effectLst>
                <a:latin typeface="Arial" pitchFamily="34" charset="0"/>
                <a:cs typeface="Arial" pitchFamily="34" charset="0"/>
              </a:rPr>
              <a:t>nd</a:t>
            </a:r>
            <a:r>
              <a:rPr lang="en-GB" sz="1200">
                <a:effectLst>
                  <a:outerShdw blurRad="38100" dist="38100" dir="2700000" algn="tl">
                    <a:srgbClr val="000000"/>
                  </a:outerShdw>
                </a:effectLst>
                <a:latin typeface="Arial" pitchFamily="34" charset="0"/>
                <a:cs typeface="Arial" pitchFamily="34" charset="0"/>
              </a:rPr>
              <a:t> ed., p. 480.</a:t>
            </a:r>
            <a:endParaRPr lang="en-GB"/>
          </a:p>
        </p:txBody>
      </p:sp>
      <p:grpSp>
        <p:nvGrpSpPr>
          <p:cNvPr id="25606" name="Group 17"/>
          <p:cNvGrpSpPr>
            <a:grpSpLocks/>
          </p:cNvGrpSpPr>
          <p:nvPr/>
        </p:nvGrpSpPr>
        <p:grpSpPr bwMode="auto">
          <a:xfrm>
            <a:off x="-190500" y="5699125"/>
            <a:ext cx="18288000" cy="0"/>
            <a:chOff x="0" y="3494"/>
            <a:chExt cx="11520" cy="0"/>
          </a:xfrm>
        </p:grpSpPr>
        <p:sp>
          <p:nvSpPr>
            <p:cNvPr id="25607" name="Rectangle 9"/>
            <p:cNvSpPr>
              <a:spLocks noChangeArrowheads="1"/>
            </p:cNvSpPr>
            <p:nvPr/>
          </p:nvSpPr>
          <p:spPr bwMode="auto">
            <a:xfrm>
              <a:off x="0" y="3494"/>
              <a:ext cx="576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5608" name="Rectangle 10"/>
            <p:cNvSpPr>
              <a:spLocks noChangeArrowheads="1"/>
            </p:cNvSpPr>
            <p:nvPr/>
          </p:nvSpPr>
          <p:spPr bwMode="auto">
            <a:xfrm>
              <a:off x="5760" y="3494"/>
              <a:ext cx="576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5609" name="Rectangle 11"/>
            <p:cNvSpPr>
              <a:spLocks noChangeArrowheads="1"/>
            </p:cNvSpPr>
            <p:nvPr/>
          </p:nvSpPr>
          <p:spPr bwMode="auto">
            <a:xfrm>
              <a:off x="0" y="3494"/>
              <a:ext cx="576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5610" name="Rectangle 12"/>
            <p:cNvSpPr>
              <a:spLocks noChangeArrowheads="1"/>
            </p:cNvSpPr>
            <p:nvPr/>
          </p:nvSpPr>
          <p:spPr bwMode="auto">
            <a:xfrm>
              <a:off x="5760" y="3494"/>
              <a:ext cx="576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5611" name="Rectangle 13"/>
            <p:cNvSpPr>
              <a:spLocks noChangeArrowheads="1"/>
            </p:cNvSpPr>
            <p:nvPr/>
          </p:nvSpPr>
          <p:spPr bwMode="auto">
            <a:xfrm>
              <a:off x="0" y="3494"/>
              <a:ext cx="576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5612" name="Rectangle 14"/>
            <p:cNvSpPr>
              <a:spLocks noChangeArrowheads="1"/>
            </p:cNvSpPr>
            <p:nvPr/>
          </p:nvSpPr>
          <p:spPr bwMode="auto">
            <a:xfrm>
              <a:off x="5760" y="3494"/>
              <a:ext cx="576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5613" name="Rectangle 15"/>
            <p:cNvSpPr>
              <a:spLocks noChangeArrowheads="1"/>
            </p:cNvSpPr>
            <p:nvPr/>
          </p:nvSpPr>
          <p:spPr bwMode="auto">
            <a:xfrm>
              <a:off x="0" y="3494"/>
              <a:ext cx="576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5614" name="Rectangle 16"/>
            <p:cNvSpPr>
              <a:spLocks noChangeArrowheads="1"/>
            </p:cNvSpPr>
            <p:nvPr/>
          </p:nvSpPr>
          <p:spPr bwMode="auto">
            <a:xfrm>
              <a:off x="5760" y="3494"/>
              <a:ext cx="576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Tree>
    <p:extLst>
      <p:ext uri="{BB962C8B-B14F-4D97-AF65-F5344CB8AC3E}">
        <p14:creationId xmlns:p14="http://schemas.microsoft.com/office/powerpoint/2010/main" val="1823972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7629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67629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67629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6292"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7316" name="Rectangle 4"/>
          <p:cNvSpPr>
            <a:spLocks noChangeArrowheads="1"/>
          </p:cNvSpPr>
          <p:nvPr/>
        </p:nvSpPr>
        <p:spPr bwMode="auto">
          <a:xfrm>
            <a:off x="457200" y="571500"/>
            <a:ext cx="8229600" cy="1371600"/>
          </a:xfrm>
          <a:prstGeom prst="rect">
            <a:avLst/>
          </a:prstGeom>
          <a:solidFill>
            <a:srgbClr val="0000FF"/>
          </a:solidFill>
          <a:ln w="9525">
            <a:solidFill>
              <a:srgbClr val="6600FF"/>
            </a:solidFill>
            <a:miter lim="800000"/>
            <a:headEnd/>
            <a:tailEnd/>
          </a:ln>
        </p:spPr>
        <p:txBody>
          <a:bodyPr/>
          <a:lstStyle/>
          <a:p>
            <a:pPr>
              <a:defRPr/>
            </a:pPr>
            <a:r>
              <a:rPr lang="en-GB" sz="2800">
                <a:solidFill>
                  <a:srgbClr val="FFFF66"/>
                </a:solidFill>
                <a:effectLst>
                  <a:outerShdw blurRad="38100" dist="38100" dir="2700000" algn="tl">
                    <a:srgbClr val="000000"/>
                  </a:outerShdw>
                </a:effectLst>
                <a:latin typeface="Arial" pitchFamily="34" charset="0"/>
                <a:cs typeface="Arial" pitchFamily="34" charset="0"/>
              </a:rPr>
              <a:t>2. Interactions of Ultrasound with Matter</a:t>
            </a:r>
            <a:br>
              <a:rPr lang="en-GB" sz="2800">
                <a:solidFill>
                  <a:srgbClr val="FFFF66"/>
                </a:solidFill>
                <a:effectLst>
                  <a:outerShdw blurRad="38100" dist="38100" dir="2700000" algn="tl">
                    <a:srgbClr val="000000"/>
                  </a:outerShdw>
                </a:effectLst>
                <a:latin typeface="Arial" pitchFamily="34" charset="0"/>
                <a:cs typeface="Arial" pitchFamily="34" charset="0"/>
              </a:rPr>
            </a:br>
            <a:r>
              <a:rPr lang="en-GB" sz="2800">
                <a:solidFill>
                  <a:srgbClr val="FFFF66"/>
                </a:solidFill>
                <a:effectLst>
                  <a:outerShdw blurRad="38100" dist="38100" dir="2700000" algn="tl">
                    <a:srgbClr val="000000"/>
                  </a:outerShdw>
                </a:effectLst>
                <a:latin typeface="Arial" pitchFamily="34" charset="0"/>
                <a:cs typeface="Arial" pitchFamily="34" charset="0"/>
              </a:rPr>
              <a:t>Attenuation</a:t>
            </a:r>
            <a:endParaRPr lang="en-GB"/>
          </a:p>
        </p:txBody>
      </p:sp>
      <p:sp>
        <p:nvSpPr>
          <p:cNvPr id="1677314" name="Rectangle 2"/>
          <p:cNvSpPr>
            <a:spLocks noChangeArrowheads="1"/>
          </p:cNvSpPr>
          <p:nvPr/>
        </p:nvSpPr>
        <p:spPr bwMode="auto">
          <a:xfrm>
            <a:off x="457200" y="2171700"/>
            <a:ext cx="8229600" cy="4114800"/>
          </a:xfrm>
          <a:prstGeom prst="rect">
            <a:avLst/>
          </a:prstGeom>
          <a:solidFill>
            <a:srgbClr val="92D050"/>
          </a:solidFill>
          <a:ln w="9525">
            <a:solidFill>
              <a:srgbClr val="000000"/>
            </a:solidFill>
            <a:miter lim="800000"/>
            <a:headEnd/>
            <a:tailEnd/>
          </a:ln>
        </p:spPr>
        <p:txBody>
          <a:bodyPr/>
          <a:lstStyle/>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Ultrasound attenuation, the loss of energy with distance traveled, is caused chiefly by scattering and tissue absorption of the incident beam (dB)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The intensity loss per unit distance (dB/cm) is the attenuation coefficient </a:t>
            </a:r>
          </a:p>
          <a:p>
            <a:pPr lvl="1">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Rule of thumb: attenuation in soft tissue is approx. 1 dB/cm/MHz </a:t>
            </a:r>
          </a:p>
          <a:p>
            <a:pPr lvl="1">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The attenuation coefficient is directly proportional to and increases with frequency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Attenuation is medium dependent</a:t>
            </a:r>
          </a:p>
        </p:txBody>
      </p:sp>
    </p:spTree>
    <p:extLst>
      <p:ext uri="{BB962C8B-B14F-4D97-AF65-F5344CB8AC3E}">
        <p14:creationId xmlns:p14="http://schemas.microsoft.com/office/powerpoint/2010/main" val="868673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773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7731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67731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67731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773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7314"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Subjects of discussion</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dirty="0" smtClean="0"/>
              <a:t>Medical imaging</a:t>
            </a:r>
          </a:p>
          <a:p>
            <a:pPr>
              <a:buFont typeface="Arial" pitchFamily="34" charset="0"/>
              <a:buChar char="•"/>
            </a:pPr>
            <a:r>
              <a:rPr lang="en-US" dirty="0" smtClean="0"/>
              <a:t>Ultrasonography (USG)</a:t>
            </a:r>
          </a:p>
          <a:p>
            <a:pPr marL="285750" indent="-285750">
              <a:buFont typeface="Arial" pitchFamily="34" charset="0"/>
              <a:buChar char="•"/>
            </a:pPr>
            <a:r>
              <a:rPr lang="en-US" dirty="0" smtClean="0">
                <a:solidFill>
                  <a:srgbClr val="FF0000"/>
                </a:solidFill>
              </a:rPr>
              <a:t>Medical Thermography (IR)</a:t>
            </a:r>
            <a:endParaRPr lang="en-US" dirty="0">
              <a:solidFill>
                <a:srgbClr val="FF0000"/>
              </a:solidFill>
            </a:endParaRPr>
          </a:p>
          <a:p>
            <a:pPr marL="0" indent="0"/>
            <a:r>
              <a:rPr lang="en-US" dirty="0" smtClean="0"/>
              <a:t>The Module -3  part-2 course duration   : 1  lecture</a:t>
            </a:r>
          </a:p>
          <a:p>
            <a:pPr marL="0" indent="0"/>
            <a:endParaRPr lang="en-US" dirty="0"/>
          </a:p>
          <a:p>
            <a:pPr marL="0" indent="0"/>
            <a:r>
              <a:rPr lang="en-US" dirty="0" smtClean="0"/>
              <a:t>The lecture content will be available  at  http//www.dr-joyanta-kumar-roy.com</a:t>
            </a:r>
          </a:p>
          <a:p>
            <a:pPr>
              <a:buFont typeface="Arial" pitchFamily="34" charset="0"/>
              <a:buChar char="•"/>
            </a:pPr>
            <a:endParaRPr lang="en-US" dirty="0"/>
          </a:p>
        </p:txBody>
      </p:sp>
      <p:sp>
        <p:nvSpPr>
          <p:cNvPr id="10" name="Slide Number Placeholder 9"/>
          <p:cNvSpPr>
            <a:spLocks noGrp="1"/>
          </p:cNvSpPr>
          <p:nvPr>
            <p:ph type="sldNum" sz="quarter" idx="12"/>
          </p:nvPr>
        </p:nvSpPr>
        <p:spPr>
          <a:ln>
            <a:solidFill>
              <a:schemeClr val="tx1"/>
            </a:solidFill>
          </a:ln>
        </p:spPr>
        <p:txBody>
          <a:bodyPr/>
          <a:lstStyle/>
          <a:p>
            <a:fld id="{B6F15528-21DE-4FAA-801E-634DDDAF4B2B}" type="slidenum">
              <a:rPr lang="en-US" smtClean="0">
                <a:solidFill>
                  <a:srgbClr val="000000"/>
                </a:solidFill>
              </a:rPr>
              <a:pPr/>
              <a:t>2</a:t>
            </a:fld>
            <a:endParaRPr lang="en-US" dirty="0">
              <a:solidFill>
                <a:srgbClr val="000000"/>
              </a:solidFill>
            </a:endParaRPr>
          </a:p>
        </p:txBody>
      </p:sp>
      <p:sp>
        <p:nvSpPr>
          <p:cNvPr id="11" name="Footer Placeholder 10"/>
          <p:cNvSpPr>
            <a:spLocks noGrp="1"/>
          </p:cNvSpPr>
          <p:nvPr>
            <p:ph type="ftr" sz="quarter" idx="11"/>
          </p:nvPr>
        </p:nvSpPr>
        <p:spPr/>
        <p:txBody>
          <a:bodyPr/>
          <a:lstStyle/>
          <a:p>
            <a:r>
              <a:rPr lang="en-US" b="1" dirty="0" smtClean="0">
                <a:solidFill>
                  <a:srgbClr val="000000"/>
                </a:solidFill>
              </a:rPr>
              <a:t>Dr. J. K. Roy</a:t>
            </a:r>
            <a:endParaRPr lang="en-US" b="1" dirty="0">
              <a:solidFill>
                <a:srgbClr val="000000"/>
              </a:solidFill>
            </a:endParaRPr>
          </a:p>
        </p:txBody>
      </p:sp>
    </p:spTree>
    <p:extLst>
      <p:ext uri="{BB962C8B-B14F-4D97-AF65-F5344CB8AC3E}">
        <p14:creationId xmlns:p14="http://schemas.microsoft.com/office/powerpoint/2010/main" val="40745142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ChangeArrowheads="1"/>
          </p:cNvSpPr>
          <p:nvPr/>
        </p:nvSpPr>
        <p:spPr bwMode="auto">
          <a:xfrm>
            <a:off x="152400" y="1371600"/>
            <a:ext cx="8839200" cy="6096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anchor="ctr"/>
          <a:lstStyle/>
          <a:p>
            <a:endParaRPr lang="en-US"/>
          </a:p>
        </p:txBody>
      </p:sp>
      <p:sp>
        <p:nvSpPr>
          <p:cNvPr id="1678342" name="Rectangle 6"/>
          <p:cNvSpPr>
            <a:spLocks noChangeArrowheads="1"/>
          </p:cNvSpPr>
          <p:nvPr/>
        </p:nvSpPr>
        <p:spPr bwMode="auto">
          <a:xfrm>
            <a:off x="685800" y="2438400"/>
            <a:ext cx="7772400" cy="30480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a:lstStyle/>
          <a:p>
            <a:pPr>
              <a:buClr>
                <a:srgbClr val="FF0066"/>
              </a:buClr>
              <a:buSzPct val="65000"/>
              <a:buFont typeface="Wingdings" pitchFamily="2" charset="2"/>
              <a:buNone/>
              <a:defRPr/>
            </a:pPr>
            <a:r>
              <a:rPr lang="en-GB" sz="2000">
                <a:effectLst>
                  <a:outerShdw blurRad="38100" dist="38100" dir="2700000" algn="tl">
                    <a:srgbClr val="000000"/>
                  </a:outerShdw>
                </a:effectLst>
                <a:latin typeface="Arial" pitchFamily="34" charset="0"/>
                <a:cs typeface="Arial" pitchFamily="34" charset="0"/>
              </a:rPr>
              <a:t> </a:t>
            </a:r>
            <a:endParaRPr lang="en-GB" sz="2100"/>
          </a:p>
          <a:p>
            <a:pPr lvl="1">
              <a:buClr>
                <a:srgbClr val="FF0066"/>
              </a:buClr>
              <a:buSzPct val="65000"/>
              <a:buFont typeface="Wingdings" pitchFamily="2" charset="2"/>
              <a:buNone/>
              <a:defRPr/>
            </a:pPr>
            <a:endParaRPr lang="en-GB"/>
          </a:p>
        </p:txBody>
      </p:sp>
      <p:sp>
        <p:nvSpPr>
          <p:cNvPr id="1678340" name="Rectangle 4"/>
          <p:cNvSpPr>
            <a:spLocks noChangeArrowheads="1"/>
          </p:cNvSpPr>
          <p:nvPr/>
        </p:nvSpPr>
        <p:spPr bwMode="auto">
          <a:xfrm>
            <a:off x="228600" y="838200"/>
            <a:ext cx="8686800" cy="1371600"/>
          </a:xfrm>
          <a:prstGeom prst="rect">
            <a:avLst/>
          </a:prstGeom>
          <a:solidFill>
            <a:srgbClr val="6600FF"/>
          </a:solidFill>
          <a:ln w="9525">
            <a:solidFill>
              <a:srgbClr val="000000"/>
            </a:solidFill>
            <a:miter lim="800000"/>
            <a:headEnd/>
            <a:tailEnd/>
          </a:ln>
        </p:spPr>
        <p:txBody>
          <a:bodyPr/>
          <a:lstStyle/>
          <a:p>
            <a:pPr>
              <a:defRPr/>
            </a:pPr>
            <a:r>
              <a:rPr lang="en-GB" sz="2800">
                <a:solidFill>
                  <a:srgbClr val="FFFF66"/>
                </a:solidFill>
                <a:effectLst>
                  <a:outerShdw blurRad="38100" dist="38100" dir="2700000" algn="tl">
                    <a:srgbClr val="000000"/>
                  </a:outerShdw>
                </a:effectLst>
                <a:latin typeface="Arial" pitchFamily="34" charset="0"/>
                <a:cs typeface="Arial" pitchFamily="34" charset="0"/>
              </a:rPr>
              <a:t>2. Interactions of Ultrasound with Matter – Key Points</a:t>
            </a:r>
            <a:endParaRPr lang="en-GB"/>
          </a:p>
        </p:txBody>
      </p:sp>
      <p:sp>
        <p:nvSpPr>
          <p:cNvPr id="1678338" name="Rectangle 2"/>
          <p:cNvSpPr>
            <a:spLocks noChangeArrowheads="1"/>
          </p:cNvSpPr>
          <p:nvPr/>
        </p:nvSpPr>
        <p:spPr bwMode="auto">
          <a:xfrm>
            <a:off x="457200" y="2362200"/>
            <a:ext cx="8229600" cy="3657600"/>
          </a:xfrm>
          <a:prstGeom prst="rect">
            <a:avLst/>
          </a:prstGeom>
          <a:solidFill>
            <a:srgbClr val="92D050"/>
          </a:solidFill>
          <a:ln w="9525">
            <a:solidFill>
              <a:srgbClr val="000000"/>
            </a:solidFill>
            <a:miter lim="800000"/>
            <a:headEnd/>
            <a:tailEnd/>
          </a:ln>
        </p:spPr>
        <p:txBody>
          <a:bodyPr/>
          <a:lstStyle/>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Acoustic Impedance, Z </a:t>
            </a:r>
          </a:p>
          <a:p>
            <a:pPr lvl="1">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is equal to density of the material times speed of sound in the material in which ultrasound travels, Z = </a:t>
            </a:r>
            <a:r>
              <a:rPr lang="en-GB" sz="2000">
                <a:effectLst>
                  <a:outerShdw blurRad="38100" dist="38100" dir="2700000" algn="tl">
                    <a:srgbClr val="000000"/>
                  </a:outerShdw>
                </a:effectLst>
                <a:latin typeface="Arial" pitchFamily="34" charset="0"/>
                <a:cs typeface="Arial" pitchFamily="34" charset="0"/>
                <a:sym typeface="Symbol" pitchFamily="18" charset="2"/>
              </a:rPr>
              <a:t></a:t>
            </a:r>
            <a:r>
              <a:rPr lang="en-GB" sz="2000">
                <a:effectLst>
                  <a:outerShdw blurRad="38100" dist="38100" dir="2700000" algn="tl">
                    <a:srgbClr val="000000"/>
                  </a:outerShdw>
                </a:effectLst>
                <a:latin typeface="Arial" pitchFamily="34" charset="0"/>
                <a:cs typeface="Arial" pitchFamily="34" charset="0"/>
              </a:rPr>
              <a:t> c </a:t>
            </a:r>
          </a:p>
          <a:p>
            <a:pPr lvl="2"/>
            <a:r>
              <a:rPr lang="en-GB">
                <a:sym typeface="Symbol" pitchFamily="18" charset="2"/>
              </a:rPr>
              <a:t></a:t>
            </a:r>
            <a:r>
              <a:rPr lang="en-GB"/>
              <a:t> = density (kg/m3) and c = speed of sound (m/sec)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As ultrasound energy propagates through a medium, interactions that occur include </a:t>
            </a:r>
          </a:p>
          <a:p>
            <a:pPr lvl="1">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reflection </a:t>
            </a:r>
          </a:p>
          <a:p>
            <a:pPr lvl="1">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refraction </a:t>
            </a:r>
          </a:p>
          <a:p>
            <a:pPr lvl="1">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scattering </a:t>
            </a:r>
          </a:p>
          <a:p>
            <a:pPr lvl="1">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Absorption (attenuation)</a:t>
            </a:r>
            <a:endParaRPr lang="en-GB" sz="2000">
              <a:effectLst>
                <a:outerShdw blurRad="38100" dist="38100" dir="2700000" algn="tl">
                  <a:srgbClr val="000000"/>
                </a:outerShdw>
              </a:effectLst>
              <a:latin typeface="Arial" pitchFamily="34" charset="0"/>
              <a:cs typeface="Arial" pitchFamily="34" charset="0"/>
              <a:sym typeface="Symbol" pitchFamily="18" charset="2"/>
            </a:endParaRPr>
          </a:p>
        </p:txBody>
      </p:sp>
    </p:spTree>
    <p:extLst>
      <p:ext uri="{BB962C8B-B14F-4D97-AF65-F5344CB8AC3E}">
        <p14:creationId xmlns:p14="http://schemas.microsoft.com/office/powerpoint/2010/main" val="3827628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47" name="Rectangle 7"/>
          <p:cNvSpPr>
            <a:spLocks noChangeArrowheads="1"/>
          </p:cNvSpPr>
          <p:nvPr/>
        </p:nvSpPr>
        <p:spPr bwMode="auto">
          <a:xfrm>
            <a:off x="419100" y="533400"/>
            <a:ext cx="8229600" cy="533400"/>
          </a:xfrm>
          <a:prstGeom prst="rect">
            <a:avLst/>
          </a:prstGeom>
          <a:solidFill>
            <a:srgbClr val="6600FF"/>
          </a:solidFill>
          <a:ln w="9525">
            <a:solidFill>
              <a:srgbClr val="000000"/>
            </a:solidFill>
            <a:miter lim="800000"/>
            <a:headEnd/>
            <a:tailEnd/>
          </a:ln>
        </p:spPr>
        <p:txBody>
          <a:bodyPr/>
          <a:lstStyle/>
          <a:p>
            <a:pPr>
              <a:defRPr/>
            </a:pPr>
            <a:r>
              <a:rPr lang="en-GB" sz="2800">
                <a:solidFill>
                  <a:srgbClr val="FFFF66"/>
                </a:solidFill>
                <a:effectLst>
                  <a:outerShdw blurRad="38100" dist="38100" dir="2700000" algn="tl">
                    <a:srgbClr val="000000"/>
                  </a:outerShdw>
                </a:effectLst>
                <a:latin typeface="Arial" pitchFamily="34" charset="0"/>
                <a:cs typeface="Arial" pitchFamily="34" charset="0"/>
              </a:rPr>
              <a:t>3. Transducers</a:t>
            </a:r>
            <a:endParaRPr lang="en-GB"/>
          </a:p>
        </p:txBody>
      </p:sp>
      <p:sp>
        <p:nvSpPr>
          <p:cNvPr id="1699845" name="Rectangle 5"/>
          <p:cNvSpPr>
            <a:spLocks noChangeArrowheads="1"/>
          </p:cNvSpPr>
          <p:nvPr/>
        </p:nvSpPr>
        <p:spPr bwMode="auto">
          <a:xfrm>
            <a:off x="190500" y="1828800"/>
            <a:ext cx="4343400" cy="3276600"/>
          </a:xfrm>
          <a:prstGeom prst="rect">
            <a:avLst/>
          </a:prstGeom>
          <a:solidFill>
            <a:srgbClr val="92D050"/>
          </a:solidFill>
          <a:ln w="9525">
            <a:solidFill>
              <a:srgbClr val="000000"/>
            </a:solidFill>
            <a:miter lim="800000"/>
            <a:headEnd/>
            <a:tailEnd/>
          </a:ln>
        </p:spPr>
        <p:txBody>
          <a:bodyPr/>
          <a:lstStyle/>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A transducer is a device that can convert one form of energy into another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Piezoelectric transducers convert electrical energy into ultrasonic energy and vice versa </a:t>
            </a:r>
          </a:p>
          <a:p>
            <a:pPr lvl="1">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Piezoelectric means pressure electricity </a:t>
            </a:r>
          </a:p>
          <a:p>
            <a:pPr lvl="1">
              <a:buClr>
                <a:srgbClr val="FF0066"/>
              </a:buClr>
              <a:buSzPct val="65000"/>
              <a:buFont typeface="Wingdings" pitchFamily="2" charset="2"/>
              <a:buNone/>
            </a:pPr>
            <a:endParaRPr lang="en-GB" sz="2000">
              <a:effectLst>
                <a:outerShdw blurRad="38100" dist="38100" dir="2700000" algn="tl">
                  <a:srgbClr val="000000"/>
                </a:outerShdw>
              </a:effectLst>
              <a:latin typeface="Arial" pitchFamily="34" charset="0"/>
              <a:cs typeface="Arial" pitchFamily="34" charset="0"/>
            </a:endParaRPr>
          </a:p>
        </p:txBody>
      </p:sp>
      <p:pic>
        <p:nvPicPr>
          <p:cNvPr id="2867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6300" y="1905000"/>
            <a:ext cx="4267200" cy="3121025"/>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pic>
      <p:sp>
        <p:nvSpPr>
          <p:cNvPr id="1699842" name="Text Box 2"/>
          <p:cNvSpPr txBox="1">
            <a:spLocks noChangeArrowheads="1"/>
          </p:cNvSpPr>
          <p:nvPr/>
        </p:nvSpPr>
        <p:spPr bwMode="auto">
          <a:xfrm>
            <a:off x="5143500" y="5867400"/>
            <a:ext cx="3810000" cy="4572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a:spAutoFit/>
          </a:bodyPr>
          <a:lstStyle/>
          <a:p>
            <a:pPr eaLnBrk="0" hangingPunct="0">
              <a:defRPr/>
            </a:pPr>
            <a:r>
              <a:rPr lang="en-GB" sz="1200">
                <a:effectLst>
                  <a:outerShdw blurRad="38100" dist="38100" dir="2700000" algn="tl">
                    <a:srgbClr val="000000"/>
                  </a:outerShdw>
                </a:effectLst>
                <a:latin typeface="Arial" pitchFamily="34" charset="0"/>
                <a:cs typeface="Arial" pitchFamily="34" charset="0"/>
              </a:rPr>
              <a:t>c.f. Bushberg, et al. The Essential Physics of Medical 		Imaging, 2</a:t>
            </a:r>
            <a:r>
              <a:rPr lang="en-GB" sz="1200" baseline="30000">
                <a:effectLst>
                  <a:outerShdw blurRad="38100" dist="38100" dir="2700000" algn="tl">
                    <a:srgbClr val="000000"/>
                  </a:outerShdw>
                </a:effectLst>
                <a:latin typeface="Arial" pitchFamily="34" charset="0"/>
                <a:cs typeface="Arial" pitchFamily="34" charset="0"/>
              </a:rPr>
              <a:t>nd</a:t>
            </a:r>
            <a:r>
              <a:rPr lang="en-GB" sz="1200">
                <a:effectLst>
                  <a:outerShdw blurRad="38100" dist="38100" dir="2700000" algn="tl">
                    <a:srgbClr val="000000"/>
                  </a:outerShdw>
                </a:effectLst>
                <a:latin typeface="Arial" pitchFamily="34" charset="0"/>
                <a:cs typeface="Arial" pitchFamily="34" charset="0"/>
              </a:rPr>
              <a:t> ed., p. 484.</a:t>
            </a:r>
            <a:endParaRPr lang="en-GB"/>
          </a:p>
        </p:txBody>
      </p:sp>
    </p:spTree>
    <p:extLst>
      <p:ext uri="{BB962C8B-B14F-4D97-AF65-F5344CB8AC3E}">
        <p14:creationId xmlns:p14="http://schemas.microsoft.com/office/powerpoint/2010/main" val="1780946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9984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9984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69984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4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0871" name="Rectangle 1031"/>
          <p:cNvSpPr>
            <a:spLocks noChangeArrowheads="1"/>
          </p:cNvSpPr>
          <p:nvPr/>
        </p:nvSpPr>
        <p:spPr bwMode="auto">
          <a:xfrm>
            <a:off x="304800" y="342900"/>
            <a:ext cx="8229600" cy="1371600"/>
          </a:xfrm>
          <a:prstGeom prst="rect">
            <a:avLst/>
          </a:prstGeom>
          <a:solidFill>
            <a:srgbClr val="6600FF"/>
          </a:solidFill>
          <a:ln w="9525">
            <a:solidFill>
              <a:srgbClr val="000000"/>
            </a:solidFill>
            <a:miter lim="800000"/>
            <a:headEnd/>
            <a:tailEnd/>
          </a:ln>
        </p:spPr>
        <p:txBody>
          <a:bodyPr/>
          <a:lstStyle/>
          <a:p>
            <a:pPr>
              <a:defRPr/>
            </a:pPr>
            <a:r>
              <a:rPr lang="en-GB" sz="2800">
                <a:solidFill>
                  <a:srgbClr val="FFFF66"/>
                </a:solidFill>
                <a:effectLst>
                  <a:outerShdw blurRad="38100" dist="38100" dir="2700000" algn="tl">
                    <a:srgbClr val="000000"/>
                  </a:outerShdw>
                </a:effectLst>
                <a:latin typeface="Arial" pitchFamily="34" charset="0"/>
                <a:cs typeface="Arial" pitchFamily="34" charset="0"/>
              </a:rPr>
              <a:t>3. Transducers</a:t>
            </a:r>
            <a:endParaRPr lang="en-GB"/>
          </a:p>
        </p:txBody>
      </p:sp>
      <p:sp>
        <p:nvSpPr>
          <p:cNvPr id="1700869" name="Rectangle 1029"/>
          <p:cNvSpPr>
            <a:spLocks noChangeArrowheads="1"/>
          </p:cNvSpPr>
          <p:nvPr/>
        </p:nvSpPr>
        <p:spPr bwMode="auto">
          <a:xfrm>
            <a:off x="304800" y="1638300"/>
            <a:ext cx="4038600" cy="4114800"/>
          </a:xfrm>
          <a:prstGeom prst="rect">
            <a:avLst/>
          </a:prstGeom>
          <a:solidFill>
            <a:srgbClr val="92D050"/>
          </a:solidFill>
          <a:ln w="9525">
            <a:solidFill>
              <a:srgbClr val="000000"/>
            </a:solidFill>
            <a:miter lim="800000"/>
            <a:headEnd/>
            <a:tailEnd/>
          </a:ln>
        </p:spPr>
        <p:txBody>
          <a:bodyPr/>
          <a:lstStyle/>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High-frequency voltage oscillations are produced by a pulse generator and are sent to the ultrasound transducer by a transmitter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The electrical energy causes the piezoelectric crystal to momemtarily change shape (expand and contract depending on current direction) </a:t>
            </a:r>
          </a:p>
          <a:p>
            <a:pPr lvl="1">
              <a:buClr>
                <a:srgbClr val="FF0066"/>
              </a:buClr>
              <a:buSzPct val="65000"/>
              <a:buFont typeface="Wingdings" pitchFamily="2" charset="2"/>
              <a:buNone/>
            </a:pPr>
            <a:endParaRPr lang="en-GB" sz="2000">
              <a:effectLst>
                <a:outerShdw blurRad="38100" dist="38100" dir="2700000" algn="tl">
                  <a:srgbClr val="000000"/>
                </a:outerShdw>
              </a:effectLst>
              <a:latin typeface="Arial" pitchFamily="34" charset="0"/>
              <a:cs typeface="Arial" pitchFamily="34" charset="0"/>
            </a:endParaRPr>
          </a:p>
        </p:txBody>
      </p:sp>
      <p:pic>
        <p:nvPicPr>
          <p:cNvPr id="29700"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190750"/>
            <a:ext cx="4038600" cy="295275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pic>
      <p:sp>
        <p:nvSpPr>
          <p:cNvPr id="1700866" name="Text Box 1026"/>
          <p:cNvSpPr txBox="1">
            <a:spLocks noChangeArrowheads="1"/>
          </p:cNvSpPr>
          <p:nvPr/>
        </p:nvSpPr>
        <p:spPr bwMode="auto">
          <a:xfrm>
            <a:off x="5029200" y="6057900"/>
            <a:ext cx="3810000" cy="4572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a:spAutoFit/>
          </a:bodyPr>
          <a:lstStyle/>
          <a:p>
            <a:pPr eaLnBrk="0" hangingPunct="0">
              <a:defRPr/>
            </a:pPr>
            <a:r>
              <a:rPr lang="en-GB" sz="1200">
                <a:effectLst>
                  <a:outerShdw blurRad="38100" dist="38100" dir="2700000" algn="tl">
                    <a:srgbClr val="000000"/>
                  </a:outerShdw>
                </a:effectLst>
                <a:latin typeface="Arial" pitchFamily="34" charset="0"/>
                <a:cs typeface="Arial" pitchFamily="34" charset="0"/>
              </a:rPr>
              <a:t>c.f. Bushberg, et al. The Essential Physics of Medical 		Imaging, 2</a:t>
            </a:r>
            <a:r>
              <a:rPr lang="en-GB" sz="1200" baseline="30000">
                <a:effectLst>
                  <a:outerShdw blurRad="38100" dist="38100" dir="2700000" algn="tl">
                    <a:srgbClr val="000000"/>
                  </a:outerShdw>
                </a:effectLst>
                <a:latin typeface="Arial" pitchFamily="34" charset="0"/>
                <a:cs typeface="Arial" pitchFamily="34" charset="0"/>
              </a:rPr>
              <a:t>nd</a:t>
            </a:r>
            <a:r>
              <a:rPr lang="en-GB" sz="1200">
                <a:effectLst>
                  <a:outerShdw blurRad="38100" dist="38100" dir="2700000" algn="tl">
                    <a:srgbClr val="000000"/>
                  </a:outerShdw>
                </a:effectLst>
                <a:latin typeface="Arial" pitchFamily="34" charset="0"/>
                <a:cs typeface="Arial" pitchFamily="34" charset="0"/>
              </a:rPr>
              <a:t> ed., p. 484.</a:t>
            </a:r>
            <a:endParaRPr lang="en-GB"/>
          </a:p>
        </p:txBody>
      </p:sp>
    </p:spTree>
    <p:extLst>
      <p:ext uri="{BB962C8B-B14F-4D97-AF65-F5344CB8AC3E}">
        <p14:creationId xmlns:p14="http://schemas.microsoft.com/office/powerpoint/2010/main" val="14623584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0086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0086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869"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1892" name="Rectangle 1028"/>
          <p:cNvSpPr>
            <a:spLocks noChangeArrowheads="1"/>
          </p:cNvSpPr>
          <p:nvPr/>
        </p:nvSpPr>
        <p:spPr bwMode="auto">
          <a:xfrm>
            <a:off x="457200" y="571500"/>
            <a:ext cx="8229600" cy="1371600"/>
          </a:xfrm>
          <a:prstGeom prst="rect">
            <a:avLst/>
          </a:prstGeom>
          <a:solidFill>
            <a:srgbClr val="6600FF"/>
          </a:solidFill>
          <a:ln w="9525">
            <a:solidFill>
              <a:srgbClr val="000000"/>
            </a:solidFill>
            <a:miter lim="800000"/>
            <a:headEnd/>
            <a:tailEnd/>
          </a:ln>
        </p:spPr>
        <p:txBody>
          <a:bodyPr/>
          <a:lstStyle/>
          <a:p>
            <a:pPr>
              <a:defRPr/>
            </a:pPr>
            <a:r>
              <a:rPr lang="en-GB" sz="2800">
                <a:solidFill>
                  <a:srgbClr val="FFFF66"/>
                </a:solidFill>
                <a:effectLst>
                  <a:outerShdw blurRad="38100" dist="38100" dir="2700000" algn="tl">
                    <a:srgbClr val="000000"/>
                  </a:outerShdw>
                </a:effectLst>
                <a:latin typeface="Arial" pitchFamily="34" charset="0"/>
                <a:cs typeface="Arial" pitchFamily="34" charset="0"/>
              </a:rPr>
              <a:t>3. Transducers</a:t>
            </a:r>
            <a:endParaRPr lang="en-GB"/>
          </a:p>
        </p:txBody>
      </p:sp>
      <p:sp>
        <p:nvSpPr>
          <p:cNvPr id="1701890" name="Rectangle 1026"/>
          <p:cNvSpPr>
            <a:spLocks noChangeArrowheads="1"/>
          </p:cNvSpPr>
          <p:nvPr/>
        </p:nvSpPr>
        <p:spPr bwMode="auto">
          <a:xfrm>
            <a:off x="457200" y="2171700"/>
            <a:ext cx="8229600" cy="4114800"/>
          </a:xfrm>
          <a:prstGeom prst="rect">
            <a:avLst/>
          </a:prstGeom>
          <a:solidFill>
            <a:srgbClr val="92D050"/>
          </a:solidFill>
          <a:ln w="9525">
            <a:solidFill>
              <a:srgbClr val="000000"/>
            </a:solidFill>
            <a:miter lim="800000"/>
            <a:headEnd/>
            <a:tailEnd/>
          </a:ln>
        </p:spPr>
        <p:txBody>
          <a:bodyPr/>
          <a:lstStyle/>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This change in shape of the crystal increases and decreases the pressure in front of the transducer, thus producing ultrasound waves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When the crystal is subjected to pressure changes by the returning ultrasound echoes, the pressure changes are converted back into electrical energy signals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Return voltage signals are transferred from the receiver to a computer to create an ultrasound image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Transducer crystals do not conduct electricity but are coated with a thin layer of silver which acts as an electrode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 </a:t>
            </a:r>
          </a:p>
          <a:p>
            <a:pPr lvl="1">
              <a:buClr>
                <a:srgbClr val="FF0066"/>
              </a:buClr>
              <a:buSzPct val="65000"/>
              <a:buFont typeface="Wingdings" pitchFamily="2" charset="2"/>
              <a:buNone/>
            </a:pPr>
            <a:endParaRPr lang="en-GB" sz="2000">
              <a:effectLst>
                <a:outerShdw blurRad="38100" dist="38100" dir="2700000" algn="tl">
                  <a:srgbClr val="000000"/>
                </a:outerShdw>
              </a:effectLst>
              <a:latin typeface="Arial" pitchFamily="34" charset="0"/>
              <a:cs typeface="Arial" pitchFamily="34" charset="0"/>
            </a:endParaRPr>
          </a:p>
        </p:txBody>
      </p:sp>
    </p:spTree>
    <p:extLst>
      <p:ext uri="{BB962C8B-B14F-4D97-AF65-F5344CB8AC3E}">
        <p14:creationId xmlns:p14="http://schemas.microsoft.com/office/powerpoint/2010/main" val="30540556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018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0189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0189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0189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018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1890"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2916" name="Rectangle 4"/>
          <p:cNvSpPr>
            <a:spLocks noChangeArrowheads="1"/>
          </p:cNvSpPr>
          <p:nvPr/>
        </p:nvSpPr>
        <p:spPr bwMode="auto">
          <a:xfrm>
            <a:off x="457200" y="571500"/>
            <a:ext cx="8229600" cy="1371600"/>
          </a:xfrm>
          <a:prstGeom prst="rect">
            <a:avLst/>
          </a:prstGeom>
          <a:solidFill>
            <a:srgbClr val="6600FF"/>
          </a:solidFill>
          <a:ln w="9525">
            <a:solidFill>
              <a:srgbClr val="000000"/>
            </a:solidFill>
            <a:miter lim="800000"/>
            <a:headEnd/>
            <a:tailEnd/>
          </a:ln>
        </p:spPr>
        <p:txBody>
          <a:bodyPr/>
          <a:lstStyle/>
          <a:p>
            <a:pPr>
              <a:defRPr/>
            </a:pPr>
            <a:r>
              <a:rPr lang="en-GB" sz="2800">
                <a:solidFill>
                  <a:srgbClr val="FFFF66"/>
                </a:solidFill>
                <a:effectLst>
                  <a:outerShdw blurRad="38100" dist="38100" dir="2700000" algn="tl">
                    <a:srgbClr val="000000"/>
                  </a:outerShdw>
                </a:effectLst>
                <a:latin typeface="Arial" pitchFamily="34" charset="0"/>
                <a:cs typeface="Arial" pitchFamily="34" charset="0"/>
              </a:rPr>
              <a:t>3. Transducers</a:t>
            </a:r>
            <a:endParaRPr lang="en-GB"/>
          </a:p>
        </p:txBody>
      </p:sp>
      <p:sp>
        <p:nvSpPr>
          <p:cNvPr id="1702914" name="Rectangle 2"/>
          <p:cNvSpPr>
            <a:spLocks noChangeArrowheads="1"/>
          </p:cNvSpPr>
          <p:nvPr/>
        </p:nvSpPr>
        <p:spPr bwMode="auto">
          <a:xfrm>
            <a:off x="457200" y="2171700"/>
            <a:ext cx="8229600" cy="4114800"/>
          </a:xfrm>
          <a:prstGeom prst="rect">
            <a:avLst/>
          </a:prstGeom>
          <a:solidFill>
            <a:srgbClr val="92D050"/>
          </a:solidFill>
          <a:ln w="9525">
            <a:solidFill>
              <a:srgbClr val="000000"/>
            </a:solidFill>
            <a:miter lim="800000"/>
            <a:headEnd/>
            <a:tailEnd/>
          </a:ln>
        </p:spPr>
        <p:txBody>
          <a:bodyPr/>
          <a:lstStyle/>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The piezoelectric effect of a transducer is  destroyed if heated above its curie temperature limit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Transducers are made of a synthetic ceramic (peizoceramic) such as lead-zirconate-titanate (PZT) or plastic polyvinylidence difluoride (PVDF) or a composite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A transducer may be used in either pulsed or continuous-wave mode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A transducer can be used both as a transmitter and receiver of ultrasonic waves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 </a:t>
            </a:r>
          </a:p>
          <a:p>
            <a:pPr lvl="1">
              <a:buClr>
                <a:srgbClr val="FF0066"/>
              </a:buClr>
              <a:buSzPct val="65000"/>
              <a:buFont typeface="Wingdings" pitchFamily="2" charset="2"/>
              <a:buNone/>
            </a:pPr>
            <a:endParaRPr lang="en-GB" sz="2000">
              <a:effectLst>
                <a:outerShdw blurRad="38100" dist="38100" dir="2700000" algn="tl">
                  <a:srgbClr val="000000"/>
                </a:outerShdw>
              </a:effectLst>
              <a:latin typeface="Arial" pitchFamily="34" charset="0"/>
              <a:cs typeface="Arial" pitchFamily="34" charset="0"/>
            </a:endParaRPr>
          </a:p>
        </p:txBody>
      </p:sp>
    </p:spTree>
    <p:extLst>
      <p:ext uri="{BB962C8B-B14F-4D97-AF65-F5344CB8AC3E}">
        <p14:creationId xmlns:p14="http://schemas.microsoft.com/office/powerpoint/2010/main" val="2925492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029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029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0291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0291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0291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7029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2914"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3943" name="Rectangle 7"/>
          <p:cNvSpPr>
            <a:spLocks noChangeArrowheads="1"/>
          </p:cNvSpPr>
          <p:nvPr/>
        </p:nvSpPr>
        <p:spPr bwMode="auto">
          <a:xfrm>
            <a:off x="381000" y="342900"/>
            <a:ext cx="8229600" cy="1371600"/>
          </a:xfrm>
          <a:prstGeom prst="rect">
            <a:avLst/>
          </a:prstGeom>
          <a:solidFill>
            <a:srgbClr val="6600FF"/>
          </a:solidFill>
          <a:ln w="9525">
            <a:solidFill>
              <a:srgbClr val="000000"/>
            </a:solidFill>
            <a:miter lim="800000"/>
            <a:headEnd/>
            <a:tailEnd/>
          </a:ln>
        </p:spPr>
        <p:txBody>
          <a:bodyPr/>
          <a:lstStyle/>
          <a:p>
            <a:pPr>
              <a:defRPr/>
            </a:pPr>
            <a:r>
              <a:rPr lang="en-GB" sz="2800">
                <a:solidFill>
                  <a:srgbClr val="FFFF66"/>
                </a:solidFill>
                <a:effectLst>
                  <a:outerShdw blurRad="38100" dist="38100" dir="2700000" algn="tl">
                    <a:srgbClr val="000000"/>
                  </a:outerShdw>
                </a:effectLst>
                <a:latin typeface="Arial" pitchFamily="34" charset="0"/>
                <a:cs typeface="Arial" pitchFamily="34" charset="0"/>
              </a:rPr>
              <a:t>3. Transducers</a:t>
            </a:r>
            <a:endParaRPr lang="en-GB"/>
          </a:p>
        </p:txBody>
      </p:sp>
      <p:sp>
        <p:nvSpPr>
          <p:cNvPr id="1703941" name="Rectangle 5"/>
          <p:cNvSpPr>
            <a:spLocks noChangeArrowheads="1"/>
          </p:cNvSpPr>
          <p:nvPr/>
        </p:nvSpPr>
        <p:spPr bwMode="auto">
          <a:xfrm>
            <a:off x="228600" y="1828800"/>
            <a:ext cx="4038600" cy="4114800"/>
          </a:xfrm>
          <a:prstGeom prst="rect">
            <a:avLst/>
          </a:prstGeom>
          <a:solidFill>
            <a:srgbClr val="92D050"/>
          </a:solidFill>
          <a:ln w="9525">
            <a:solidFill>
              <a:srgbClr val="000000"/>
            </a:solidFill>
            <a:miter lim="800000"/>
            <a:headEnd/>
            <a:tailEnd/>
          </a:ln>
        </p:spPr>
        <p:txBody>
          <a:bodyPr/>
          <a:lstStyle/>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The thickness of a piezoelectric crystal determines the resonant frequency of the transducer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The operating resonant frequency is determined by the thickness of the crystal equal to ½ wavelength (t=</a:t>
            </a:r>
            <a:r>
              <a:rPr lang="en-GB" sz="2000">
                <a:effectLst>
                  <a:outerShdw blurRad="38100" dist="38100" dir="2700000" algn="tl">
                    <a:srgbClr val="000000"/>
                  </a:outerShdw>
                </a:effectLst>
                <a:latin typeface="Arial" pitchFamily="34" charset="0"/>
                <a:cs typeface="Arial" pitchFamily="34" charset="0"/>
                <a:sym typeface="Symbol" pitchFamily="18" charset="2"/>
              </a:rPr>
              <a:t></a:t>
            </a:r>
            <a:r>
              <a:rPr lang="en-GB" sz="2000">
                <a:effectLst>
                  <a:outerShdw blurRad="38100" dist="38100" dir="2700000" algn="tl">
                    <a:srgbClr val="000000"/>
                  </a:outerShdw>
                </a:effectLst>
                <a:latin typeface="Arial" pitchFamily="34" charset="0"/>
                <a:cs typeface="Arial" pitchFamily="34" charset="0"/>
              </a:rPr>
              <a:t>/2) of emitted sound in the crystal compound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Resonance transducers transmit and receive preferentially at a single “center frequency” </a:t>
            </a:r>
          </a:p>
          <a:p>
            <a:pPr>
              <a:buClr>
                <a:srgbClr val="FF0066"/>
              </a:buClr>
              <a:buSzPct val="65000"/>
              <a:buFont typeface="Wingdings" pitchFamily="2" charset="2"/>
              <a:buNone/>
            </a:pPr>
            <a:endParaRPr lang="en-GB" sz="2000">
              <a:effectLst>
                <a:outerShdw blurRad="38100" dist="38100" dir="2700000" algn="tl">
                  <a:srgbClr val="000000"/>
                </a:outerShdw>
              </a:effectLst>
              <a:latin typeface="Arial" pitchFamily="34" charset="0"/>
              <a:cs typeface="Arial" pitchFamily="34" charset="0"/>
              <a:sym typeface="Symbol" pitchFamily="18" charset="2"/>
            </a:endParaRPr>
          </a:p>
        </p:txBody>
      </p:sp>
      <p:pic>
        <p:nvPicPr>
          <p:cNvPr id="3277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563688"/>
            <a:ext cx="4495800" cy="418941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pic>
      <p:sp>
        <p:nvSpPr>
          <p:cNvPr id="1703938" name="Text Box 2"/>
          <p:cNvSpPr txBox="1">
            <a:spLocks noChangeArrowheads="1"/>
          </p:cNvSpPr>
          <p:nvPr/>
        </p:nvSpPr>
        <p:spPr bwMode="auto">
          <a:xfrm>
            <a:off x="5105400" y="6057900"/>
            <a:ext cx="3810000" cy="4572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a:spAutoFit/>
          </a:bodyPr>
          <a:lstStyle/>
          <a:p>
            <a:pPr eaLnBrk="0" hangingPunct="0">
              <a:defRPr/>
            </a:pPr>
            <a:r>
              <a:rPr lang="en-GB" sz="1200">
                <a:effectLst>
                  <a:outerShdw blurRad="38100" dist="38100" dir="2700000" algn="tl">
                    <a:srgbClr val="000000"/>
                  </a:outerShdw>
                </a:effectLst>
                <a:latin typeface="Arial" pitchFamily="34" charset="0"/>
                <a:cs typeface="Arial" pitchFamily="34" charset="0"/>
              </a:rPr>
              <a:t>c.f. Bushberg, et al. The Essential Physics of Medical 		Imaging, 2</a:t>
            </a:r>
            <a:r>
              <a:rPr lang="en-GB" sz="1200" baseline="30000">
                <a:effectLst>
                  <a:outerShdw blurRad="38100" dist="38100" dir="2700000" algn="tl">
                    <a:srgbClr val="000000"/>
                  </a:outerShdw>
                </a:effectLst>
                <a:latin typeface="Arial" pitchFamily="34" charset="0"/>
                <a:cs typeface="Arial" pitchFamily="34" charset="0"/>
              </a:rPr>
              <a:t>nd</a:t>
            </a:r>
            <a:r>
              <a:rPr lang="en-GB" sz="1200">
                <a:effectLst>
                  <a:outerShdw blurRad="38100" dist="38100" dir="2700000" algn="tl">
                    <a:srgbClr val="000000"/>
                  </a:outerShdw>
                </a:effectLst>
                <a:latin typeface="Arial" pitchFamily="34" charset="0"/>
                <a:cs typeface="Arial" pitchFamily="34" charset="0"/>
              </a:rPr>
              <a:t> ed., p. 486.</a:t>
            </a:r>
            <a:endParaRPr lang="en-GB"/>
          </a:p>
        </p:txBody>
      </p:sp>
    </p:spTree>
    <p:extLst>
      <p:ext uri="{BB962C8B-B14F-4D97-AF65-F5344CB8AC3E}">
        <p14:creationId xmlns:p14="http://schemas.microsoft.com/office/powerpoint/2010/main" val="1799537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0394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0394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0394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3941"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4967" name="Rectangle 1031"/>
          <p:cNvSpPr>
            <a:spLocks noChangeArrowheads="1"/>
          </p:cNvSpPr>
          <p:nvPr/>
        </p:nvSpPr>
        <p:spPr bwMode="auto">
          <a:xfrm>
            <a:off x="457200" y="220663"/>
            <a:ext cx="8229600" cy="1371600"/>
          </a:xfrm>
          <a:prstGeom prst="rect">
            <a:avLst/>
          </a:prstGeom>
          <a:solidFill>
            <a:srgbClr val="6600FF"/>
          </a:solidFill>
          <a:ln w="9525">
            <a:solidFill>
              <a:srgbClr val="000000"/>
            </a:solidFill>
            <a:miter lim="800000"/>
            <a:headEnd/>
            <a:tailEnd/>
          </a:ln>
        </p:spPr>
        <p:txBody>
          <a:bodyPr/>
          <a:lstStyle/>
          <a:p>
            <a:pPr>
              <a:defRPr/>
            </a:pPr>
            <a:r>
              <a:rPr lang="en-GB" sz="2800">
                <a:solidFill>
                  <a:srgbClr val="FFFF66"/>
                </a:solidFill>
                <a:effectLst>
                  <a:outerShdw blurRad="38100" dist="38100" dir="2700000" algn="tl">
                    <a:srgbClr val="000000"/>
                  </a:outerShdw>
                </a:effectLst>
                <a:latin typeface="Arial" pitchFamily="34" charset="0"/>
                <a:cs typeface="Arial" pitchFamily="34" charset="0"/>
              </a:rPr>
              <a:t>3. Transducers </a:t>
            </a:r>
            <a:br>
              <a:rPr lang="en-GB" sz="2800">
                <a:solidFill>
                  <a:srgbClr val="FFFF66"/>
                </a:solidFill>
                <a:effectLst>
                  <a:outerShdw blurRad="38100" dist="38100" dir="2700000" algn="tl">
                    <a:srgbClr val="000000"/>
                  </a:outerShdw>
                </a:effectLst>
                <a:latin typeface="Arial" pitchFamily="34" charset="0"/>
                <a:cs typeface="Arial" pitchFamily="34" charset="0"/>
              </a:rPr>
            </a:br>
            <a:r>
              <a:rPr lang="en-GB" sz="2800">
                <a:solidFill>
                  <a:srgbClr val="FFFF66"/>
                </a:solidFill>
                <a:effectLst>
                  <a:outerShdw blurRad="38100" dist="38100" dir="2700000" algn="tl">
                    <a:srgbClr val="000000"/>
                  </a:outerShdw>
                </a:effectLst>
                <a:latin typeface="Arial" pitchFamily="34" charset="0"/>
                <a:cs typeface="Arial" pitchFamily="34" charset="0"/>
              </a:rPr>
              <a:t>Damping Block</a:t>
            </a:r>
            <a:endParaRPr lang="en-GB"/>
          </a:p>
        </p:txBody>
      </p:sp>
      <p:sp>
        <p:nvSpPr>
          <p:cNvPr id="1704965" name="Rectangle 1029"/>
          <p:cNvSpPr>
            <a:spLocks noChangeArrowheads="1"/>
          </p:cNvSpPr>
          <p:nvPr/>
        </p:nvSpPr>
        <p:spPr bwMode="auto">
          <a:xfrm>
            <a:off x="457200" y="1820863"/>
            <a:ext cx="8229600" cy="4114800"/>
          </a:xfrm>
          <a:prstGeom prst="rect">
            <a:avLst/>
          </a:prstGeom>
          <a:solidFill>
            <a:srgbClr val="92D050"/>
          </a:solidFill>
          <a:ln w="9525">
            <a:solidFill>
              <a:srgbClr val="000000"/>
            </a:solidFill>
            <a:miter lim="800000"/>
            <a:headEnd/>
            <a:tailEnd/>
          </a:ln>
        </p:spPr>
        <p:txBody>
          <a:bodyPr/>
          <a:lstStyle/>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 The damping block absorbs the backward directed ultrasound energy and attenuates stray ultrasound signals from the housing </a:t>
            </a:r>
          </a:p>
          <a:p>
            <a:pPr>
              <a:buClr>
                <a:srgbClr val="FF0066"/>
              </a:buClr>
              <a:buSzPct val="65000"/>
              <a:buFont typeface="Wingdings" pitchFamily="2" charset="2"/>
              <a:buNone/>
            </a:pPr>
            <a:endParaRPr lang="en-GB" sz="2000">
              <a:effectLst>
                <a:outerShdw blurRad="38100" dist="38100" dir="2700000" algn="tl">
                  <a:srgbClr val="000000"/>
                </a:outerShdw>
              </a:effectLst>
              <a:latin typeface="Arial" pitchFamily="34" charset="0"/>
              <a:cs typeface="Arial" pitchFamily="34" charset="0"/>
            </a:endParaRP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It also dampens (ring-down) the transducer vibration to create an ultrasound pulse with a short spatial pulse length, which is necessary to preserve detail along the beam axis (axial resolution)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 </a:t>
            </a:r>
          </a:p>
          <a:p>
            <a:pPr>
              <a:buClr>
                <a:srgbClr val="FF0066"/>
              </a:buClr>
              <a:buSzPct val="65000"/>
              <a:buFont typeface="Wingdings" pitchFamily="2" charset="2"/>
              <a:buNone/>
            </a:pPr>
            <a:endParaRPr lang="en-GB" sz="2000">
              <a:effectLst>
                <a:outerShdw blurRad="38100" dist="38100" dir="2700000" algn="tl">
                  <a:srgbClr val="000000"/>
                </a:outerShdw>
              </a:effectLst>
              <a:latin typeface="Arial" pitchFamily="34" charset="0"/>
              <a:cs typeface="Arial" pitchFamily="34" charset="0"/>
            </a:endParaRPr>
          </a:p>
        </p:txBody>
      </p:sp>
      <p:sp>
        <p:nvSpPr>
          <p:cNvPr id="33796" name="Rectangle 1035"/>
          <p:cNvSpPr>
            <a:spLocks noChangeArrowheads="1"/>
          </p:cNvSpPr>
          <p:nvPr/>
        </p:nvSpPr>
        <p:spPr bwMode="auto">
          <a:xfrm flipV="1">
            <a:off x="0" y="6508750"/>
            <a:ext cx="9144000" cy="579438"/>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spAutoFit/>
          </a:bodyPr>
          <a:lstStyle/>
          <a:p>
            <a:pPr>
              <a:buClr>
                <a:srgbClr val="FF0066"/>
              </a:buClr>
              <a:buSzPct val="65000"/>
              <a:buFont typeface="Wingdings" pitchFamily="2" charset="2"/>
              <a:buNone/>
            </a:pPr>
            <a:endParaRPr lang="el-GR"/>
          </a:p>
        </p:txBody>
      </p:sp>
      <p:pic>
        <p:nvPicPr>
          <p:cNvPr id="33797"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106863"/>
            <a:ext cx="2743200" cy="200501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pic>
      <p:sp>
        <p:nvSpPr>
          <p:cNvPr id="1704962" name="Text Box 1026"/>
          <p:cNvSpPr txBox="1">
            <a:spLocks noChangeArrowheads="1"/>
          </p:cNvSpPr>
          <p:nvPr/>
        </p:nvSpPr>
        <p:spPr bwMode="auto">
          <a:xfrm>
            <a:off x="3124200" y="5097463"/>
            <a:ext cx="2438400" cy="63976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a:spAutoFit/>
          </a:bodyPr>
          <a:lstStyle/>
          <a:p>
            <a:pPr eaLnBrk="0" hangingPunct="0">
              <a:defRPr/>
            </a:pPr>
            <a:r>
              <a:rPr lang="en-GB" sz="1200">
                <a:effectLst>
                  <a:outerShdw blurRad="38100" dist="38100" dir="2700000" algn="tl">
                    <a:srgbClr val="000000"/>
                  </a:outerShdw>
                </a:effectLst>
                <a:latin typeface="Arial" pitchFamily="34" charset="0"/>
                <a:cs typeface="Arial" pitchFamily="34" charset="0"/>
              </a:rPr>
              <a:t>c.f. Bushberg, et al. The Essential Physics of Medical Imaging, 2</a:t>
            </a:r>
            <a:r>
              <a:rPr lang="en-GB" sz="1200" baseline="30000">
                <a:effectLst>
                  <a:outerShdw blurRad="38100" dist="38100" dir="2700000" algn="tl">
                    <a:srgbClr val="000000"/>
                  </a:outerShdw>
                </a:effectLst>
                <a:latin typeface="Arial" pitchFamily="34" charset="0"/>
                <a:cs typeface="Arial" pitchFamily="34" charset="0"/>
              </a:rPr>
              <a:t>nd</a:t>
            </a:r>
            <a:r>
              <a:rPr lang="en-GB" sz="1200">
                <a:effectLst>
                  <a:outerShdw blurRad="38100" dist="38100" dir="2700000" algn="tl">
                    <a:srgbClr val="000000"/>
                  </a:outerShdw>
                </a:effectLst>
                <a:latin typeface="Arial" pitchFamily="34" charset="0"/>
                <a:cs typeface="Arial" pitchFamily="34" charset="0"/>
              </a:rPr>
              <a:t> ed., p. 484.</a:t>
            </a:r>
            <a:endParaRPr lang="en-GB"/>
          </a:p>
        </p:txBody>
      </p:sp>
    </p:spTree>
    <p:extLst>
      <p:ext uri="{BB962C8B-B14F-4D97-AF65-F5344CB8AC3E}">
        <p14:creationId xmlns:p14="http://schemas.microsoft.com/office/powerpoint/2010/main" val="41714273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0496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0496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0496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0496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0496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704965">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70496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4965"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5991" name="Rectangle 7"/>
          <p:cNvSpPr>
            <a:spLocks noChangeArrowheads="1"/>
          </p:cNvSpPr>
          <p:nvPr/>
        </p:nvSpPr>
        <p:spPr bwMode="auto">
          <a:xfrm>
            <a:off x="533400" y="266700"/>
            <a:ext cx="8229600" cy="1143000"/>
          </a:xfrm>
          <a:prstGeom prst="rect">
            <a:avLst/>
          </a:prstGeom>
          <a:solidFill>
            <a:srgbClr val="6600FF"/>
          </a:solidFill>
          <a:ln w="9525">
            <a:solidFill>
              <a:srgbClr val="000000"/>
            </a:solidFill>
            <a:miter lim="800000"/>
            <a:headEnd/>
            <a:tailEnd/>
          </a:ln>
        </p:spPr>
        <p:txBody>
          <a:bodyPr/>
          <a:lstStyle/>
          <a:p>
            <a:pPr>
              <a:defRPr/>
            </a:pPr>
            <a:r>
              <a:rPr lang="en-GB" sz="2800">
                <a:solidFill>
                  <a:srgbClr val="FFFF66"/>
                </a:solidFill>
                <a:effectLst>
                  <a:outerShdw blurRad="38100" dist="38100" dir="2700000" algn="tl">
                    <a:srgbClr val="000000"/>
                  </a:outerShdw>
                </a:effectLst>
                <a:latin typeface="Arial" pitchFamily="34" charset="0"/>
                <a:cs typeface="Arial" pitchFamily="34" charset="0"/>
              </a:rPr>
              <a:t>3. Transducers </a:t>
            </a:r>
            <a:br>
              <a:rPr lang="en-GB" sz="2800">
                <a:solidFill>
                  <a:srgbClr val="FFFF66"/>
                </a:solidFill>
                <a:effectLst>
                  <a:outerShdw blurRad="38100" dist="38100" dir="2700000" algn="tl">
                    <a:srgbClr val="000000"/>
                  </a:outerShdw>
                </a:effectLst>
                <a:latin typeface="Arial" pitchFamily="34" charset="0"/>
                <a:cs typeface="Arial" pitchFamily="34" charset="0"/>
              </a:rPr>
            </a:br>
            <a:r>
              <a:rPr lang="en-GB" sz="2800">
                <a:solidFill>
                  <a:srgbClr val="FFFF66"/>
                </a:solidFill>
                <a:effectLst>
                  <a:outerShdw blurRad="38100" dist="38100" dir="2700000" algn="tl">
                    <a:srgbClr val="000000"/>
                  </a:outerShdw>
                </a:effectLst>
                <a:latin typeface="Arial" pitchFamily="34" charset="0"/>
                <a:cs typeface="Arial" pitchFamily="34" charset="0"/>
              </a:rPr>
              <a:t>Q factor</a:t>
            </a:r>
            <a:endParaRPr lang="en-GB"/>
          </a:p>
        </p:txBody>
      </p:sp>
      <p:sp>
        <p:nvSpPr>
          <p:cNvPr id="1705989" name="Rectangle 5"/>
          <p:cNvSpPr>
            <a:spLocks noChangeArrowheads="1"/>
          </p:cNvSpPr>
          <p:nvPr/>
        </p:nvSpPr>
        <p:spPr bwMode="auto">
          <a:xfrm>
            <a:off x="381000" y="1409700"/>
            <a:ext cx="4267200" cy="4800600"/>
          </a:xfrm>
          <a:prstGeom prst="rect">
            <a:avLst/>
          </a:prstGeom>
          <a:solidFill>
            <a:srgbClr val="92D050"/>
          </a:solidFill>
          <a:ln w="9525">
            <a:solidFill>
              <a:srgbClr val="000000"/>
            </a:solidFill>
            <a:miter lim="800000"/>
            <a:headEnd/>
            <a:tailEnd/>
          </a:ln>
        </p:spPr>
        <p:txBody>
          <a:bodyPr/>
          <a:lstStyle/>
          <a:p>
            <a:pPr>
              <a:buClr>
                <a:srgbClr val="FF0066"/>
              </a:buClr>
              <a:buSzPct val="65000"/>
              <a:buFont typeface="Wingdings" pitchFamily="2" charset="2"/>
              <a:buNone/>
            </a:pPr>
            <a:r>
              <a:rPr lang="en-GB" sz="2000" dirty="0">
                <a:effectLst>
                  <a:outerShdw blurRad="38100" dist="38100" dir="2700000" algn="tl">
                    <a:srgbClr val="000000"/>
                  </a:outerShdw>
                </a:effectLst>
                <a:latin typeface="Arial" pitchFamily="34" charset="0"/>
                <a:cs typeface="Arial" pitchFamily="34" charset="0"/>
              </a:rPr>
              <a:t>The Q factor is related to the frequency response of the crystal </a:t>
            </a:r>
          </a:p>
          <a:p>
            <a:pPr lvl="1"/>
            <a:r>
              <a:rPr lang="en-GB" dirty="0"/>
              <a:t>The Q factor determines the purity of the sound and length of time the sound persists, or ring down time </a:t>
            </a:r>
          </a:p>
          <a:p>
            <a:pPr lvl="1"/>
            <a:r>
              <a:rPr lang="en-GB" dirty="0"/>
              <a:t>Q = operating frequency (MHz) / bandwidth (width of the frequency distribution) </a:t>
            </a:r>
          </a:p>
          <a:p>
            <a:pPr lvl="1"/>
            <a:r>
              <a:rPr lang="en-GB" dirty="0"/>
              <a:t>Q = f0/BW </a:t>
            </a:r>
          </a:p>
          <a:p>
            <a:pPr lvl="1"/>
            <a:r>
              <a:rPr lang="en-GB" dirty="0"/>
              <a:t>High-Q transducers produce a relatively pure frequency spectrum </a:t>
            </a:r>
          </a:p>
          <a:p>
            <a:pPr lvl="1"/>
            <a:r>
              <a:rPr lang="en-GB" dirty="0"/>
              <a:t>Low-Q transducers produce a wider range of frequencies </a:t>
            </a:r>
          </a:p>
          <a:p>
            <a:pPr>
              <a:buClr>
                <a:srgbClr val="FF0066"/>
              </a:buClr>
              <a:buSzPct val="65000"/>
              <a:buFont typeface="Wingdings" pitchFamily="2" charset="2"/>
              <a:buNone/>
            </a:pPr>
            <a:endParaRPr lang="en-GB" sz="2000" dirty="0">
              <a:effectLst>
                <a:outerShdw blurRad="38100" dist="38100" dir="2700000" algn="tl">
                  <a:srgbClr val="000000"/>
                </a:outerShdw>
              </a:effectLst>
              <a:latin typeface="Arial" pitchFamily="34" charset="0"/>
              <a:cs typeface="Arial" pitchFamily="34" charset="0"/>
            </a:endParaRPr>
          </a:p>
        </p:txBody>
      </p:sp>
      <p:pic>
        <p:nvPicPr>
          <p:cNvPr id="3482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324100"/>
            <a:ext cx="4038600" cy="2917825"/>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pic>
      <p:sp>
        <p:nvSpPr>
          <p:cNvPr id="1705986" name="Text Box 2"/>
          <p:cNvSpPr txBox="1">
            <a:spLocks noChangeArrowheads="1"/>
          </p:cNvSpPr>
          <p:nvPr/>
        </p:nvSpPr>
        <p:spPr bwMode="auto">
          <a:xfrm>
            <a:off x="7010400" y="5768975"/>
            <a:ext cx="1752600" cy="822325"/>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a:spAutoFit/>
          </a:bodyPr>
          <a:lstStyle/>
          <a:p>
            <a:pPr eaLnBrk="0" hangingPunct="0">
              <a:defRPr/>
            </a:pPr>
            <a:r>
              <a:rPr lang="en-GB" sz="1200">
                <a:effectLst>
                  <a:outerShdw blurRad="38100" dist="38100" dir="2700000" algn="tl">
                    <a:srgbClr val="000000"/>
                  </a:outerShdw>
                </a:effectLst>
                <a:latin typeface="Arial" pitchFamily="34" charset="0"/>
                <a:cs typeface="Arial" pitchFamily="34" charset="0"/>
              </a:rPr>
              <a:t>c.f. Bushberg, et al. The Essential Physics of Medical Imaging, 2</a:t>
            </a:r>
            <a:r>
              <a:rPr lang="en-GB" sz="1200" baseline="30000">
                <a:effectLst>
                  <a:outerShdw blurRad="38100" dist="38100" dir="2700000" algn="tl">
                    <a:srgbClr val="000000"/>
                  </a:outerShdw>
                </a:effectLst>
                <a:latin typeface="Arial" pitchFamily="34" charset="0"/>
                <a:cs typeface="Arial" pitchFamily="34" charset="0"/>
              </a:rPr>
              <a:t>nd</a:t>
            </a:r>
            <a:r>
              <a:rPr lang="en-GB" sz="1200">
                <a:effectLst>
                  <a:outerShdw blurRad="38100" dist="38100" dir="2700000" algn="tl">
                    <a:srgbClr val="000000"/>
                  </a:outerShdw>
                </a:effectLst>
                <a:latin typeface="Arial" pitchFamily="34" charset="0"/>
                <a:cs typeface="Arial" pitchFamily="34" charset="0"/>
              </a:rPr>
              <a:t> ed., p. 487.</a:t>
            </a:r>
            <a:endParaRPr lang="en-GB"/>
          </a:p>
        </p:txBody>
      </p:sp>
    </p:spTree>
    <p:extLst>
      <p:ext uri="{BB962C8B-B14F-4D97-AF65-F5344CB8AC3E}">
        <p14:creationId xmlns:p14="http://schemas.microsoft.com/office/powerpoint/2010/main" val="2539546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0598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70598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70598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70598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70598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70598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5989"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7015" name="Rectangle 7"/>
          <p:cNvSpPr>
            <a:spLocks noChangeArrowheads="1"/>
          </p:cNvSpPr>
          <p:nvPr/>
        </p:nvSpPr>
        <p:spPr bwMode="auto">
          <a:xfrm>
            <a:off x="457200" y="190500"/>
            <a:ext cx="8229600" cy="1371600"/>
          </a:xfrm>
          <a:prstGeom prst="rect">
            <a:avLst/>
          </a:prstGeom>
          <a:solidFill>
            <a:srgbClr val="6600FF"/>
          </a:solidFill>
          <a:ln w="9525">
            <a:solidFill>
              <a:srgbClr val="000000"/>
            </a:solidFill>
            <a:miter lim="800000"/>
            <a:headEnd/>
            <a:tailEnd/>
          </a:ln>
        </p:spPr>
        <p:txBody>
          <a:bodyPr/>
          <a:lstStyle/>
          <a:p>
            <a:pPr>
              <a:defRPr/>
            </a:pPr>
            <a:r>
              <a:rPr lang="en-GB" sz="2800">
                <a:solidFill>
                  <a:srgbClr val="FFFF66"/>
                </a:solidFill>
                <a:effectLst>
                  <a:outerShdw blurRad="38100" dist="38100" dir="2700000" algn="tl">
                    <a:srgbClr val="000000"/>
                  </a:outerShdw>
                </a:effectLst>
                <a:latin typeface="Arial" pitchFamily="34" charset="0"/>
                <a:cs typeface="Arial" pitchFamily="34" charset="0"/>
              </a:rPr>
              <a:t>3. Transducers </a:t>
            </a:r>
            <a:br>
              <a:rPr lang="en-GB" sz="2800">
                <a:solidFill>
                  <a:srgbClr val="FFFF66"/>
                </a:solidFill>
                <a:effectLst>
                  <a:outerShdw blurRad="38100" dist="38100" dir="2700000" algn="tl">
                    <a:srgbClr val="000000"/>
                  </a:outerShdw>
                </a:effectLst>
                <a:latin typeface="Arial" pitchFamily="34" charset="0"/>
                <a:cs typeface="Arial" pitchFamily="34" charset="0"/>
              </a:rPr>
            </a:br>
            <a:r>
              <a:rPr lang="en-GB" sz="2800">
                <a:solidFill>
                  <a:srgbClr val="FFFF66"/>
                </a:solidFill>
                <a:effectLst>
                  <a:outerShdw blurRad="38100" dist="38100" dir="2700000" algn="tl">
                    <a:srgbClr val="000000"/>
                  </a:outerShdw>
                </a:effectLst>
                <a:latin typeface="Arial" pitchFamily="34" charset="0"/>
                <a:cs typeface="Arial" pitchFamily="34" charset="0"/>
              </a:rPr>
              <a:t>Matching Layer</a:t>
            </a:r>
            <a:endParaRPr lang="en-GB"/>
          </a:p>
        </p:txBody>
      </p:sp>
      <p:sp>
        <p:nvSpPr>
          <p:cNvPr id="1707013" name="Rectangle 5"/>
          <p:cNvSpPr>
            <a:spLocks noChangeArrowheads="1"/>
          </p:cNvSpPr>
          <p:nvPr/>
        </p:nvSpPr>
        <p:spPr bwMode="auto">
          <a:xfrm>
            <a:off x="457200" y="1600200"/>
            <a:ext cx="8229600" cy="3200400"/>
          </a:xfrm>
          <a:prstGeom prst="rect">
            <a:avLst/>
          </a:prstGeom>
          <a:solidFill>
            <a:srgbClr val="92D050"/>
          </a:solidFill>
          <a:ln w="9525">
            <a:solidFill>
              <a:srgbClr val="000000"/>
            </a:solidFill>
            <a:miter lim="800000"/>
            <a:headEnd/>
            <a:tailEnd/>
          </a:ln>
        </p:spPr>
        <p:txBody>
          <a:bodyPr/>
          <a:lstStyle/>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A matching layer of material is placed on the front surface of the transducer to improve the efficiency of energy transmission into the patient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The material has acoustic properties intermediate to those of soft tissue and the transducer material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The matching layer thickness is equal to ¼ the wavelength of sound in that material (quarter-wave matching)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Acoustic coupling gel is used to eliminate air pockets that could attenuate and reflect the ultrasound beam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 </a:t>
            </a:r>
          </a:p>
          <a:p>
            <a:pPr>
              <a:buClr>
                <a:srgbClr val="FF0066"/>
              </a:buClr>
              <a:buSzPct val="65000"/>
              <a:buFont typeface="Wingdings" pitchFamily="2" charset="2"/>
              <a:buNone/>
            </a:pPr>
            <a:endParaRPr lang="en-GB" sz="2000">
              <a:effectLst>
                <a:outerShdw blurRad="38100" dist="38100" dir="2700000" algn="tl">
                  <a:srgbClr val="000000"/>
                </a:outerShdw>
              </a:effectLst>
              <a:latin typeface="Arial" pitchFamily="34" charset="0"/>
              <a:cs typeface="Arial" pitchFamily="34" charset="0"/>
            </a:endParaRPr>
          </a:p>
        </p:txBody>
      </p:sp>
      <p:pic>
        <p:nvPicPr>
          <p:cNvPr id="3584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965700"/>
            <a:ext cx="2590800" cy="18923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pic>
      <p:sp>
        <p:nvSpPr>
          <p:cNvPr id="1707010" name="Text Box 2"/>
          <p:cNvSpPr txBox="1">
            <a:spLocks noChangeArrowheads="1"/>
          </p:cNvSpPr>
          <p:nvPr/>
        </p:nvSpPr>
        <p:spPr bwMode="auto">
          <a:xfrm>
            <a:off x="2362200" y="6270625"/>
            <a:ext cx="3810000" cy="396875"/>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a:spAutoFit/>
          </a:bodyPr>
          <a:lstStyle/>
          <a:p>
            <a:pPr eaLnBrk="0" hangingPunct="0">
              <a:defRPr/>
            </a:pPr>
            <a:r>
              <a:rPr lang="en-GB" sz="1000">
                <a:effectLst>
                  <a:outerShdw blurRad="38100" dist="38100" dir="2700000" algn="tl">
                    <a:srgbClr val="000000"/>
                  </a:outerShdw>
                </a:effectLst>
                <a:latin typeface="Arial" pitchFamily="34" charset="0"/>
                <a:cs typeface="Arial" pitchFamily="34" charset="0"/>
              </a:rPr>
              <a:t>c.f. Bushberg, et al. The Essential Physics of Medical 		Imaging, 2</a:t>
            </a:r>
            <a:r>
              <a:rPr lang="en-GB" sz="1100" baseline="30000">
                <a:effectLst>
                  <a:outerShdw blurRad="38100" dist="38100" dir="2700000" algn="tl">
                    <a:srgbClr val="000000"/>
                  </a:outerShdw>
                </a:effectLst>
                <a:latin typeface="Arial" pitchFamily="34" charset="0"/>
                <a:cs typeface="Arial" pitchFamily="34" charset="0"/>
              </a:rPr>
              <a:t>nd</a:t>
            </a:r>
            <a:r>
              <a:rPr lang="en-GB" sz="1000">
                <a:effectLst>
                  <a:outerShdw blurRad="38100" dist="38100" dir="2700000" algn="tl">
                    <a:srgbClr val="000000"/>
                  </a:outerShdw>
                </a:effectLst>
                <a:latin typeface="Arial" pitchFamily="34" charset="0"/>
                <a:cs typeface="Arial" pitchFamily="34" charset="0"/>
              </a:rPr>
              <a:t> ed., p. 484.</a:t>
            </a:r>
            <a:endParaRPr lang="en-GB"/>
          </a:p>
        </p:txBody>
      </p:sp>
    </p:spTree>
    <p:extLst>
      <p:ext uri="{BB962C8B-B14F-4D97-AF65-F5344CB8AC3E}">
        <p14:creationId xmlns:p14="http://schemas.microsoft.com/office/powerpoint/2010/main" val="3818088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0701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0701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0701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0701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0701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70701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70701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70701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701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8039" name="Rectangle 1031"/>
          <p:cNvSpPr>
            <a:spLocks noChangeArrowheads="1"/>
          </p:cNvSpPr>
          <p:nvPr/>
        </p:nvSpPr>
        <p:spPr bwMode="auto">
          <a:xfrm>
            <a:off x="685800" y="304800"/>
            <a:ext cx="8229600" cy="1371600"/>
          </a:xfrm>
          <a:prstGeom prst="rect">
            <a:avLst/>
          </a:prstGeom>
          <a:solidFill>
            <a:srgbClr val="6600FF"/>
          </a:solidFill>
          <a:ln w="9525">
            <a:solidFill>
              <a:srgbClr val="000000"/>
            </a:solidFill>
            <a:miter lim="800000"/>
            <a:headEnd/>
            <a:tailEnd/>
          </a:ln>
        </p:spPr>
        <p:txBody>
          <a:bodyPr/>
          <a:lstStyle/>
          <a:p>
            <a:pPr>
              <a:defRPr/>
            </a:pPr>
            <a:r>
              <a:rPr lang="en-GB" sz="2800">
                <a:solidFill>
                  <a:srgbClr val="FFFF66"/>
                </a:solidFill>
                <a:effectLst>
                  <a:outerShdw blurRad="38100" dist="38100" dir="2700000" algn="tl">
                    <a:srgbClr val="000000"/>
                  </a:outerShdw>
                </a:effectLst>
                <a:latin typeface="Arial" pitchFamily="34" charset="0"/>
                <a:cs typeface="Arial" pitchFamily="34" charset="0"/>
              </a:rPr>
              <a:t>3. Transducers </a:t>
            </a:r>
            <a:br>
              <a:rPr lang="en-GB" sz="2800">
                <a:solidFill>
                  <a:srgbClr val="FFFF66"/>
                </a:solidFill>
                <a:effectLst>
                  <a:outerShdw blurRad="38100" dist="38100" dir="2700000" algn="tl">
                    <a:srgbClr val="000000"/>
                  </a:outerShdw>
                </a:effectLst>
                <a:latin typeface="Arial" pitchFamily="34" charset="0"/>
                <a:cs typeface="Arial" pitchFamily="34" charset="0"/>
              </a:rPr>
            </a:br>
            <a:r>
              <a:rPr lang="en-GB" sz="2800">
                <a:solidFill>
                  <a:srgbClr val="FFFF66"/>
                </a:solidFill>
                <a:effectLst>
                  <a:outerShdw blurRad="38100" dist="38100" dir="2700000" algn="tl">
                    <a:srgbClr val="000000"/>
                  </a:outerShdw>
                </a:effectLst>
                <a:latin typeface="Arial" pitchFamily="34" charset="0"/>
                <a:cs typeface="Arial" pitchFamily="34" charset="0"/>
              </a:rPr>
              <a:t>Nonresonance (Broad-Bandwidth) “Multifrequency” Transducers</a:t>
            </a:r>
            <a:endParaRPr lang="en-GB"/>
          </a:p>
        </p:txBody>
      </p:sp>
      <p:pic>
        <p:nvPicPr>
          <p:cNvPr id="36867"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209800"/>
            <a:ext cx="4191000" cy="3489325"/>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pic>
      <p:sp>
        <p:nvSpPr>
          <p:cNvPr id="1708034" name="Text Box 1026"/>
          <p:cNvSpPr txBox="1">
            <a:spLocks noChangeArrowheads="1"/>
          </p:cNvSpPr>
          <p:nvPr/>
        </p:nvSpPr>
        <p:spPr bwMode="auto">
          <a:xfrm>
            <a:off x="6934200" y="5730875"/>
            <a:ext cx="1752600" cy="822325"/>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a:spAutoFit/>
          </a:bodyPr>
          <a:lstStyle/>
          <a:p>
            <a:pPr eaLnBrk="0" hangingPunct="0">
              <a:defRPr/>
            </a:pPr>
            <a:r>
              <a:rPr lang="en-GB" sz="1200">
                <a:effectLst>
                  <a:outerShdw blurRad="38100" dist="38100" dir="2700000" algn="tl">
                    <a:srgbClr val="000000"/>
                  </a:outerShdw>
                </a:effectLst>
                <a:latin typeface="Arial" pitchFamily="34" charset="0"/>
                <a:cs typeface="Arial" pitchFamily="34" charset="0"/>
              </a:rPr>
              <a:t>c.f. Bushberg, et al. The Essential Physics of Medical Imaging, 2</a:t>
            </a:r>
            <a:r>
              <a:rPr lang="en-GB" sz="1200" baseline="30000">
                <a:effectLst>
                  <a:outerShdw blurRad="38100" dist="38100" dir="2700000" algn="tl">
                    <a:srgbClr val="000000"/>
                  </a:outerShdw>
                </a:effectLst>
                <a:latin typeface="Arial" pitchFamily="34" charset="0"/>
                <a:cs typeface="Arial" pitchFamily="34" charset="0"/>
              </a:rPr>
              <a:t>nd</a:t>
            </a:r>
            <a:r>
              <a:rPr lang="en-GB" sz="1200">
                <a:effectLst>
                  <a:outerShdw blurRad="38100" dist="38100" dir="2700000" algn="tl">
                    <a:srgbClr val="000000"/>
                  </a:outerShdw>
                </a:effectLst>
                <a:latin typeface="Arial" pitchFamily="34" charset="0"/>
                <a:cs typeface="Arial" pitchFamily="34" charset="0"/>
              </a:rPr>
              <a:t> ed., p. 488.</a:t>
            </a:r>
            <a:endParaRPr lang="en-GB"/>
          </a:p>
        </p:txBody>
      </p:sp>
    </p:spTree>
    <p:extLst>
      <p:ext uri="{BB962C8B-B14F-4D97-AF65-F5344CB8AC3E}">
        <p14:creationId xmlns:p14="http://schemas.microsoft.com/office/powerpoint/2010/main" val="3875090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000000"/>
                </a:solidFill>
              </a:rPr>
              <a:pPr/>
              <a:t>3</a:t>
            </a:fld>
            <a:endParaRPr lang="en-US">
              <a:solidFill>
                <a:srgbClr val="000000"/>
              </a:solidFill>
            </a:endParaRPr>
          </a:p>
        </p:txBody>
      </p:sp>
      <p:sp>
        <p:nvSpPr>
          <p:cNvPr id="4" name="TextBox 3"/>
          <p:cNvSpPr txBox="1"/>
          <p:nvPr/>
        </p:nvSpPr>
        <p:spPr>
          <a:xfrm>
            <a:off x="1447800" y="1905000"/>
            <a:ext cx="6324600" cy="1138773"/>
          </a:xfrm>
          <a:prstGeom prst="rect">
            <a:avLst/>
          </a:prstGeom>
          <a:noFill/>
        </p:spPr>
        <p:txBody>
          <a:bodyPr wrap="square" rtlCol="0">
            <a:spAutoFit/>
          </a:bodyPr>
          <a:lstStyle/>
          <a:p>
            <a:r>
              <a:rPr lang="en-US" sz="3200" b="1" dirty="0" smtClean="0"/>
              <a:t>THERMAL  IMAGING SYSTEM</a:t>
            </a:r>
          </a:p>
          <a:p>
            <a:endParaRPr lang="en-US" dirty="0"/>
          </a:p>
          <a:p>
            <a:pPr algn="ctr"/>
            <a:r>
              <a:rPr lang="en-US" b="1" dirty="0" smtClean="0">
                <a:solidFill>
                  <a:srgbClr val="7030A0"/>
                </a:solidFill>
              </a:rPr>
              <a:t>Medical Thermography</a:t>
            </a:r>
            <a:endParaRPr lang="en-US" b="1" dirty="0">
              <a:solidFill>
                <a:srgbClr val="7030A0"/>
              </a:solidFill>
            </a:endParaRPr>
          </a:p>
        </p:txBody>
      </p:sp>
    </p:spTree>
    <p:extLst>
      <p:ext uri="{BB962C8B-B14F-4D97-AF65-F5344CB8AC3E}">
        <p14:creationId xmlns:p14="http://schemas.microsoft.com/office/powerpoint/2010/main" val="4694659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9065" name="Rectangle 1033"/>
          <p:cNvSpPr>
            <a:spLocks noChangeArrowheads="1"/>
          </p:cNvSpPr>
          <p:nvPr/>
        </p:nvSpPr>
        <p:spPr bwMode="auto">
          <a:xfrm>
            <a:off x="228600" y="304800"/>
            <a:ext cx="8229600" cy="1371600"/>
          </a:xfrm>
          <a:prstGeom prst="rect">
            <a:avLst/>
          </a:prstGeom>
          <a:solidFill>
            <a:srgbClr val="6600FF"/>
          </a:solidFill>
          <a:ln w="9525">
            <a:solidFill>
              <a:srgbClr val="000000"/>
            </a:solidFill>
            <a:miter lim="800000"/>
            <a:headEnd/>
            <a:tailEnd/>
          </a:ln>
        </p:spPr>
        <p:txBody>
          <a:bodyPr/>
          <a:lstStyle/>
          <a:p>
            <a:pPr>
              <a:defRPr/>
            </a:pPr>
            <a:r>
              <a:rPr lang="en-GB" sz="2800">
                <a:solidFill>
                  <a:srgbClr val="FFFF66"/>
                </a:solidFill>
                <a:effectLst>
                  <a:outerShdw blurRad="38100" dist="38100" dir="2700000" algn="tl">
                    <a:srgbClr val="000000"/>
                  </a:outerShdw>
                </a:effectLst>
                <a:latin typeface="Arial" pitchFamily="34" charset="0"/>
                <a:cs typeface="Arial" pitchFamily="34" charset="0"/>
              </a:rPr>
              <a:t>3. Transducers </a:t>
            </a:r>
            <a:br>
              <a:rPr lang="en-GB" sz="2800">
                <a:solidFill>
                  <a:srgbClr val="FFFF66"/>
                </a:solidFill>
                <a:effectLst>
                  <a:outerShdw blurRad="38100" dist="38100" dir="2700000" algn="tl">
                    <a:srgbClr val="000000"/>
                  </a:outerShdw>
                </a:effectLst>
                <a:latin typeface="Arial" pitchFamily="34" charset="0"/>
                <a:cs typeface="Arial" pitchFamily="34" charset="0"/>
              </a:rPr>
            </a:br>
            <a:r>
              <a:rPr lang="en-GB" sz="2800">
                <a:solidFill>
                  <a:srgbClr val="FFFF66"/>
                </a:solidFill>
                <a:effectLst>
                  <a:outerShdw blurRad="38100" dist="38100" dir="2700000" algn="tl">
                    <a:srgbClr val="000000"/>
                  </a:outerShdw>
                </a:effectLst>
                <a:latin typeface="Arial" pitchFamily="34" charset="0"/>
                <a:cs typeface="Arial" pitchFamily="34" charset="0"/>
              </a:rPr>
              <a:t>Transducer Arrays</a:t>
            </a:r>
            <a:endParaRPr lang="en-GB"/>
          </a:p>
        </p:txBody>
      </p:sp>
      <p:pic>
        <p:nvPicPr>
          <p:cNvPr id="37891" name="Picture 10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7725" y="1733550"/>
            <a:ext cx="4435475" cy="238125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pic>
      <p:sp>
        <p:nvSpPr>
          <p:cNvPr id="1709061" name="Rectangle 1029"/>
          <p:cNvSpPr>
            <a:spLocks noChangeArrowheads="1"/>
          </p:cNvSpPr>
          <p:nvPr/>
        </p:nvSpPr>
        <p:spPr bwMode="auto">
          <a:xfrm>
            <a:off x="228600" y="4191000"/>
            <a:ext cx="8229600" cy="1981200"/>
          </a:xfrm>
          <a:prstGeom prst="rect">
            <a:avLst/>
          </a:prstGeom>
          <a:solidFill>
            <a:srgbClr val="92D050"/>
          </a:solidFill>
          <a:ln w="9525">
            <a:solidFill>
              <a:srgbClr val="000000"/>
            </a:solidFill>
            <a:miter lim="800000"/>
            <a:headEnd/>
            <a:tailEnd/>
          </a:ln>
        </p:spPr>
        <p:txBody>
          <a:bodyPr/>
          <a:lstStyle/>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 </a:t>
            </a:r>
          </a:p>
          <a:p>
            <a:pPr>
              <a:buClr>
                <a:srgbClr val="FF0066"/>
              </a:buClr>
              <a:buSzPct val="65000"/>
              <a:buFont typeface="Wingdings" pitchFamily="2" charset="2"/>
              <a:buNone/>
            </a:pPr>
            <a:endParaRPr lang="en-GB" sz="2000">
              <a:effectLst>
                <a:outerShdw blurRad="38100" dist="38100" dir="2700000" algn="tl">
                  <a:srgbClr val="000000"/>
                </a:outerShdw>
              </a:effectLst>
              <a:latin typeface="Arial" pitchFamily="34" charset="0"/>
              <a:cs typeface="Arial" pitchFamily="34" charset="0"/>
            </a:endParaRPr>
          </a:p>
        </p:txBody>
      </p:sp>
      <p:sp>
        <p:nvSpPr>
          <p:cNvPr id="1709059" name="Rectangle 1027"/>
          <p:cNvSpPr>
            <a:spLocks noChangeArrowheads="1"/>
          </p:cNvSpPr>
          <p:nvPr/>
        </p:nvSpPr>
        <p:spPr bwMode="auto">
          <a:xfrm>
            <a:off x="304800" y="4191000"/>
            <a:ext cx="8153400" cy="2286000"/>
          </a:xfrm>
          <a:prstGeom prst="rect">
            <a:avLst/>
          </a:prstGeom>
          <a:solidFill>
            <a:srgbClr val="92D050"/>
          </a:solidFill>
          <a:ln w="9525">
            <a:solidFill>
              <a:srgbClr val="000000"/>
            </a:solidFill>
            <a:miter lim="800000"/>
            <a:headEnd/>
            <a:tailEnd/>
          </a:ln>
        </p:spPr>
        <p:txBody>
          <a:bodyPr/>
          <a:lstStyle/>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Linear or curvilinear array transducers </a:t>
            </a:r>
          </a:p>
          <a:p>
            <a:pPr lvl="1"/>
            <a:r>
              <a:rPr lang="en-GB"/>
              <a:t>256 to 512 elements </a:t>
            </a:r>
          </a:p>
          <a:p>
            <a:pPr lvl="1"/>
            <a:r>
              <a:rPr lang="en-GB"/>
              <a:t>Simultaneous firing of a small group of approx. 20 elements produces the ultrasound beam </a:t>
            </a:r>
          </a:p>
          <a:p>
            <a:pPr lvl="1"/>
            <a:r>
              <a:rPr lang="en-GB"/>
              <a:t>Rectangular field of view produced for linear and trapezoidal for curvilinear array transducers</a:t>
            </a:r>
          </a:p>
        </p:txBody>
      </p:sp>
      <p:sp>
        <p:nvSpPr>
          <p:cNvPr id="1709058" name="Text Box 1026"/>
          <p:cNvSpPr txBox="1">
            <a:spLocks noChangeArrowheads="1"/>
          </p:cNvSpPr>
          <p:nvPr/>
        </p:nvSpPr>
        <p:spPr bwMode="auto">
          <a:xfrm>
            <a:off x="7162800" y="2987675"/>
            <a:ext cx="1752600" cy="822325"/>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a:spAutoFit/>
          </a:bodyPr>
          <a:lstStyle/>
          <a:p>
            <a:pPr eaLnBrk="0" hangingPunct="0">
              <a:defRPr/>
            </a:pPr>
            <a:r>
              <a:rPr lang="en-GB" sz="1200">
                <a:effectLst>
                  <a:outerShdw blurRad="38100" dist="38100" dir="2700000" algn="tl">
                    <a:srgbClr val="000000"/>
                  </a:outerShdw>
                </a:effectLst>
                <a:latin typeface="Arial" pitchFamily="34" charset="0"/>
                <a:cs typeface="Arial" pitchFamily="34" charset="0"/>
              </a:rPr>
              <a:t>c.f. Bushberg, et al. The Essential Physics of Medical Imaging, 2</a:t>
            </a:r>
            <a:r>
              <a:rPr lang="en-GB" sz="1200" baseline="30000">
                <a:effectLst>
                  <a:outerShdw blurRad="38100" dist="38100" dir="2700000" algn="tl">
                    <a:srgbClr val="000000"/>
                  </a:outerShdw>
                </a:effectLst>
                <a:latin typeface="Arial" pitchFamily="34" charset="0"/>
                <a:cs typeface="Arial" pitchFamily="34" charset="0"/>
              </a:rPr>
              <a:t>nd</a:t>
            </a:r>
            <a:r>
              <a:rPr lang="en-GB" sz="1200">
                <a:effectLst>
                  <a:outerShdw blurRad="38100" dist="38100" dir="2700000" algn="tl">
                    <a:srgbClr val="000000"/>
                  </a:outerShdw>
                </a:effectLst>
                <a:latin typeface="Arial" pitchFamily="34" charset="0"/>
                <a:cs typeface="Arial" pitchFamily="34" charset="0"/>
              </a:rPr>
              <a:t> ed., p. 489.</a:t>
            </a:r>
            <a:endParaRPr lang="en-GB"/>
          </a:p>
        </p:txBody>
      </p:sp>
    </p:spTree>
    <p:extLst>
      <p:ext uri="{BB962C8B-B14F-4D97-AF65-F5344CB8AC3E}">
        <p14:creationId xmlns:p14="http://schemas.microsoft.com/office/powerpoint/2010/main" val="1036734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89" name="Rectangle 1033"/>
          <p:cNvSpPr>
            <a:spLocks noChangeArrowheads="1"/>
          </p:cNvSpPr>
          <p:nvPr/>
        </p:nvSpPr>
        <p:spPr bwMode="auto">
          <a:xfrm>
            <a:off x="457200" y="495300"/>
            <a:ext cx="8229600" cy="1371600"/>
          </a:xfrm>
          <a:prstGeom prst="rect">
            <a:avLst/>
          </a:prstGeom>
          <a:solidFill>
            <a:srgbClr val="6600FF"/>
          </a:solidFill>
          <a:ln w="9525">
            <a:solidFill>
              <a:srgbClr val="000000"/>
            </a:solidFill>
            <a:miter lim="800000"/>
            <a:headEnd/>
            <a:tailEnd/>
          </a:ln>
        </p:spPr>
        <p:txBody>
          <a:bodyPr/>
          <a:lstStyle/>
          <a:p>
            <a:pPr>
              <a:defRPr/>
            </a:pPr>
            <a:r>
              <a:rPr lang="en-GB" sz="2800">
                <a:solidFill>
                  <a:srgbClr val="FFFF66"/>
                </a:solidFill>
                <a:effectLst>
                  <a:outerShdw blurRad="38100" dist="38100" dir="2700000" algn="tl">
                    <a:srgbClr val="000000"/>
                  </a:outerShdw>
                </a:effectLst>
                <a:latin typeface="Arial" pitchFamily="34" charset="0"/>
                <a:cs typeface="Arial" pitchFamily="34" charset="0"/>
              </a:rPr>
              <a:t>3. Transducers </a:t>
            </a:r>
            <a:br>
              <a:rPr lang="en-GB" sz="2800">
                <a:solidFill>
                  <a:srgbClr val="FFFF66"/>
                </a:solidFill>
                <a:effectLst>
                  <a:outerShdw blurRad="38100" dist="38100" dir="2700000" algn="tl">
                    <a:srgbClr val="000000"/>
                  </a:outerShdw>
                </a:effectLst>
                <a:latin typeface="Arial" pitchFamily="34" charset="0"/>
                <a:cs typeface="Arial" pitchFamily="34" charset="0"/>
              </a:rPr>
            </a:br>
            <a:r>
              <a:rPr lang="en-GB" sz="2800">
                <a:solidFill>
                  <a:srgbClr val="FFFF66"/>
                </a:solidFill>
                <a:effectLst>
                  <a:outerShdw blurRad="38100" dist="38100" dir="2700000" algn="tl">
                    <a:srgbClr val="000000"/>
                  </a:outerShdw>
                </a:effectLst>
                <a:latin typeface="Arial" pitchFamily="34" charset="0"/>
                <a:cs typeface="Arial" pitchFamily="34" charset="0"/>
              </a:rPr>
              <a:t>Transducer Arrays</a:t>
            </a:r>
            <a:endParaRPr lang="en-GB"/>
          </a:p>
        </p:txBody>
      </p:sp>
      <p:pic>
        <p:nvPicPr>
          <p:cNvPr id="38915" name="Picture 10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965325"/>
            <a:ext cx="4359275" cy="2339975"/>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pic>
      <p:sp>
        <p:nvSpPr>
          <p:cNvPr id="1710083" name="Rectangle 1027"/>
          <p:cNvSpPr>
            <a:spLocks noChangeArrowheads="1"/>
          </p:cNvSpPr>
          <p:nvPr/>
        </p:nvSpPr>
        <p:spPr bwMode="auto">
          <a:xfrm>
            <a:off x="228600" y="4610100"/>
            <a:ext cx="8686800" cy="1600200"/>
          </a:xfrm>
          <a:prstGeom prst="rect">
            <a:avLst/>
          </a:prstGeom>
          <a:solidFill>
            <a:srgbClr val="92D050"/>
          </a:solidFill>
          <a:ln w="9525">
            <a:solidFill>
              <a:srgbClr val="000000"/>
            </a:solidFill>
            <a:miter lim="800000"/>
            <a:headEnd/>
            <a:tailEnd/>
          </a:ln>
        </p:spPr>
        <p:txBody>
          <a:bodyPr/>
          <a:lstStyle/>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Phased array transducers </a:t>
            </a:r>
          </a:p>
          <a:p>
            <a:pPr lvl="1"/>
            <a:r>
              <a:rPr lang="en-GB"/>
              <a:t>64 to 128 elements </a:t>
            </a:r>
          </a:p>
          <a:p>
            <a:pPr lvl="1"/>
            <a:r>
              <a:rPr lang="en-GB"/>
              <a:t>All are activated simultaneously </a:t>
            </a:r>
          </a:p>
          <a:p>
            <a:pPr lvl="1"/>
            <a:r>
              <a:rPr lang="en-GB"/>
              <a:t>Using time delays can steer and focus beam electronically</a:t>
            </a:r>
          </a:p>
        </p:txBody>
      </p:sp>
      <p:sp>
        <p:nvSpPr>
          <p:cNvPr id="1710082" name="Text Box 1026"/>
          <p:cNvSpPr txBox="1">
            <a:spLocks noChangeArrowheads="1"/>
          </p:cNvSpPr>
          <p:nvPr/>
        </p:nvSpPr>
        <p:spPr bwMode="auto">
          <a:xfrm>
            <a:off x="7162800" y="2933700"/>
            <a:ext cx="1752600" cy="822325"/>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a:spAutoFit/>
          </a:bodyPr>
          <a:lstStyle/>
          <a:p>
            <a:pPr eaLnBrk="0" hangingPunct="0">
              <a:defRPr/>
            </a:pPr>
            <a:r>
              <a:rPr lang="en-GB" sz="1200">
                <a:effectLst>
                  <a:outerShdw blurRad="38100" dist="38100" dir="2700000" algn="tl">
                    <a:srgbClr val="000000"/>
                  </a:outerShdw>
                </a:effectLst>
                <a:latin typeface="Arial" pitchFamily="34" charset="0"/>
                <a:cs typeface="Arial" pitchFamily="34" charset="0"/>
              </a:rPr>
              <a:t>c.f. Bushberg, et al. The Essential Physics of Medical Imaging, 2</a:t>
            </a:r>
            <a:r>
              <a:rPr lang="en-GB" sz="1200" baseline="30000">
                <a:effectLst>
                  <a:outerShdw blurRad="38100" dist="38100" dir="2700000" algn="tl">
                    <a:srgbClr val="000000"/>
                  </a:outerShdw>
                </a:effectLst>
                <a:latin typeface="Arial" pitchFamily="34" charset="0"/>
                <a:cs typeface="Arial" pitchFamily="34" charset="0"/>
              </a:rPr>
              <a:t>nd</a:t>
            </a:r>
            <a:r>
              <a:rPr lang="en-GB" sz="1200">
                <a:effectLst>
                  <a:outerShdw blurRad="38100" dist="38100" dir="2700000" algn="tl">
                    <a:srgbClr val="000000"/>
                  </a:outerShdw>
                </a:effectLst>
                <a:latin typeface="Arial" pitchFamily="34" charset="0"/>
                <a:cs typeface="Arial" pitchFamily="34" charset="0"/>
              </a:rPr>
              <a:t> ed., p. 489.</a:t>
            </a:r>
            <a:endParaRPr lang="en-GB"/>
          </a:p>
        </p:txBody>
      </p:sp>
    </p:spTree>
    <p:extLst>
      <p:ext uri="{BB962C8B-B14F-4D97-AF65-F5344CB8AC3E}">
        <p14:creationId xmlns:p14="http://schemas.microsoft.com/office/powerpoint/2010/main" val="149719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ChangeArrowheads="1"/>
          </p:cNvSpPr>
          <p:nvPr/>
        </p:nvSpPr>
        <p:spPr bwMode="auto">
          <a:xfrm>
            <a:off x="2833688" y="976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993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9488" y="152400"/>
            <a:ext cx="45370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0224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1111" name="Rectangle 7"/>
          <p:cNvSpPr>
            <a:spLocks noChangeArrowheads="1"/>
          </p:cNvSpPr>
          <p:nvPr/>
        </p:nvSpPr>
        <p:spPr bwMode="auto">
          <a:xfrm>
            <a:off x="457200" y="350838"/>
            <a:ext cx="8229600" cy="1066800"/>
          </a:xfrm>
          <a:prstGeom prst="rect">
            <a:avLst/>
          </a:prstGeom>
          <a:solidFill>
            <a:srgbClr val="6600FF"/>
          </a:solidFill>
          <a:ln w="9525">
            <a:solidFill>
              <a:srgbClr val="000000"/>
            </a:solidFill>
            <a:miter lim="800000"/>
            <a:headEnd/>
            <a:tailEnd/>
          </a:ln>
        </p:spPr>
        <p:txBody>
          <a:bodyPr/>
          <a:lstStyle/>
          <a:p>
            <a:pPr>
              <a:defRPr/>
            </a:pPr>
            <a:r>
              <a:rPr lang="en-GB" sz="2800">
                <a:solidFill>
                  <a:srgbClr val="FFFF66"/>
                </a:solidFill>
                <a:effectLst>
                  <a:outerShdw blurRad="38100" dist="38100" dir="2700000" algn="tl">
                    <a:srgbClr val="000000"/>
                  </a:outerShdw>
                </a:effectLst>
                <a:latin typeface="Arial" pitchFamily="34" charset="0"/>
                <a:cs typeface="Arial" pitchFamily="34" charset="0"/>
              </a:rPr>
              <a:t>3. Ultrasound Beam Properties</a:t>
            </a:r>
            <a:br>
              <a:rPr lang="en-GB" sz="2800">
                <a:solidFill>
                  <a:srgbClr val="FFFF66"/>
                </a:solidFill>
                <a:effectLst>
                  <a:outerShdw blurRad="38100" dist="38100" dir="2700000" algn="tl">
                    <a:srgbClr val="000000"/>
                  </a:outerShdw>
                </a:effectLst>
                <a:latin typeface="Arial" pitchFamily="34" charset="0"/>
                <a:cs typeface="Arial" pitchFamily="34" charset="0"/>
              </a:rPr>
            </a:br>
            <a:r>
              <a:rPr lang="en-GB" sz="2800">
                <a:solidFill>
                  <a:srgbClr val="FFFF66"/>
                </a:solidFill>
                <a:effectLst>
                  <a:outerShdw blurRad="38100" dist="38100" dir="2700000" algn="tl">
                    <a:srgbClr val="000000"/>
                  </a:outerShdw>
                </a:effectLst>
                <a:latin typeface="Arial" pitchFamily="34" charset="0"/>
                <a:cs typeface="Arial" pitchFamily="34" charset="0"/>
              </a:rPr>
              <a:t>Near Field and Far Field</a:t>
            </a:r>
            <a:endParaRPr lang="en-GB"/>
          </a:p>
        </p:txBody>
      </p:sp>
      <p:sp>
        <p:nvSpPr>
          <p:cNvPr id="1711109" name="Rectangle 5"/>
          <p:cNvSpPr>
            <a:spLocks noChangeArrowheads="1"/>
          </p:cNvSpPr>
          <p:nvPr/>
        </p:nvSpPr>
        <p:spPr bwMode="auto">
          <a:xfrm>
            <a:off x="76200" y="1570038"/>
            <a:ext cx="4038600" cy="4724400"/>
          </a:xfrm>
          <a:prstGeom prst="rect">
            <a:avLst/>
          </a:prstGeom>
          <a:solidFill>
            <a:srgbClr val="92D050"/>
          </a:solidFill>
          <a:ln w="9525">
            <a:solidFill>
              <a:srgbClr val="000000"/>
            </a:solidFill>
            <a:miter lim="800000"/>
            <a:headEnd/>
            <a:tailEnd/>
          </a:ln>
        </p:spPr>
        <p:txBody>
          <a:bodyPr/>
          <a:lstStyle/>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Near (parallel) Field “Fresnel zone” </a:t>
            </a:r>
          </a:p>
          <a:p>
            <a:pPr lvl="1"/>
            <a:r>
              <a:rPr lang="en-GB"/>
              <a:t>Is adjacent to the transducer face and has a converging beam profile </a:t>
            </a:r>
          </a:p>
          <a:p>
            <a:pPr lvl="1"/>
            <a:r>
              <a:rPr lang="en-GB"/>
              <a:t>Convergence occurs because of multiple constructive and destructive interference patterns of the ultrasound waves (pebble dropped in a quiet pond) </a:t>
            </a:r>
          </a:p>
          <a:p>
            <a:pPr lvl="1"/>
            <a:r>
              <a:rPr lang="en-GB"/>
              <a:t>Near Zone length = d2/4</a:t>
            </a:r>
            <a:r>
              <a:rPr lang="en-GB">
                <a:sym typeface="Symbol" pitchFamily="18" charset="2"/>
              </a:rPr>
              <a:t></a:t>
            </a:r>
            <a:r>
              <a:rPr lang="en-GB"/>
              <a:t> = r2/</a:t>
            </a:r>
            <a:r>
              <a:rPr lang="en-GB">
                <a:sym typeface="Symbol" pitchFamily="18" charset="2"/>
              </a:rPr>
              <a:t></a:t>
            </a:r>
            <a:endParaRPr lang="en-GB"/>
          </a:p>
          <a:p>
            <a:pPr lvl="1"/>
            <a:r>
              <a:rPr lang="en-GB"/>
              <a:t>    d=transducer diameter, r=transducer radius </a:t>
            </a:r>
          </a:p>
          <a:p>
            <a:pPr>
              <a:buClr>
                <a:srgbClr val="FF0066"/>
              </a:buClr>
              <a:buSzPct val="65000"/>
              <a:buFont typeface="Wingdings" pitchFamily="2" charset="2"/>
              <a:buNone/>
            </a:pPr>
            <a:endParaRPr lang="en-GB" sz="2000">
              <a:effectLst>
                <a:outerShdw blurRad="38100" dist="38100" dir="2700000" algn="tl">
                  <a:srgbClr val="000000"/>
                </a:outerShdw>
              </a:effectLst>
              <a:latin typeface="Arial" pitchFamily="34" charset="0"/>
              <a:cs typeface="Arial" pitchFamily="34" charset="0"/>
              <a:sym typeface="Symbol" pitchFamily="18" charset="2"/>
            </a:endParaRPr>
          </a:p>
        </p:txBody>
      </p:sp>
      <p:pic>
        <p:nvPicPr>
          <p:cNvPr id="4096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362200"/>
            <a:ext cx="5029200" cy="316865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pic>
      <p:sp>
        <p:nvSpPr>
          <p:cNvPr id="1711106" name="Text Box 2"/>
          <p:cNvSpPr txBox="1">
            <a:spLocks noChangeArrowheads="1"/>
          </p:cNvSpPr>
          <p:nvPr/>
        </p:nvSpPr>
        <p:spPr bwMode="auto">
          <a:xfrm>
            <a:off x="6629400" y="5684838"/>
            <a:ext cx="1752600" cy="822325"/>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a:spAutoFit/>
          </a:bodyPr>
          <a:lstStyle/>
          <a:p>
            <a:pPr eaLnBrk="0" hangingPunct="0">
              <a:defRPr/>
            </a:pPr>
            <a:r>
              <a:rPr lang="en-GB" sz="1200">
                <a:effectLst>
                  <a:outerShdw blurRad="38100" dist="38100" dir="2700000" algn="tl">
                    <a:srgbClr val="000000"/>
                  </a:outerShdw>
                </a:effectLst>
                <a:latin typeface="Arial" pitchFamily="34" charset="0"/>
                <a:cs typeface="Arial" pitchFamily="34" charset="0"/>
              </a:rPr>
              <a:t>c.f. Bushberg, et al. The Essential Physics of Medical Imaging, 2</a:t>
            </a:r>
            <a:r>
              <a:rPr lang="en-GB" sz="1200" baseline="30000">
                <a:effectLst>
                  <a:outerShdw blurRad="38100" dist="38100" dir="2700000" algn="tl">
                    <a:srgbClr val="000000"/>
                  </a:outerShdw>
                </a:effectLst>
                <a:latin typeface="Arial" pitchFamily="34" charset="0"/>
                <a:cs typeface="Arial" pitchFamily="34" charset="0"/>
              </a:rPr>
              <a:t>nd</a:t>
            </a:r>
            <a:r>
              <a:rPr lang="en-GB" sz="1200">
                <a:effectLst>
                  <a:outerShdw blurRad="38100" dist="38100" dir="2700000" algn="tl">
                    <a:srgbClr val="000000"/>
                  </a:outerShdw>
                </a:effectLst>
                <a:latin typeface="Arial" pitchFamily="34" charset="0"/>
                <a:cs typeface="Arial" pitchFamily="34" charset="0"/>
              </a:rPr>
              <a:t> ed., p. 491.</a:t>
            </a:r>
            <a:endParaRPr lang="en-GB"/>
          </a:p>
        </p:txBody>
      </p:sp>
    </p:spTree>
    <p:extLst>
      <p:ext uri="{BB962C8B-B14F-4D97-AF65-F5344CB8AC3E}">
        <p14:creationId xmlns:p14="http://schemas.microsoft.com/office/powerpoint/2010/main" val="40057615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1110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71110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71110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71110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71110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1109"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8279" name="Rectangle 7"/>
          <p:cNvSpPr>
            <a:spLocks noChangeArrowheads="1"/>
          </p:cNvSpPr>
          <p:nvPr/>
        </p:nvSpPr>
        <p:spPr bwMode="auto">
          <a:xfrm>
            <a:off x="419100" y="388938"/>
            <a:ext cx="8267700" cy="1058862"/>
          </a:xfrm>
          <a:prstGeom prst="rect">
            <a:avLst/>
          </a:prstGeom>
          <a:solidFill>
            <a:srgbClr val="6600FF"/>
          </a:solidFill>
          <a:ln w="9525">
            <a:solidFill>
              <a:srgbClr val="000000"/>
            </a:solidFill>
            <a:miter lim="800000"/>
            <a:headEnd/>
            <a:tailEnd/>
          </a:ln>
        </p:spPr>
        <p:txBody>
          <a:bodyPr/>
          <a:lstStyle/>
          <a:p>
            <a:pPr>
              <a:defRPr/>
            </a:pPr>
            <a:r>
              <a:rPr lang="en-GB" sz="2800">
                <a:solidFill>
                  <a:srgbClr val="FFFF66"/>
                </a:solidFill>
                <a:effectLst>
                  <a:outerShdw blurRad="38100" dist="38100" dir="2700000" algn="tl">
                    <a:srgbClr val="000000"/>
                  </a:outerShdw>
                </a:effectLst>
                <a:latin typeface="Arial" pitchFamily="34" charset="0"/>
                <a:cs typeface="Arial" pitchFamily="34" charset="0"/>
              </a:rPr>
              <a:t>3. Ultrasound Beam Properties</a:t>
            </a:r>
            <a:br>
              <a:rPr lang="en-GB" sz="2800">
                <a:solidFill>
                  <a:srgbClr val="FFFF66"/>
                </a:solidFill>
                <a:effectLst>
                  <a:outerShdw blurRad="38100" dist="38100" dir="2700000" algn="tl">
                    <a:srgbClr val="000000"/>
                  </a:outerShdw>
                </a:effectLst>
                <a:latin typeface="Arial" pitchFamily="34" charset="0"/>
                <a:cs typeface="Arial" pitchFamily="34" charset="0"/>
              </a:rPr>
            </a:br>
            <a:r>
              <a:rPr lang="en-GB" sz="2800">
                <a:solidFill>
                  <a:srgbClr val="FFFF66"/>
                </a:solidFill>
                <a:effectLst>
                  <a:outerShdw blurRad="38100" dist="38100" dir="2700000" algn="tl">
                    <a:srgbClr val="000000"/>
                  </a:outerShdw>
                </a:effectLst>
                <a:latin typeface="Arial" pitchFamily="34" charset="0"/>
                <a:cs typeface="Arial" pitchFamily="34" charset="0"/>
              </a:rPr>
              <a:t>Near Field and Far Field</a:t>
            </a:r>
            <a:endParaRPr lang="en-GB"/>
          </a:p>
        </p:txBody>
      </p:sp>
      <p:sp>
        <p:nvSpPr>
          <p:cNvPr id="1718277" name="Rectangle 5"/>
          <p:cNvSpPr>
            <a:spLocks noChangeArrowheads="1"/>
          </p:cNvSpPr>
          <p:nvPr/>
        </p:nvSpPr>
        <p:spPr bwMode="auto">
          <a:xfrm>
            <a:off x="38100" y="1684338"/>
            <a:ext cx="4495800" cy="3810000"/>
          </a:xfrm>
          <a:prstGeom prst="rect">
            <a:avLst/>
          </a:prstGeom>
          <a:solidFill>
            <a:srgbClr val="92D050"/>
          </a:solidFill>
          <a:ln w="9525">
            <a:solidFill>
              <a:srgbClr val="000000"/>
            </a:solidFill>
            <a:miter lim="800000"/>
            <a:headEnd/>
            <a:tailEnd/>
          </a:ln>
        </p:spPr>
        <p:txBody>
          <a:bodyPr/>
          <a:lstStyle/>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Unfocused transducer, Near Zone length = d2/4</a:t>
            </a:r>
            <a:r>
              <a:rPr lang="en-GB" sz="2000">
                <a:effectLst>
                  <a:outerShdw blurRad="38100" dist="38100" dir="2700000" algn="tl">
                    <a:srgbClr val="000000"/>
                  </a:outerShdw>
                </a:effectLst>
                <a:latin typeface="Arial" pitchFamily="34" charset="0"/>
                <a:cs typeface="Arial" pitchFamily="34" charset="0"/>
                <a:sym typeface="Symbol" pitchFamily="18" charset="2"/>
              </a:rPr>
              <a:t></a:t>
            </a:r>
            <a:r>
              <a:rPr lang="en-GB" sz="2000">
                <a:effectLst>
                  <a:outerShdw blurRad="38100" dist="38100" dir="2700000" algn="tl">
                    <a:srgbClr val="000000"/>
                  </a:outerShdw>
                </a:effectLst>
                <a:latin typeface="Arial" pitchFamily="34" charset="0"/>
                <a:cs typeface="Arial" pitchFamily="34" charset="0"/>
              </a:rPr>
              <a:t> = r2/</a:t>
            </a:r>
            <a:r>
              <a:rPr lang="en-GB" sz="2000">
                <a:effectLst>
                  <a:outerShdw blurRad="38100" dist="38100" dir="2700000" algn="tl">
                    <a:srgbClr val="000000"/>
                  </a:outerShdw>
                </a:effectLst>
                <a:latin typeface="Arial" pitchFamily="34" charset="0"/>
                <a:cs typeface="Arial" pitchFamily="34" charset="0"/>
                <a:sym typeface="Symbol" pitchFamily="18" charset="2"/>
              </a:rPr>
              <a:t></a:t>
            </a:r>
            <a:endParaRPr lang="en-GB" sz="2000">
              <a:effectLst>
                <a:outerShdw blurRad="38100" dist="38100" dir="2700000" algn="tl">
                  <a:srgbClr val="000000"/>
                </a:outerShdw>
              </a:effectLst>
              <a:latin typeface="Arial" pitchFamily="34" charset="0"/>
              <a:cs typeface="Arial" pitchFamily="34" charset="0"/>
            </a:endParaRP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A focused single element transducer uses either a curved element or an acoustic lens: </a:t>
            </a:r>
          </a:p>
          <a:p>
            <a:pPr lvl="1"/>
            <a:r>
              <a:rPr lang="en-GB"/>
              <a:t>Reduce beam diameter </a:t>
            </a:r>
          </a:p>
          <a:p>
            <a:pPr lvl="1"/>
            <a:r>
              <a:rPr lang="en-GB"/>
              <a:t>All diagnostic transducers are focused </a:t>
            </a:r>
          </a:p>
          <a:p>
            <a:pPr lvl="1"/>
            <a:r>
              <a:rPr lang="en-GB"/>
              <a:t>Focal zone is the region over which the beam is focused </a:t>
            </a:r>
          </a:p>
          <a:p>
            <a:pPr lvl="1"/>
            <a:r>
              <a:rPr lang="en-GB"/>
              <a:t>A focal zone describes the region of best lateral resolution </a:t>
            </a:r>
          </a:p>
          <a:p>
            <a:pPr lvl="1"/>
            <a:endParaRPr lang="en-GB">
              <a:sym typeface="Symbol" pitchFamily="18" charset="2"/>
            </a:endParaRPr>
          </a:p>
        </p:txBody>
      </p:sp>
      <p:pic>
        <p:nvPicPr>
          <p:cNvPr id="4198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0100" y="1690688"/>
            <a:ext cx="4495800" cy="379571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pic>
      <p:sp>
        <p:nvSpPr>
          <p:cNvPr id="1718274" name="Text Box 2"/>
          <p:cNvSpPr txBox="1">
            <a:spLocks noChangeArrowheads="1"/>
          </p:cNvSpPr>
          <p:nvPr/>
        </p:nvSpPr>
        <p:spPr bwMode="auto">
          <a:xfrm>
            <a:off x="6591300" y="5646738"/>
            <a:ext cx="1752600" cy="822325"/>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a:spAutoFit/>
          </a:bodyPr>
          <a:lstStyle/>
          <a:p>
            <a:pPr eaLnBrk="0" hangingPunct="0">
              <a:defRPr/>
            </a:pPr>
            <a:r>
              <a:rPr lang="en-GB" sz="1200">
                <a:effectLst>
                  <a:outerShdw blurRad="38100" dist="38100" dir="2700000" algn="tl">
                    <a:srgbClr val="000000"/>
                  </a:outerShdw>
                </a:effectLst>
                <a:latin typeface="Arial" pitchFamily="34" charset="0"/>
                <a:cs typeface="Arial" pitchFamily="34" charset="0"/>
              </a:rPr>
              <a:t>c.f. Bushberg, et al. The Essential Physics of Medical Imaging, 2</a:t>
            </a:r>
            <a:r>
              <a:rPr lang="en-GB" sz="1200" baseline="30000">
                <a:effectLst>
                  <a:outerShdw blurRad="38100" dist="38100" dir="2700000" algn="tl">
                    <a:srgbClr val="000000"/>
                  </a:outerShdw>
                </a:effectLst>
                <a:latin typeface="Arial" pitchFamily="34" charset="0"/>
                <a:cs typeface="Arial" pitchFamily="34" charset="0"/>
              </a:rPr>
              <a:t>nd</a:t>
            </a:r>
            <a:r>
              <a:rPr lang="en-GB" sz="1200">
                <a:effectLst>
                  <a:outerShdw blurRad="38100" dist="38100" dir="2700000" algn="tl">
                    <a:srgbClr val="000000"/>
                  </a:outerShdw>
                </a:effectLst>
                <a:latin typeface="Arial" pitchFamily="34" charset="0"/>
                <a:cs typeface="Arial" pitchFamily="34" charset="0"/>
              </a:rPr>
              <a:t> ed., p. 492.</a:t>
            </a:r>
            <a:endParaRPr lang="en-GB"/>
          </a:p>
        </p:txBody>
      </p:sp>
    </p:spTree>
    <p:extLst>
      <p:ext uri="{BB962C8B-B14F-4D97-AF65-F5344CB8AC3E}">
        <p14:creationId xmlns:p14="http://schemas.microsoft.com/office/powerpoint/2010/main" val="768759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1827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1827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71827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71827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71827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71827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8277"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27" name="Rectangle 7"/>
          <p:cNvSpPr>
            <a:spLocks noChangeArrowheads="1"/>
          </p:cNvSpPr>
          <p:nvPr/>
        </p:nvSpPr>
        <p:spPr bwMode="auto">
          <a:xfrm>
            <a:off x="342900" y="312738"/>
            <a:ext cx="8229600" cy="1066800"/>
          </a:xfrm>
          <a:prstGeom prst="rect">
            <a:avLst/>
          </a:prstGeom>
          <a:solidFill>
            <a:srgbClr val="6600FF"/>
          </a:solidFill>
          <a:ln w="9525">
            <a:solidFill>
              <a:srgbClr val="000000"/>
            </a:solidFill>
            <a:miter lim="800000"/>
            <a:headEnd/>
            <a:tailEnd/>
          </a:ln>
        </p:spPr>
        <p:txBody>
          <a:bodyPr/>
          <a:lstStyle/>
          <a:p>
            <a:pPr>
              <a:defRPr/>
            </a:pPr>
            <a:r>
              <a:rPr lang="en-GB" sz="2800">
                <a:solidFill>
                  <a:srgbClr val="FFFF66"/>
                </a:solidFill>
                <a:effectLst>
                  <a:outerShdw blurRad="38100" dist="38100" dir="2700000" algn="tl">
                    <a:srgbClr val="000000"/>
                  </a:outerShdw>
                </a:effectLst>
                <a:latin typeface="Arial" pitchFamily="34" charset="0"/>
                <a:cs typeface="Arial" pitchFamily="34" charset="0"/>
              </a:rPr>
              <a:t>3. Ultrasound Beam Properties</a:t>
            </a:r>
            <a:br>
              <a:rPr lang="en-GB" sz="2800">
                <a:solidFill>
                  <a:srgbClr val="FFFF66"/>
                </a:solidFill>
                <a:effectLst>
                  <a:outerShdw blurRad="38100" dist="38100" dir="2700000" algn="tl">
                    <a:srgbClr val="000000"/>
                  </a:outerShdw>
                </a:effectLst>
                <a:latin typeface="Arial" pitchFamily="34" charset="0"/>
                <a:cs typeface="Arial" pitchFamily="34" charset="0"/>
              </a:rPr>
            </a:br>
            <a:r>
              <a:rPr lang="en-GB" sz="2800">
                <a:solidFill>
                  <a:srgbClr val="FFFF66"/>
                </a:solidFill>
                <a:effectLst>
                  <a:outerShdw blurRad="38100" dist="38100" dir="2700000" algn="tl">
                    <a:srgbClr val="000000"/>
                  </a:outerShdw>
                </a:effectLst>
                <a:latin typeface="Arial" pitchFamily="34" charset="0"/>
                <a:cs typeface="Arial" pitchFamily="34" charset="0"/>
              </a:rPr>
              <a:t>Near Field and Far Field</a:t>
            </a:r>
            <a:endParaRPr lang="en-GB"/>
          </a:p>
        </p:txBody>
      </p:sp>
      <p:sp>
        <p:nvSpPr>
          <p:cNvPr id="1720325" name="Rectangle 5"/>
          <p:cNvSpPr>
            <a:spLocks noChangeArrowheads="1"/>
          </p:cNvSpPr>
          <p:nvPr/>
        </p:nvSpPr>
        <p:spPr bwMode="auto">
          <a:xfrm>
            <a:off x="190500" y="1684338"/>
            <a:ext cx="3581400" cy="4724400"/>
          </a:xfrm>
          <a:prstGeom prst="rect">
            <a:avLst/>
          </a:prstGeom>
          <a:solidFill>
            <a:srgbClr val="92D050"/>
          </a:solidFill>
          <a:ln w="9525">
            <a:solidFill>
              <a:srgbClr val="000000"/>
            </a:solidFill>
            <a:miter lim="800000"/>
            <a:headEnd/>
            <a:tailEnd/>
          </a:ln>
        </p:spPr>
        <p:txBody>
          <a:bodyPr/>
          <a:lstStyle/>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The far field or Fraunhofer zone is where the beam diverges </a:t>
            </a:r>
          </a:p>
          <a:p>
            <a:pPr lvl="1"/>
            <a:r>
              <a:rPr lang="en-GB"/>
              <a:t>Angle of divergence for non-focused transducer is given by </a:t>
            </a:r>
          </a:p>
          <a:p>
            <a:pPr lvl="1"/>
            <a:r>
              <a:rPr lang="en-GB"/>
              <a:t>sin(</a:t>
            </a:r>
            <a:r>
              <a:rPr lang="en-GB">
                <a:sym typeface="Symbol" pitchFamily="18" charset="2"/>
              </a:rPr>
              <a:t></a:t>
            </a:r>
            <a:r>
              <a:rPr lang="en-GB"/>
              <a:t>) = 1.22</a:t>
            </a:r>
            <a:r>
              <a:rPr lang="en-GB">
                <a:sym typeface="Symbol" pitchFamily="18" charset="2"/>
              </a:rPr>
              <a:t></a:t>
            </a:r>
            <a:r>
              <a:rPr lang="en-GB"/>
              <a:t>/d </a:t>
            </a:r>
          </a:p>
          <a:p>
            <a:pPr lvl="1"/>
            <a:r>
              <a:rPr lang="en-GB"/>
              <a:t>Less beam divergence occurs with high-frequency, large-diameter transducers</a:t>
            </a:r>
          </a:p>
          <a:p>
            <a:pPr>
              <a:buClr>
                <a:srgbClr val="FF0066"/>
              </a:buClr>
              <a:buSzPct val="65000"/>
              <a:buFont typeface="Wingdings" pitchFamily="2" charset="2"/>
              <a:buNone/>
            </a:pPr>
            <a:endParaRPr lang="en-GB" sz="2000">
              <a:effectLst>
                <a:outerShdw blurRad="38100" dist="38100" dir="2700000" algn="tl">
                  <a:srgbClr val="000000"/>
                </a:outerShdw>
              </a:effectLst>
              <a:latin typeface="Arial" pitchFamily="34" charset="0"/>
              <a:cs typeface="Arial" pitchFamily="34" charset="0"/>
              <a:sym typeface="Symbol" pitchFamily="18" charset="2"/>
            </a:endParaRPr>
          </a:p>
        </p:txBody>
      </p:sp>
      <p:pic>
        <p:nvPicPr>
          <p:cNvPr id="430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2325688"/>
            <a:ext cx="5029200" cy="316865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pic>
      <p:sp>
        <p:nvSpPr>
          <p:cNvPr id="1720322" name="Text Box 2"/>
          <p:cNvSpPr txBox="1">
            <a:spLocks noChangeArrowheads="1"/>
          </p:cNvSpPr>
          <p:nvPr/>
        </p:nvSpPr>
        <p:spPr bwMode="auto">
          <a:xfrm>
            <a:off x="6591300" y="5722938"/>
            <a:ext cx="1752600" cy="822325"/>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a:spAutoFit/>
          </a:bodyPr>
          <a:lstStyle/>
          <a:p>
            <a:pPr eaLnBrk="0" hangingPunct="0">
              <a:defRPr/>
            </a:pPr>
            <a:r>
              <a:rPr lang="en-GB" sz="1200">
                <a:effectLst>
                  <a:outerShdw blurRad="38100" dist="38100" dir="2700000" algn="tl">
                    <a:srgbClr val="000000"/>
                  </a:outerShdw>
                </a:effectLst>
                <a:latin typeface="Arial" pitchFamily="34" charset="0"/>
                <a:cs typeface="Arial" pitchFamily="34" charset="0"/>
              </a:rPr>
              <a:t>c.f. Bushberg, et al. The Essential Physics of Medical Imaging, 2</a:t>
            </a:r>
            <a:r>
              <a:rPr lang="en-GB" sz="1200" baseline="30000">
                <a:effectLst>
                  <a:outerShdw blurRad="38100" dist="38100" dir="2700000" algn="tl">
                    <a:srgbClr val="000000"/>
                  </a:outerShdw>
                </a:effectLst>
                <a:latin typeface="Arial" pitchFamily="34" charset="0"/>
                <a:cs typeface="Arial" pitchFamily="34" charset="0"/>
              </a:rPr>
              <a:t>nd</a:t>
            </a:r>
            <a:r>
              <a:rPr lang="en-GB" sz="1200">
                <a:effectLst>
                  <a:outerShdw blurRad="38100" dist="38100" dir="2700000" algn="tl">
                    <a:srgbClr val="000000"/>
                  </a:outerShdw>
                </a:effectLst>
                <a:latin typeface="Arial" pitchFamily="34" charset="0"/>
                <a:cs typeface="Arial" pitchFamily="34" charset="0"/>
              </a:rPr>
              <a:t> ed., p. 491.</a:t>
            </a:r>
            <a:endParaRPr lang="en-GB"/>
          </a:p>
        </p:txBody>
      </p:sp>
    </p:spTree>
    <p:extLst>
      <p:ext uri="{BB962C8B-B14F-4D97-AF65-F5344CB8AC3E}">
        <p14:creationId xmlns:p14="http://schemas.microsoft.com/office/powerpoint/2010/main" val="15725316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2032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72032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72032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72032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25"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1351" name="Rectangle 7"/>
          <p:cNvSpPr>
            <a:spLocks noChangeArrowheads="1"/>
          </p:cNvSpPr>
          <p:nvPr/>
        </p:nvSpPr>
        <p:spPr bwMode="auto">
          <a:xfrm>
            <a:off x="457200" y="190500"/>
            <a:ext cx="8229600" cy="838200"/>
          </a:xfrm>
          <a:prstGeom prst="rect">
            <a:avLst/>
          </a:prstGeom>
          <a:solidFill>
            <a:srgbClr val="6600FF"/>
          </a:solidFill>
          <a:ln w="9525">
            <a:solidFill>
              <a:srgbClr val="000000"/>
            </a:solidFill>
            <a:miter lim="800000"/>
            <a:headEnd/>
            <a:tailEnd/>
          </a:ln>
        </p:spPr>
        <p:txBody>
          <a:bodyPr/>
          <a:lstStyle/>
          <a:p>
            <a:pPr>
              <a:defRPr/>
            </a:pPr>
            <a:r>
              <a:rPr lang="en-GB" sz="3200">
                <a:solidFill>
                  <a:srgbClr val="FFFF66"/>
                </a:solidFill>
                <a:effectLst>
                  <a:outerShdw blurRad="38100" dist="38100" dir="2700000" algn="tl">
                    <a:srgbClr val="000000"/>
                  </a:outerShdw>
                </a:effectLst>
                <a:latin typeface="Arial" pitchFamily="34" charset="0"/>
                <a:cs typeface="Arial" pitchFamily="34" charset="0"/>
              </a:rPr>
              <a:t>3. Ultrasound Beam Properties</a:t>
            </a:r>
            <a:r>
              <a:rPr lang="en-GB" sz="2800">
                <a:solidFill>
                  <a:srgbClr val="FFFF66"/>
                </a:solidFill>
                <a:effectLst>
                  <a:outerShdw blurRad="38100" dist="38100" dir="2700000" algn="tl">
                    <a:srgbClr val="000000"/>
                  </a:outerShdw>
                </a:effectLst>
                <a:latin typeface="Arial" pitchFamily="34" charset="0"/>
                <a:cs typeface="Arial" pitchFamily="34" charset="0"/>
              </a:rPr>
              <a:t> - Side Lobes</a:t>
            </a:r>
            <a:endParaRPr lang="en-GB"/>
          </a:p>
        </p:txBody>
      </p:sp>
      <p:pic>
        <p:nvPicPr>
          <p:cNvPr id="4403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143000"/>
            <a:ext cx="3733800" cy="2932113"/>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pic>
      <p:sp>
        <p:nvSpPr>
          <p:cNvPr id="1721347" name="Rectangle 3"/>
          <p:cNvSpPr>
            <a:spLocks noChangeArrowheads="1"/>
          </p:cNvSpPr>
          <p:nvPr/>
        </p:nvSpPr>
        <p:spPr bwMode="auto">
          <a:xfrm>
            <a:off x="457200" y="4114800"/>
            <a:ext cx="8305800" cy="2171700"/>
          </a:xfrm>
          <a:prstGeom prst="rect">
            <a:avLst/>
          </a:prstGeom>
          <a:solidFill>
            <a:srgbClr val="92D050"/>
          </a:solidFill>
          <a:ln w="9525">
            <a:solidFill>
              <a:srgbClr val="000000"/>
            </a:solidFill>
            <a:miter lim="800000"/>
            <a:headEnd/>
            <a:tailEnd/>
          </a:ln>
        </p:spPr>
        <p:txBody>
          <a:bodyPr/>
          <a:lstStyle/>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Side lobes are unwanted emissions of ultrasound energy directed away from the main pulse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Caused by the radial expansion and contraction of the transducer element during thickness contraction and expansion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Lobes get larger with transducer size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Echoes received from side lobes are mapped into the main beam, causing artifacts</a:t>
            </a:r>
          </a:p>
        </p:txBody>
      </p:sp>
      <p:sp>
        <p:nvSpPr>
          <p:cNvPr id="1721346" name="Text Box 2"/>
          <p:cNvSpPr txBox="1">
            <a:spLocks noChangeArrowheads="1"/>
          </p:cNvSpPr>
          <p:nvPr/>
        </p:nvSpPr>
        <p:spPr bwMode="auto">
          <a:xfrm>
            <a:off x="4800600" y="6210300"/>
            <a:ext cx="3886200" cy="4572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a:spAutoFit/>
          </a:bodyPr>
          <a:lstStyle/>
          <a:p>
            <a:pPr eaLnBrk="0" hangingPunct="0">
              <a:defRPr/>
            </a:pPr>
            <a:r>
              <a:rPr lang="en-GB" sz="1200">
                <a:effectLst>
                  <a:outerShdw blurRad="38100" dist="38100" dir="2700000" algn="tl">
                    <a:srgbClr val="000000"/>
                  </a:outerShdw>
                </a:effectLst>
                <a:latin typeface="Arial" pitchFamily="34" charset="0"/>
                <a:cs typeface="Arial" pitchFamily="34" charset="0"/>
              </a:rPr>
              <a:t>c.f. Bushberg, et al. The Essential Physics of Medical Imaging, 2</a:t>
            </a:r>
            <a:r>
              <a:rPr lang="en-GB" sz="1200" baseline="30000">
                <a:effectLst>
                  <a:outerShdw blurRad="38100" dist="38100" dir="2700000" algn="tl">
                    <a:srgbClr val="000000"/>
                  </a:outerShdw>
                </a:effectLst>
                <a:latin typeface="Arial" pitchFamily="34" charset="0"/>
                <a:cs typeface="Arial" pitchFamily="34" charset="0"/>
              </a:rPr>
              <a:t>nd</a:t>
            </a:r>
            <a:r>
              <a:rPr lang="en-GB" sz="1200">
                <a:effectLst>
                  <a:outerShdw blurRad="38100" dist="38100" dir="2700000" algn="tl">
                    <a:srgbClr val="000000"/>
                  </a:outerShdw>
                </a:effectLst>
                <a:latin typeface="Arial" pitchFamily="34" charset="0"/>
                <a:cs typeface="Arial" pitchFamily="34" charset="0"/>
              </a:rPr>
              <a:t> ed., p. 496.</a:t>
            </a:r>
            <a:endParaRPr lang="en-GB"/>
          </a:p>
        </p:txBody>
      </p:sp>
    </p:spTree>
    <p:extLst>
      <p:ext uri="{BB962C8B-B14F-4D97-AF65-F5344CB8AC3E}">
        <p14:creationId xmlns:p14="http://schemas.microsoft.com/office/powerpoint/2010/main" val="264173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213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213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213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213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1347"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2375" name="Rectangle 7"/>
          <p:cNvSpPr>
            <a:spLocks noChangeArrowheads="1"/>
          </p:cNvSpPr>
          <p:nvPr/>
        </p:nvSpPr>
        <p:spPr bwMode="auto">
          <a:xfrm>
            <a:off x="457200" y="266700"/>
            <a:ext cx="8229600" cy="1371600"/>
          </a:xfrm>
          <a:prstGeom prst="rect">
            <a:avLst/>
          </a:prstGeom>
          <a:solidFill>
            <a:srgbClr val="6600FF"/>
          </a:solidFill>
          <a:ln w="9525">
            <a:solidFill>
              <a:srgbClr val="000000"/>
            </a:solidFill>
            <a:miter lim="800000"/>
            <a:headEnd/>
            <a:tailEnd/>
          </a:ln>
        </p:spPr>
        <p:txBody>
          <a:bodyPr/>
          <a:lstStyle/>
          <a:p>
            <a:pPr>
              <a:defRPr/>
            </a:pPr>
            <a:r>
              <a:rPr lang="en-GB" sz="3200">
                <a:solidFill>
                  <a:srgbClr val="FFFF66"/>
                </a:solidFill>
                <a:effectLst>
                  <a:outerShdw blurRad="38100" dist="38100" dir="2700000" algn="tl">
                    <a:srgbClr val="000000"/>
                  </a:outerShdw>
                </a:effectLst>
                <a:latin typeface="Arial" pitchFamily="34" charset="0"/>
                <a:cs typeface="Arial" pitchFamily="34" charset="0"/>
              </a:rPr>
              <a:t>3. Ultrasound Beam Properties</a:t>
            </a:r>
            <a:r>
              <a:rPr lang="en-GB" sz="2800">
                <a:solidFill>
                  <a:srgbClr val="FFFF66"/>
                </a:solidFill>
                <a:effectLst>
                  <a:outerShdw blurRad="38100" dist="38100" dir="2700000" algn="tl">
                    <a:srgbClr val="000000"/>
                  </a:outerShdw>
                </a:effectLst>
                <a:latin typeface="Arial" pitchFamily="34" charset="0"/>
                <a:cs typeface="Arial" pitchFamily="34" charset="0"/>
              </a:rPr>
              <a:t> - Side Lobes</a:t>
            </a:r>
            <a:endParaRPr lang="en-GB"/>
          </a:p>
        </p:txBody>
      </p:sp>
      <p:pic>
        <p:nvPicPr>
          <p:cNvPr id="4505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19275"/>
            <a:ext cx="3000375" cy="360045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pic>
      <p:sp>
        <p:nvSpPr>
          <p:cNvPr id="1722371" name="Rectangle 3"/>
          <p:cNvSpPr>
            <a:spLocks noChangeArrowheads="1"/>
          </p:cNvSpPr>
          <p:nvPr/>
        </p:nvSpPr>
        <p:spPr bwMode="auto">
          <a:xfrm>
            <a:off x="4343400" y="1714500"/>
            <a:ext cx="4343400" cy="3810000"/>
          </a:xfrm>
          <a:prstGeom prst="rect">
            <a:avLst/>
          </a:prstGeom>
          <a:solidFill>
            <a:srgbClr val="92D050"/>
          </a:solidFill>
          <a:ln w="9525">
            <a:solidFill>
              <a:srgbClr val="000000"/>
            </a:solidFill>
            <a:miter lim="800000"/>
            <a:headEnd/>
            <a:tailEnd/>
          </a:ln>
        </p:spPr>
        <p:txBody>
          <a:bodyPr/>
          <a:lstStyle/>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For multielement arrays, side lobe emission occurs in a forward direction along main beam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Grating lobes result when ultrasound energy is emitted far off-axis by multielement arrays, and are a consequence of the noncontinuous transducer surface of the discrete elements </a:t>
            </a:r>
          </a:p>
          <a:p>
            <a:pPr lvl="1"/>
            <a:r>
              <a:rPr lang="en-GB"/>
              <a:t>results in appearance of highly reflective, off-axis objects in the main beam</a:t>
            </a:r>
          </a:p>
        </p:txBody>
      </p:sp>
      <p:sp>
        <p:nvSpPr>
          <p:cNvPr id="1722370" name="Text Box 2"/>
          <p:cNvSpPr txBox="1">
            <a:spLocks noChangeArrowheads="1"/>
          </p:cNvSpPr>
          <p:nvPr/>
        </p:nvSpPr>
        <p:spPr bwMode="auto">
          <a:xfrm>
            <a:off x="5105400" y="6134100"/>
            <a:ext cx="3429000" cy="4572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a:spAutoFit/>
          </a:bodyPr>
          <a:lstStyle/>
          <a:p>
            <a:pPr eaLnBrk="0" hangingPunct="0">
              <a:defRPr/>
            </a:pPr>
            <a:r>
              <a:rPr lang="en-GB" sz="1200">
                <a:effectLst>
                  <a:outerShdw blurRad="38100" dist="38100" dir="2700000" algn="tl">
                    <a:srgbClr val="000000"/>
                  </a:outerShdw>
                </a:effectLst>
                <a:latin typeface="Arial" pitchFamily="34" charset="0"/>
                <a:cs typeface="Arial" pitchFamily="34" charset="0"/>
              </a:rPr>
              <a:t>c.f. Bushberg, et al. The Essential Physics of Medical Imaging, 2</a:t>
            </a:r>
            <a:r>
              <a:rPr lang="en-GB" sz="1200" baseline="30000">
                <a:effectLst>
                  <a:outerShdw blurRad="38100" dist="38100" dir="2700000" algn="tl">
                    <a:srgbClr val="000000"/>
                  </a:outerShdw>
                </a:effectLst>
                <a:latin typeface="Arial" pitchFamily="34" charset="0"/>
                <a:cs typeface="Arial" pitchFamily="34" charset="0"/>
              </a:rPr>
              <a:t>nd</a:t>
            </a:r>
            <a:r>
              <a:rPr lang="en-GB" sz="1200">
                <a:effectLst>
                  <a:outerShdw blurRad="38100" dist="38100" dir="2700000" algn="tl">
                    <a:srgbClr val="000000"/>
                  </a:outerShdw>
                </a:effectLst>
                <a:latin typeface="Arial" pitchFamily="34" charset="0"/>
                <a:cs typeface="Arial" pitchFamily="34" charset="0"/>
              </a:rPr>
              <a:t> ed., p. 496.</a:t>
            </a:r>
            <a:endParaRPr lang="en-GB"/>
          </a:p>
        </p:txBody>
      </p:sp>
    </p:spTree>
    <p:extLst>
      <p:ext uri="{BB962C8B-B14F-4D97-AF65-F5344CB8AC3E}">
        <p14:creationId xmlns:p14="http://schemas.microsoft.com/office/powerpoint/2010/main" val="3595083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22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2371"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9717" name="Rectangle 5"/>
          <p:cNvSpPr>
            <a:spLocks noChangeArrowheads="1"/>
          </p:cNvSpPr>
          <p:nvPr/>
        </p:nvSpPr>
        <p:spPr bwMode="auto">
          <a:xfrm>
            <a:off x="457200" y="266700"/>
            <a:ext cx="8229600" cy="1371600"/>
          </a:xfrm>
          <a:prstGeom prst="rect">
            <a:avLst/>
          </a:prstGeom>
          <a:solidFill>
            <a:srgbClr val="6600FF"/>
          </a:solidFill>
          <a:ln w="9525">
            <a:solidFill>
              <a:srgbClr val="000000"/>
            </a:solidFill>
            <a:miter lim="800000"/>
            <a:headEnd/>
            <a:tailEnd/>
          </a:ln>
        </p:spPr>
        <p:txBody>
          <a:bodyPr/>
          <a:lstStyle/>
          <a:p>
            <a:pPr>
              <a:defRPr/>
            </a:pPr>
            <a:r>
              <a:rPr lang="en-GB" sz="2800">
                <a:solidFill>
                  <a:srgbClr val="FFFF66"/>
                </a:solidFill>
                <a:effectLst>
                  <a:outerShdw blurRad="38100" dist="38100" dir="2700000" algn="tl">
                    <a:srgbClr val="000000"/>
                  </a:outerShdw>
                </a:effectLst>
                <a:latin typeface="Arial" pitchFamily="34" charset="0"/>
                <a:cs typeface="Arial" pitchFamily="34" charset="0"/>
              </a:rPr>
              <a:t>Image Data Acquisition</a:t>
            </a:r>
            <a:endParaRPr lang="en-GB"/>
          </a:p>
        </p:txBody>
      </p:sp>
      <p:pic>
        <p:nvPicPr>
          <p:cNvPr id="460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76400"/>
            <a:ext cx="6467475" cy="4362450"/>
          </a:xfrm>
          <a:prstGeom prst="rect">
            <a:avLst/>
          </a:prstGeom>
          <a:solidFill>
            <a:srgbClr val="6600FF"/>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pic>
      <p:sp>
        <p:nvSpPr>
          <p:cNvPr id="1779714" name="Text Box 2"/>
          <p:cNvSpPr txBox="1">
            <a:spLocks noChangeArrowheads="1"/>
          </p:cNvSpPr>
          <p:nvPr/>
        </p:nvSpPr>
        <p:spPr bwMode="auto">
          <a:xfrm>
            <a:off x="5105400" y="6134100"/>
            <a:ext cx="3429000" cy="4572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a:spAutoFit/>
          </a:bodyPr>
          <a:lstStyle/>
          <a:p>
            <a:pPr eaLnBrk="0" hangingPunct="0">
              <a:defRPr/>
            </a:pPr>
            <a:r>
              <a:rPr lang="en-GB" sz="1200">
                <a:effectLst>
                  <a:outerShdw blurRad="38100" dist="38100" dir="2700000" algn="tl">
                    <a:srgbClr val="000000"/>
                  </a:outerShdw>
                </a:effectLst>
                <a:latin typeface="Arial" pitchFamily="34" charset="0"/>
                <a:cs typeface="Arial" pitchFamily="34" charset="0"/>
              </a:rPr>
              <a:t>c.f. Bushberg, et al. The Essential Physics of Medical Imaging, 2</a:t>
            </a:r>
            <a:r>
              <a:rPr lang="en-GB" sz="1200" baseline="30000">
                <a:effectLst>
                  <a:outerShdw blurRad="38100" dist="38100" dir="2700000" algn="tl">
                    <a:srgbClr val="000000"/>
                  </a:outerShdw>
                </a:effectLst>
                <a:latin typeface="Arial" pitchFamily="34" charset="0"/>
                <a:cs typeface="Arial" pitchFamily="34" charset="0"/>
              </a:rPr>
              <a:t>nd</a:t>
            </a:r>
            <a:r>
              <a:rPr lang="en-GB" sz="1200">
                <a:effectLst>
                  <a:outerShdw blurRad="38100" dist="38100" dir="2700000" algn="tl">
                    <a:srgbClr val="000000"/>
                  </a:outerShdw>
                </a:effectLst>
                <a:latin typeface="Arial" pitchFamily="34" charset="0"/>
                <a:cs typeface="Arial" pitchFamily="34" charset="0"/>
              </a:rPr>
              <a:t> ed., p. 501.</a:t>
            </a:r>
            <a:endParaRPr lang="en-GB"/>
          </a:p>
        </p:txBody>
      </p:sp>
    </p:spTree>
    <p:extLst>
      <p:ext uri="{BB962C8B-B14F-4D97-AF65-F5344CB8AC3E}">
        <p14:creationId xmlns:p14="http://schemas.microsoft.com/office/powerpoint/2010/main" val="30223329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ChangeArrowheads="1"/>
          </p:cNvSpPr>
          <p:nvPr/>
        </p:nvSpPr>
        <p:spPr bwMode="auto">
          <a:xfrm>
            <a:off x="2419350" y="1871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471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41313"/>
            <a:ext cx="8229600" cy="595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5539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000000"/>
                </a:solidFill>
              </a:rPr>
              <a:pPr/>
              <a:t>4</a:t>
            </a:fld>
            <a:endParaRPr lang="en-US">
              <a:solidFill>
                <a:srgbClr val="000000"/>
              </a:solidFill>
            </a:endParaRPr>
          </a:p>
        </p:txBody>
      </p:sp>
      <p:sp>
        <p:nvSpPr>
          <p:cNvPr id="4" name="Rectangle 1028"/>
          <p:cNvSpPr>
            <a:spLocks noChangeArrowheads="1"/>
          </p:cNvSpPr>
          <p:nvPr/>
        </p:nvSpPr>
        <p:spPr bwMode="auto">
          <a:xfrm>
            <a:off x="720436" y="249382"/>
            <a:ext cx="7772400" cy="685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lIns="92075" tIns="46036" rIns="92075" bIns="46036" anchor="ctr"/>
          <a:lstStyle/>
          <a:p>
            <a:pPr>
              <a:defRPr/>
            </a:pPr>
            <a:r>
              <a:rPr lang="en-GB" sz="2800" dirty="0" smtClean="0">
                <a:solidFill>
                  <a:srgbClr val="FFFF66"/>
                </a:solidFill>
                <a:effectLst>
                  <a:outerShdw blurRad="38100" dist="38100" dir="2700000" algn="tl">
                    <a:srgbClr val="000000"/>
                  </a:outerShdw>
                </a:effectLst>
                <a:latin typeface="Arial" pitchFamily="34" charset="0"/>
                <a:cs typeface="Arial" pitchFamily="34" charset="0"/>
              </a:rPr>
              <a:t>INFRA RAY - </a:t>
            </a:r>
            <a:r>
              <a:rPr lang="en-GB" dirty="0" smtClean="0">
                <a:solidFill>
                  <a:srgbClr val="FFFF66"/>
                </a:solidFill>
                <a:effectLst>
                  <a:outerShdw blurRad="38100" dist="38100" dir="2700000" algn="tl">
                    <a:srgbClr val="000000"/>
                  </a:outerShdw>
                </a:effectLst>
                <a:latin typeface="Arial" pitchFamily="34" charset="0"/>
                <a:cs typeface="Arial" pitchFamily="34" charset="0"/>
              </a:rPr>
              <a:t>Physics behind it…….</a:t>
            </a:r>
            <a:endParaRPr lang="en-GB" dirty="0"/>
          </a:p>
        </p:txBody>
      </p:sp>
      <p:sp>
        <p:nvSpPr>
          <p:cNvPr id="5" name="Rectangle 1026"/>
          <p:cNvSpPr>
            <a:spLocks noChangeArrowheads="1"/>
          </p:cNvSpPr>
          <p:nvPr/>
        </p:nvSpPr>
        <p:spPr bwMode="auto">
          <a:xfrm>
            <a:off x="491836" y="1143000"/>
            <a:ext cx="8229600" cy="3733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a:lstStyle/>
          <a:p>
            <a:pPr>
              <a:buClr>
                <a:srgbClr val="FF0066"/>
              </a:buClr>
              <a:buSzPct val="65000"/>
              <a:buFont typeface="Wingdings" pitchFamily="2" charset="2"/>
              <a:buNone/>
              <a:defRPr/>
            </a:pPr>
            <a:r>
              <a:rPr lang="en-GB" sz="2000" dirty="0" smtClean="0">
                <a:effectLst>
                  <a:outerShdw blurRad="38100" dist="38100" dir="2700000" algn="tl">
                    <a:srgbClr val="000000"/>
                  </a:outerShdw>
                </a:effectLst>
                <a:latin typeface="Arial" pitchFamily="34" charset="0"/>
                <a:cs typeface="Arial" pitchFamily="34" charset="0"/>
              </a:rPr>
              <a:t>Radiography provides essential information on anatomical structures and abnormalities while Thermography indicates metabolic process and circulation changes.</a:t>
            </a:r>
          </a:p>
          <a:p>
            <a:pPr>
              <a:buClr>
                <a:srgbClr val="FF0066"/>
              </a:buClr>
              <a:buSzPct val="65000"/>
              <a:buFont typeface="Wingdings" pitchFamily="2" charset="2"/>
              <a:buNone/>
              <a:defRPr/>
            </a:pPr>
            <a:endParaRPr lang="en-GB" sz="2000" dirty="0">
              <a:effectLst>
                <a:outerShdw blurRad="38100" dist="38100" dir="2700000" algn="tl">
                  <a:srgbClr val="000000"/>
                </a:outerShdw>
              </a:effectLst>
              <a:latin typeface="Arial" pitchFamily="34" charset="0"/>
              <a:cs typeface="Arial" pitchFamily="34" charset="0"/>
            </a:endParaRPr>
          </a:p>
          <a:p>
            <a:pPr>
              <a:buClr>
                <a:srgbClr val="FF0066"/>
              </a:buClr>
              <a:buSzPct val="65000"/>
              <a:buFont typeface="Wingdings" pitchFamily="2" charset="2"/>
              <a:buNone/>
              <a:defRPr/>
            </a:pPr>
            <a:r>
              <a:rPr lang="en-GB" sz="2000" dirty="0" smtClean="0">
                <a:effectLst>
                  <a:outerShdw blurRad="38100" dist="38100" dir="2700000" algn="tl">
                    <a:srgbClr val="000000"/>
                  </a:outerShdw>
                </a:effectLst>
                <a:latin typeface="Arial" pitchFamily="34" charset="0"/>
                <a:cs typeface="Arial" pitchFamily="34" charset="0"/>
              </a:rPr>
              <a:t>The Human body absorbs all most all infra red radiation but it also emits part of its own Thermal energy in the form of infrared radiation.</a:t>
            </a:r>
            <a:endParaRPr lang="en-GB" sz="2000" dirty="0">
              <a:effectLst>
                <a:outerShdw blurRad="38100" dist="38100" dir="2700000" algn="tl">
                  <a:srgbClr val="000000"/>
                </a:outerShdw>
              </a:effectLst>
              <a:latin typeface="Arial" pitchFamily="34" charset="0"/>
              <a:cs typeface="Arial" pitchFamily="34" charset="0"/>
            </a:endParaRPr>
          </a:p>
          <a:p>
            <a:pPr>
              <a:buClr>
                <a:srgbClr val="FF0066"/>
              </a:buClr>
              <a:buSzPct val="65000"/>
              <a:buFont typeface="Wingdings" pitchFamily="2" charset="2"/>
              <a:buNone/>
              <a:defRPr/>
            </a:pPr>
            <a:r>
              <a:rPr lang="en-GB" sz="2000" dirty="0">
                <a:effectLst>
                  <a:outerShdw blurRad="38100" dist="38100" dir="2700000" algn="tl">
                    <a:srgbClr val="000000"/>
                  </a:outerShdw>
                </a:effectLst>
                <a:latin typeface="Arial" pitchFamily="34" charset="0"/>
                <a:cs typeface="Arial" pitchFamily="34" charset="0"/>
              </a:rPr>
              <a:t> </a:t>
            </a:r>
          </a:p>
          <a:p>
            <a:pPr>
              <a:buClr>
                <a:srgbClr val="FF0066"/>
              </a:buClr>
              <a:buSzPct val="65000"/>
              <a:buFont typeface="Wingdings" pitchFamily="2" charset="2"/>
              <a:buNone/>
              <a:defRPr/>
            </a:pPr>
            <a:r>
              <a:rPr lang="en-GB" sz="2000" dirty="0" smtClean="0">
                <a:effectLst>
                  <a:outerShdw blurRad="38100" dist="38100" dir="2700000" algn="tl">
                    <a:srgbClr val="000000"/>
                  </a:outerShdw>
                </a:effectLst>
                <a:latin typeface="Arial" pitchFamily="34" charset="0"/>
                <a:cs typeface="Arial" pitchFamily="34" charset="0"/>
              </a:rPr>
              <a:t>Thermography is the technology of visualising the radiation pattern of the human organ brought about by </a:t>
            </a:r>
            <a:r>
              <a:rPr lang="en-GB" sz="2000" dirty="0" err="1" smtClean="0">
                <a:effectLst>
                  <a:outerShdw blurRad="38100" dist="38100" dir="2700000" algn="tl">
                    <a:srgbClr val="000000"/>
                  </a:outerShdw>
                </a:effectLst>
                <a:latin typeface="Arial" pitchFamily="34" charset="0"/>
                <a:cs typeface="Arial" pitchFamily="34" charset="0"/>
              </a:rPr>
              <a:t>pathologicval</a:t>
            </a:r>
            <a:r>
              <a:rPr lang="en-GB" sz="2000" dirty="0" smtClean="0">
                <a:effectLst>
                  <a:outerShdw blurRad="38100" dist="38100" dir="2700000" algn="tl">
                    <a:srgbClr val="000000"/>
                  </a:outerShdw>
                </a:effectLst>
                <a:latin typeface="Arial" pitchFamily="34" charset="0"/>
                <a:cs typeface="Arial" pitchFamily="34" charset="0"/>
              </a:rPr>
              <a:t> changes  and is a real time system</a:t>
            </a:r>
            <a:endParaRPr lang="en-GB" sz="2000" dirty="0">
              <a:effectLst>
                <a:outerShdw blurRad="38100" dist="38100" dir="2700000" algn="tl">
                  <a:srgbClr val="000000"/>
                </a:outerShdw>
              </a:effectLst>
              <a:latin typeface="Arial" pitchFamily="34" charset="0"/>
              <a:cs typeface="Arial" pitchFamily="34" charset="0"/>
            </a:endParaRPr>
          </a:p>
          <a:p>
            <a:pPr>
              <a:buClr>
                <a:srgbClr val="FF0066"/>
              </a:buClr>
              <a:buSzPct val="65000"/>
              <a:buFont typeface="Wingdings" pitchFamily="2" charset="2"/>
              <a:buNone/>
              <a:defRPr/>
            </a:pPr>
            <a:r>
              <a:rPr lang="en-GB" sz="2000" dirty="0">
                <a:effectLst>
                  <a:outerShdw blurRad="38100" dist="38100" dir="2700000" algn="tl">
                    <a:srgbClr val="000000"/>
                  </a:outerShdw>
                </a:effectLst>
                <a:latin typeface="Arial" pitchFamily="34" charset="0"/>
                <a:cs typeface="Arial" pitchFamily="34" charset="0"/>
              </a:rPr>
              <a:t> </a:t>
            </a:r>
          </a:p>
          <a:p>
            <a:pPr>
              <a:buClr>
                <a:srgbClr val="FF0066"/>
              </a:buClr>
              <a:buSzPct val="65000"/>
              <a:buFont typeface="Wingdings" pitchFamily="2" charset="2"/>
              <a:buNone/>
              <a:defRPr/>
            </a:pPr>
            <a:r>
              <a:rPr lang="en-GB" sz="2000" dirty="0">
                <a:effectLst>
                  <a:outerShdw blurRad="38100" dist="38100" dir="2700000" algn="tl">
                    <a:srgbClr val="000000"/>
                  </a:outerShdw>
                </a:effectLst>
                <a:latin typeface="Arial" pitchFamily="34" charset="0"/>
                <a:cs typeface="Arial" pitchFamily="34" charset="0"/>
              </a:rPr>
              <a:t> </a:t>
            </a:r>
          </a:p>
          <a:p>
            <a:pPr>
              <a:buClr>
                <a:srgbClr val="FF0066"/>
              </a:buClr>
              <a:buSzPct val="65000"/>
              <a:buFont typeface="Wingdings" pitchFamily="2" charset="2"/>
              <a:buNone/>
              <a:defRPr/>
            </a:pPr>
            <a:endParaRPr lang="en-GB" dirty="0"/>
          </a:p>
        </p:txBody>
      </p:sp>
    </p:spTree>
    <p:extLst>
      <p:ext uri="{BB962C8B-B14F-4D97-AF65-F5344CB8AC3E}">
        <p14:creationId xmlns:p14="http://schemas.microsoft.com/office/powerpoint/2010/main" val="296772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ChangeArrowheads="1"/>
          </p:cNvSpPr>
          <p:nvPr/>
        </p:nvSpPr>
        <p:spPr bwMode="auto">
          <a:xfrm>
            <a:off x="3257550" y="1419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481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863" y="0"/>
            <a:ext cx="4486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43239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ChangeArrowheads="1"/>
          </p:cNvSpPr>
          <p:nvPr/>
        </p:nvSpPr>
        <p:spPr bwMode="auto">
          <a:xfrm>
            <a:off x="2595563" y="2100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491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09588"/>
            <a:ext cx="8686800" cy="583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69548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1460" name="Rectangle 4"/>
          <p:cNvSpPr>
            <a:spLocks noChangeArrowheads="1"/>
          </p:cNvSpPr>
          <p:nvPr/>
        </p:nvSpPr>
        <p:spPr bwMode="auto">
          <a:xfrm>
            <a:off x="495300" y="609600"/>
            <a:ext cx="8229600" cy="1447800"/>
          </a:xfrm>
          <a:prstGeom prst="rect">
            <a:avLst/>
          </a:prstGeom>
          <a:solidFill>
            <a:srgbClr val="6600FF"/>
          </a:solidFill>
          <a:ln w="9525">
            <a:solidFill>
              <a:srgbClr val="000000"/>
            </a:solidFill>
            <a:miter lim="800000"/>
            <a:headEnd/>
            <a:tailEnd/>
          </a:ln>
        </p:spPr>
        <p:txBody>
          <a:bodyPr/>
          <a:lstStyle/>
          <a:p>
            <a:pPr>
              <a:defRPr/>
            </a:pPr>
            <a:r>
              <a:rPr lang="en-GB" sz="2800">
                <a:solidFill>
                  <a:srgbClr val="FFFF66"/>
                </a:solidFill>
                <a:effectLst>
                  <a:outerShdw blurRad="38100" dist="38100" dir="2700000" algn="tl">
                    <a:srgbClr val="000000"/>
                  </a:outerShdw>
                </a:effectLst>
                <a:latin typeface="Arial" pitchFamily="34" charset="0"/>
                <a:cs typeface="Arial" pitchFamily="34" charset="0"/>
              </a:rPr>
              <a:t/>
            </a:r>
            <a:br>
              <a:rPr lang="en-GB" sz="2800">
                <a:solidFill>
                  <a:srgbClr val="FFFF66"/>
                </a:solidFill>
                <a:effectLst>
                  <a:outerShdw blurRad="38100" dist="38100" dir="2700000" algn="tl">
                    <a:srgbClr val="000000"/>
                  </a:outerShdw>
                </a:effectLst>
                <a:latin typeface="Arial" pitchFamily="34" charset="0"/>
                <a:cs typeface="Arial" pitchFamily="34" charset="0"/>
              </a:rPr>
            </a:br>
            <a:r>
              <a:rPr lang="en-GB" sz="2800">
                <a:solidFill>
                  <a:srgbClr val="FFFF66"/>
                </a:solidFill>
                <a:effectLst>
                  <a:outerShdw blurRad="38100" dist="38100" dir="2700000" algn="tl">
                    <a:srgbClr val="000000"/>
                  </a:outerShdw>
                </a:effectLst>
                <a:latin typeface="Arial" pitchFamily="34" charset="0"/>
                <a:cs typeface="Arial" pitchFamily="34" charset="0"/>
              </a:rPr>
              <a:t>3. Pulse Echo Operation</a:t>
            </a:r>
            <a:br>
              <a:rPr lang="en-GB" sz="2800">
                <a:solidFill>
                  <a:srgbClr val="FFFF66"/>
                </a:solidFill>
                <a:effectLst>
                  <a:outerShdw blurRad="38100" dist="38100" dir="2700000" algn="tl">
                    <a:srgbClr val="000000"/>
                  </a:outerShdw>
                </a:effectLst>
                <a:latin typeface="Arial" pitchFamily="34" charset="0"/>
                <a:cs typeface="Arial" pitchFamily="34" charset="0"/>
              </a:rPr>
            </a:br>
            <a:r>
              <a:rPr lang="en-GB" sz="2800">
                <a:solidFill>
                  <a:srgbClr val="FFFF66"/>
                </a:solidFill>
                <a:effectLst>
                  <a:outerShdw blurRad="38100" dist="38100" dir="2700000" algn="tl">
                    <a:srgbClr val="000000"/>
                  </a:outerShdw>
                </a:effectLst>
                <a:latin typeface="Arial" pitchFamily="34" charset="0"/>
                <a:cs typeface="Arial" pitchFamily="34" charset="0"/>
              </a:rPr>
              <a:t>Pulse Repetition Frequency (PRF)</a:t>
            </a:r>
            <a:endParaRPr lang="en-GB"/>
          </a:p>
        </p:txBody>
      </p:sp>
      <p:sp>
        <p:nvSpPr>
          <p:cNvPr id="1811458" name="Rectangle 2"/>
          <p:cNvSpPr>
            <a:spLocks noChangeArrowheads="1"/>
          </p:cNvSpPr>
          <p:nvPr/>
        </p:nvSpPr>
        <p:spPr bwMode="auto">
          <a:xfrm>
            <a:off x="419100" y="2514600"/>
            <a:ext cx="8305800" cy="3733800"/>
          </a:xfrm>
          <a:prstGeom prst="rect">
            <a:avLst/>
          </a:prstGeom>
          <a:solidFill>
            <a:srgbClr val="92D050"/>
          </a:solidFill>
          <a:ln w="9525">
            <a:solidFill>
              <a:srgbClr val="000000"/>
            </a:solidFill>
            <a:miter lim="800000"/>
            <a:headEnd/>
            <a:tailEnd/>
          </a:ln>
        </p:spPr>
        <p:txBody>
          <a:bodyPr/>
          <a:lstStyle/>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Diagnostic ultrasound utilizes a pulse-echo format using a single transducer to generate images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Most ultrasound beams are emitted in brief pulses (1-2 </a:t>
            </a:r>
            <a:r>
              <a:rPr lang="en-GB" sz="2000">
                <a:effectLst>
                  <a:outerShdw blurRad="38100" dist="38100" dir="2700000" algn="tl">
                    <a:srgbClr val="000000"/>
                  </a:outerShdw>
                </a:effectLst>
                <a:latin typeface="Arial" pitchFamily="34" charset="0"/>
                <a:cs typeface="Arial" pitchFamily="34" charset="0"/>
                <a:sym typeface="Symbol" pitchFamily="18" charset="2"/>
              </a:rPr>
              <a:t></a:t>
            </a:r>
            <a:r>
              <a:rPr lang="en-GB" sz="2000">
                <a:effectLst>
                  <a:outerShdw blurRad="38100" dist="38100" dir="2700000" algn="tl">
                    <a:srgbClr val="000000"/>
                  </a:outerShdw>
                </a:effectLst>
                <a:latin typeface="Arial" pitchFamily="34" charset="0"/>
                <a:cs typeface="Arial" pitchFamily="34" charset="0"/>
              </a:rPr>
              <a:t>s duration)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For soft tissue (c = 1540 m/s or 0.154 cm/msec), the time delay between the transmission pulse and the detection of the echo is directly related to the depth of the interface as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c = 2D / time </a:t>
            </a:r>
          </a:p>
          <a:p>
            <a:pPr lvl="1"/>
            <a:r>
              <a:rPr lang="en-GB"/>
              <a:t>Time (</a:t>
            </a:r>
            <a:r>
              <a:rPr lang="en-GB">
                <a:sym typeface="Symbol" pitchFamily="18" charset="2"/>
              </a:rPr>
              <a:t></a:t>
            </a:r>
            <a:r>
              <a:rPr lang="en-GB"/>
              <a:t>sec) = 2D (cm) / c (cm/ </a:t>
            </a:r>
            <a:r>
              <a:rPr lang="en-GB">
                <a:sym typeface="Symbol" pitchFamily="18" charset="2"/>
              </a:rPr>
              <a:t></a:t>
            </a:r>
            <a:r>
              <a:rPr lang="en-GB"/>
              <a:t>sec) = 2D/0.154 </a:t>
            </a:r>
          </a:p>
          <a:p>
            <a:pPr lvl="1"/>
            <a:r>
              <a:rPr lang="en-GB"/>
              <a:t>Time (</a:t>
            </a:r>
            <a:r>
              <a:rPr lang="en-GB">
                <a:sym typeface="Symbol" pitchFamily="18" charset="2"/>
              </a:rPr>
              <a:t></a:t>
            </a:r>
            <a:r>
              <a:rPr lang="en-GB"/>
              <a:t>sec) = 13 </a:t>
            </a:r>
            <a:r>
              <a:rPr lang="en-GB">
                <a:sym typeface="Symbol" pitchFamily="18" charset="2"/>
              </a:rPr>
              <a:t></a:t>
            </a:r>
            <a:r>
              <a:rPr lang="en-GB"/>
              <a:t>sec x D (cm) </a:t>
            </a:r>
          </a:p>
          <a:p>
            <a:pPr lvl="1"/>
            <a:r>
              <a:rPr lang="en-GB"/>
              <a:t>Distance (cm) = [c (cm/ </a:t>
            </a:r>
            <a:r>
              <a:rPr lang="en-GB">
                <a:sym typeface="Symbol" pitchFamily="18" charset="2"/>
              </a:rPr>
              <a:t></a:t>
            </a:r>
            <a:r>
              <a:rPr lang="en-GB"/>
              <a:t>sec) x Time (</a:t>
            </a:r>
            <a:r>
              <a:rPr lang="en-GB">
                <a:sym typeface="Symbol" pitchFamily="18" charset="2"/>
              </a:rPr>
              <a:t></a:t>
            </a:r>
            <a:r>
              <a:rPr lang="en-GB"/>
              <a:t>sec)] / 2 </a:t>
            </a:r>
          </a:p>
          <a:p>
            <a:pPr lvl="1"/>
            <a:r>
              <a:rPr lang="en-GB"/>
              <a:t>Distance (cm) = 0.077 x Time (</a:t>
            </a:r>
            <a:r>
              <a:rPr lang="en-GB">
                <a:sym typeface="Symbol" pitchFamily="18" charset="2"/>
              </a:rPr>
              <a:t></a:t>
            </a:r>
            <a:r>
              <a:rPr lang="en-GB"/>
              <a:t>sec)</a:t>
            </a:r>
            <a:endParaRPr lang="en-GB">
              <a:sym typeface="Symbol" pitchFamily="18" charset="2"/>
            </a:endParaRPr>
          </a:p>
        </p:txBody>
      </p:sp>
    </p:spTree>
    <p:extLst>
      <p:ext uri="{BB962C8B-B14F-4D97-AF65-F5344CB8AC3E}">
        <p14:creationId xmlns:p14="http://schemas.microsoft.com/office/powerpoint/2010/main" val="3951621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1145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1145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1145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1145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11458">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811458">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811458">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811458">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181145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1458"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84" name="Rectangle 1028"/>
          <p:cNvSpPr>
            <a:spLocks noChangeArrowheads="1"/>
          </p:cNvSpPr>
          <p:nvPr/>
        </p:nvSpPr>
        <p:spPr bwMode="auto">
          <a:xfrm>
            <a:off x="457200" y="144463"/>
            <a:ext cx="8229600" cy="1371600"/>
          </a:xfrm>
          <a:prstGeom prst="rect">
            <a:avLst/>
          </a:prstGeom>
          <a:solidFill>
            <a:srgbClr val="6600FF"/>
          </a:solidFill>
          <a:ln w="9525">
            <a:solidFill>
              <a:srgbClr val="000000"/>
            </a:solidFill>
            <a:miter lim="800000"/>
            <a:headEnd/>
            <a:tailEnd/>
          </a:ln>
        </p:spPr>
        <p:txBody>
          <a:bodyPr/>
          <a:lstStyle/>
          <a:p>
            <a:pPr>
              <a:defRPr/>
            </a:pPr>
            <a:r>
              <a:rPr lang="en-GB" sz="2800">
                <a:solidFill>
                  <a:srgbClr val="FFFF66"/>
                </a:solidFill>
                <a:effectLst>
                  <a:outerShdw blurRad="38100" dist="38100" dir="2700000" algn="tl">
                    <a:srgbClr val="000000"/>
                  </a:outerShdw>
                </a:effectLst>
                <a:latin typeface="Arial" pitchFamily="34" charset="0"/>
                <a:cs typeface="Arial" pitchFamily="34" charset="0"/>
              </a:rPr>
              <a:t>Key Points</a:t>
            </a:r>
            <a:endParaRPr lang="en-GB"/>
          </a:p>
        </p:txBody>
      </p:sp>
      <p:sp>
        <p:nvSpPr>
          <p:cNvPr id="1812482" name="Rectangle 1026"/>
          <p:cNvSpPr>
            <a:spLocks noChangeArrowheads="1"/>
          </p:cNvSpPr>
          <p:nvPr/>
        </p:nvSpPr>
        <p:spPr bwMode="auto">
          <a:xfrm>
            <a:off x="381000" y="1600200"/>
            <a:ext cx="8382000" cy="3436938"/>
          </a:xfrm>
          <a:prstGeom prst="rect">
            <a:avLst/>
          </a:prstGeom>
          <a:solidFill>
            <a:srgbClr val="92D050"/>
          </a:solidFill>
          <a:ln w="9525">
            <a:solidFill>
              <a:srgbClr val="000000"/>
            </a:solidFill>
            <a:miter lim="800000"/>
            <a:headEnd/>
            <a:tailEnd/>
          </a:ln>
        </p:spPr>
        <p:txBody>
          <a:bodyPr/>
          <a:lstStyle/>
          <a:p>
            <a:pPr>
              <a:buClr>
                <a:srgbClr val="FF0066"/>
              </a:buClr>
              <a:buSzPct val="65000"/>
              <a:buFont typeface="Wingdings" pitchFamily="2" charset="2"/>
              <a:buNone/>
            </a:pPr>
            <a:r>
              <a:rPr lang="en-GB" sz="2000" dirty="0">
                <a:effectLst>
                  <a:outerShdw blurRad="38100" dist="38100" dir="2700000" algn="tl">
                    <a:srgbClr val="000000"/>
                  </a:outerShdw>
                </a:effectLst>
                <a:latin typeface="Arial" pitchFamily="34" charset="0"/>
                <a:cs typeface="Arial" pitchFamily="34" charset="0"/>
              </a:rPr>
              <a:t>Piezoelectric transducers convert electrical energy into ultrasonic energy and vice versa The thickness of a piezoelectric crystal determines the resonant frequency of the transducer The Q factor determines the purity of the sound and length of time the sound persists, or ring down time </a:t>
            </a:r>
          </a:p>
          <a:p>
            <a:pPr>
              <a:buClr>
                <a:srgbClr val="FF0066"/>
              </a:buClr>
              <a:buSzPct val="65000"/>
              <a:buFont typeface="Wingdings" pitchFamily="2" charset="2"/>
              <a:buNone/>
            </a:pPr>
            <a:r>
              <a:rPr lang="en-GB" sz="2000" dirty="0">
                <a:effectLst>
                  <a:outerShdw blurRad="38100" dist="38100" dir="2700000" algn="tl">
                    <a:srgbClr val="000000"/>
                  </a:outerShdw>
                </a:effectLst>
                <a:latin typeface="Arial" pitchFamily="34" charset="0"/>
                <a:cs typeface="Arial" pitchFamily="34" charset="0"/>
              </a:rPr>
              <a:t>Linear or curvilinear array transducers, phased array transducers </a:t>
            </a:r>
          </a:p>
          <a:p>
            <a:pPr>
              <a:buClr>
                <a:srgbClr val="FF0066"/>
              </a:buClr>
              <a:buSzPct val="65000"/>
              <a:buFont typeface="Wingdings" pitchFamily="2" charset="2"/>
              <a:buNone/>
            </a:pPr>
            <a:r>
              <a:rPr lang="en-GB" sz="2000" dirty="0">
                <a:effectLst>
                  <a:outerShdw blurRad="38100" dist="38100" dir="2700000" algn="tl">
                    <a:srgbClr val="000000"/>
                  </a:outerShdw>
                </a:effectLst>
                <a:latin typeface="Arial" pitchFamily="34" charset="0"/>
                <a:cs typeface="Arial" pitchFamily="34" charset="0"/>
              </a:rPr>
              <a:t>Near Zone length = d2/4</a:t>
            </a:r>
            <a:r>
              <a:rPr lang="en-GB" sz="2000" dirty="0">
                <a:effectLst>
                  <a:outerShdw blurRad="38100" dist="38100" dir="2700000" algn="tl">
                    <a:srgbClr val="000000"/>
                  </a:outerShdw>
                </a:effectLst>
                <a:latin typeface="Arial" pitchFamily="34" charset="0"/>
                <a:cs typeface="Arial" pitchFamily="34" charset="0"/>
                <a:sym typeface="Symbol" pitchFamily="18" charset="2"/>
              </a:rPr>
              <a:t></a:t>
            </a:r>
            <a:r>
              <a:rPr lang="en-GB" sz="2000" dirty="0">
                <a:effectLst>
                  <a:outerShdw blurRad="38100" dist="38100" dir="2700000" algn="tl">
                    <a:srgbClr val="000000"/>
                  </a:outerShdw>
                </a:effectLst>
                <a:latin typeface="Arial" pitchFamily="34" charset="0"/>
                <a:cs typeface="Arial" pitchFamily="34" charset="0"/>
              </a:rPr>
              <a:t> = r2/</a:t>
            </a:r>
            <a:r>
              <a:rPr lang="en-GB" sz="2000" dirty="0">
                <a:effectLst>
                  <a:outerShdw blurRad="38100" dist="38100" dir="2700000" algn="tl">
                    <a:srgbClr val="000000"/>
                  </a:outerShdw>
                </a:effectLst>
                <a:latin typeface="Arial" pitchFamily="34" charset="0"/>
                <a:cs typeface="Arial" pitchFamily="34" charset="0"/>
                <a:sym typeface="Symbol" pitchFamily="18" charset="2"/>
              </a:rPr>
              <a:t></a:t>
            </a:r>
            <a:endParaRPr lang="en-US" sz="2000" dirty="0">
              <a:effectLst>
                <a:outerShdw blurRad="38100" dist="38100" dir="2700000" algn="tl">
                  <a:srgbClr val="000000"/>
                </a:outerShdw>
              </a:effectLst>
              <a:latin typeface="Arial" pitchFamily="34" charset="0"/>
              <a:cs typeface="Arial" pitchFamily="34" charset="0"/>
              <a:sym typeface="Symbol" pitchFamily="18" charset="2"/>
            </a:endParaRPr>
          </a:p>
          <a:p>
            <a:pPr>
              <a:buClr>
                <a:srgbClr val="FF0066"/>
              </a:buClr>
              <a:buSzPct val="65000"/>
              <a:buFont typeface="Wingdings" pitchFamily="2" charset="2"/>
              <a:buNone/>
            </a:pPr>
            <a:r>
              <a:rPr lang="en-GB" sz="2000" dirty="0">
                <a:effectLst>
                  <a:outerShdw blurRad="38100" dist="38100" dir="2700000" algn="tl">
                    <a:srgbClr val="000000"/>
                  </a:outerShdw>
                </a:effectLst>
                <a:latin typeface="Arial" pitchFamily="34" charset="0"/>
                <a:cs typeface="Arial" pitchFamily="34" charset="0"/>
              </a:rPr>
              <a:t>The far field or </a:t>
            </a:r>
            <a:r>
              <a:rPr lang="en-GB" sz="2000" dirty="0" err="1">
                <a:effectLst>
                  <a:outerShdw blurRad="38100" dist="38100" dir="2700000" algn="tl">
                    <a:srgbClr val="000000"/>
                  </a:outerShdw>
                </a:effectLst>
                <a:latin typeface="Arial" pitchFamily="34" charset="0"/>
                <a:cs typeface="Arial" pitchFamily="34" charset="0"/>
              </a:rPr>
              <a:t>Fraunhofer</a:t>
            </a:r>
            <a:r>
              <a:rPr lang="en-GB" sz="2000" dirty="0">
                <a:effectLst>
                  <a:outerShdw blurRad="38100" dist="38100" dir="2700000" algn="tl">
                    <a:srgbClr val="000000"/>
                  </a:outerShdw>
                </a:effectLst>
                <a:latin typeface="Arial" pitchFamily="34" charset="0"/>
                <a:cs typeface="Arial" pitchFamily="34" charset="0"/>
              </a:rPr>
              <a:t> zone is where the beam diverges, sin(</a:t>
            </a:r>
            <a:r>
              <a:rPr lang="en-GB" sz="2000" dirty="0">
                <a:effectLst>
                  <a:outerShdw blurRad="38100" dist="38100" dir="2700000" algn="tl">
                    <a:srgbClr val="000000"/>
                  </a:outerShdw>
                </a:effectLst>
                <a:latin typeface="Arial" pitchFamily="34" charset="0"/>
                <a:cs typeface="Arial" pitchFamily="34" charset="0"/>
                <a:sym typeface="Symbol" pitchFamily="18" charset="2"/>
              </a:rPr>
              <a:t></a:t>
            </a:r>
            <a:r>
              <a:rPr lang="en-GB" sz="2000" dirty="0">
                <a:effectLst>
                  <a:outerShdw blurRad="38100" dist="38100" dir="2700000" algn="tl">
                    <a:srgbClr val="000000"/>
                  </a:outerShdw>
                </a:effectLst>
                <a:latin typeface="Arial" pitchFamily="34" charset="0"/>
                <a:cs typeface="Arial" pitchFamily="34" charset="0"/>
              </a:rPr>
              <a:t>) = 1.22</a:t>
            </a:r>
            <a:r>
              <a:rPr lang="en-GB" sz="2000" dirty="0">
                <a:effectLst>
                  <a:outerShdw blurRad="38100" dist="38100" dir="2700000" algn="tl">
                    <a:srgbClr val="000000"/>
                  </a:outerShdw>
                </a:effectLst>
                <a:latin typeface="Arial" pitchFamily="34" charset="0"/>
                <a:cs typeface="Arial" pitchFamily="34" charset="0"/>
                <a:sym typeface="Symbol" pitchFamily="18" charset="2"/>
              </a:rPr>
              <a:t></a:t>
            </a:r>
            <a:r>
              <a:rPr lang="en-GB" sz="2000" dirty="0">
                <a:effectLst>
                  <a:outerShdw blurRad="38100" dist="38100" dir="2700000" algn="tl">
                    <a:srgbClr val="000000"/>
                  </a:outerShdw>
                </a:effectLst>
                <a:latin typeface="Arial" pitchFamily="34" charset="0"/>
                <a:cs typeface="Arial" pitchFamily="34" charset="0"/>
              </a:rPr>
              <a:t>/d </a:t>
            </a:r>
          </a:p>
          <a:p>
            <a:pPr>
              <a:buClr>
                <a:srgbClr val="FF0066"/>
              </a:buClr>
              <a:buSzPct val="65000"/>
              <a:buFont typeface="Wingdings" pitchFamily="2" charset="2"/>
              <a:buNone/>
            </a:pPr>
            <a:r>
              <a:rPr lang="en-GB" sz="2000" dirty="0">
                <a:effectLst>
                  <a:outerShdw blurRad="38100" dist="38100" dir="2700000" algn="tl">
                    <a:srgbClr val="000000"/>
                  </a:outerShdw>
                </a:effectLst>
                <a:latin typeface="Arial" pitchFamily="34" charset="0"/>
                <a:cs typeface="Arial" pitchFamily="34" charset="0"/>
              </a:rPr>
              <a:t>Time (</a:t>
            </a:r>
            <a:r>
              <a:rPr lang="en-GB" sz="2000" dirty="0">
                <a:effectLst>
                  <a:outerShdw blurRad="38100" dist="38100" dir="2700000" algn="tl">
                    <a:srgbClr val="000000"/>
                  </a:outerShdw>
                </a:effectLst>
                <a:latin typeface="Arial" pitchFamily="34" charset="0"/>
                <a:cs typeface="Arial" pitchFamily="34" charset="0"/>
                <a:sym typeface="Symbol" pitchFamily="18" charset="2"/>
              </a:rPr>
              <a:t></a:t>
            </a:r>
            <a:r>
              <a:rPr lang="en-GB" sz="2000" dirty="0">
                <a:effectLst>
                  <a:outerShdw blurRad="38100" dist="38100" dir="2700000" algn="tl">
                    <a:srgbClr val="000000"/>
                  </a:outerShdw>
                </a:effectLst>
                <a:latin typeface="Arial" pitchFamily="34" charset="0"/>
                <a:cs typeface="Arial" pitchFamily="34" charset="0"/>
              </a:rPr>
              <a:t>sec) = 13 </a:t>
            </a:r>
            <a:r>
              <a:rPr lang="en-GB" sz="2000" dirty="0">
                <a:effectLst>
                  <a:outerShdw blurRad="38100" dist="38100" dir="2700000" algn="tl">
                    <a:srgbClr val="000000"/>
                  </a:outerShdw>
                </a:effectLst>
                <a:latin typeface="Arial" pitchFamily="34" charset="0"/>
                <a:cs typeface="Arial" pitchFamily="34" charset="0"/>
                <a:sym typeface="Symbol" pitchFamily="18" charset="2"/>
              </a:rPr>
              <a:t></a:t>
            </a:r>
            <a:r>
              <a:rPr lang="en-GB" sz="2000" dirty="0">
                <a:effectLst>
                  <a:outerShdw blurRad="38100" dist="38100" dir="2700000" algn="tl">
                    <a:srgbClr val="000000"/>
                  </a:outerShdw>
                </a:effectLst>
                <a:latin typeface="Arial" pitchFamily="34" charset="0"/>
                <a:cs typeface="Arial" pitchFamily="34" charset="0"/>
              </a:rPr>
              <a:t>sec x D (cm) or </a:t>
            </a:r>
          </a:p>
          <a:p>
            <a:pPr>
              <a:buClr>
                <a:srgbClr val="FF0066"/>
              </a:buClr>
              <a:buSzPct val="65000"/>
              <a:buFont typeface="Wingdings" pitchFamily="2" charset="2"/>
              <a:buNone/>
            </a:pPr>
            <a:r>
              <a:rPr lang="en-GB" sz="2000" dirty="0">
                <a:effectLst>
                  <a:outerShdw blurRad="38100" dist="38100" dir="2700000" algn="tl">
                    <a:srgbClr val="000000"/>
                  </a:outerShdw>
                </a:effectLst>
                <a:latin typeface="Arial" pitchFamily="34" charset="0"/>
                <a:cs typeface="Arial" pitchFamily="34" charset="0"/>
              </a:rPr>
              <a:t>Distance (cm) = 0.077 x Time (</a:t>
            </a:r>
            <a:r>
              <a:rPr lang="en-GB" sz="2000" dirty="0">
                <a:effectLst>
                  <a:outerShdw blurRad="38100" dist="38100" dir="2700000" algn="tl">
                    <a:srgbClr val="000000"/>
                  </a:outerShdw>
                </a:effectLst>
                <a:latin typeface="Arial" pitchFamily="34" charset="0"/>
                <a:cs typeface="Arial" pitchFamily="34" charset="0"/>
                <a:sym typeface="Symbol" pitchFamily="18" charset="2"/>
              </a:rPr>
              <a:t></a:t>
            </a:r>
            <a:r>
              <a:rPr lang="en-GB" sz="2000" dirty="0">
                <a:effectLst>
                  <a:outerShdw blurRad="38100" dist="38100" dir="2700000" algn="tl">
                    <a:srgbClr val="000000"/>
                  </a:outerShdw>
                </a:effectLst>
                <a:latin typeface="Arial" pitchFamily="34" charset="0"/>
                <a:cs typeface="Arial" pitchFamily="34" charset="0"/>
              </a:rPr>
              <a:t>sec) </a:t>
            </a:r>
          </a:p>
          <a:p>
            <a:pPr>
              <a:buClr>
                <a:srgbClr val="FF0066"/>
              </a:buClr>
              <a:buSzPct val="65000"/>
              <a:buFont typeface="Wingdings" pitchFamily="2" charset="2"/>
              <a:buNone/>
            </a:pPr>
            <a:r>
              <a:rPr lang="en-GB" sz="2000" dirty="0">
                <a:effectLst>
                  <a:outerShdw blurRad="38100" dist="38100" dir="2700000" algn="tl">
                    <a:srgbClr val="000000"/>
                  </a:outerShdw>
                </a:effectLst>
                <a:latin typeface="Arial" pitchFamily="34" charset="0"/>
                <a:cs typeface="Arial" pitchFamily="34" charset="0"/>
              </a:rPr>
              <a:t>PRF = c/2D </a:t>
            </a:r>
          </a:p>
          <a:p>
            <a:pPr>
              <a:buClr>
                <a:srgbClr val="FF0066"/>
              </a:buClr>
              <a:buSzPct val="65000"/>
              <a:buFont typeface="Wingdings" pitchFamily="2" charset="2"/>
              <a:buNone/>
            </a:pPr>
            <a:r>
              <a:rPr lang="en-GB" sz="2000" dirty="0">
                <a:effectLst>
                  <a:outerShdw blurRad="38100" dist="38100" dir="2700000" algn="tl">
                    <a:srgbClr val="000000"/>
                  </a:outerShdw>
                </a:effectLst>
                <a:latin typeface="Arial" pitchFamily="34" charset="0"/>
                <a:cs typeface="Arial" pitchFamily="34" charset="0"/>
              </a:rPr>
              <a:t> </a:t>
            </a:r>
          </a:p>
          <a:p>
            <a:pPr>
              <a:buClr>
                <a:srgbClr val="FF0066"/>
              </a:buClr>
              <a:buSzPct val="65000"/>
              <a:buFont typeface="Wingdings" pitchFamily="2" charset="2"/>
              <a:buNone/>
            </a:pPr>
            <a:r>
              <a:rPr lang="en-GB" sz="2000" dirty="0">
                <a:effectLst>
                  <a:outerShdw blurRad="38100" dist="38100" dir="2700000" algn="tl">
                    <a:srgbClr val="000000"/>
                  </a:outerShdw>
                </a:effectLst>
                <a:latin typeface="Arial" pitchFamily="34" charset="0"/>
                <a:cs typeface="Arial" pitchFamily="34" charset="0"/>
              </a:rPr>
              <a:t> </a:t>
            </a:r>
          </a:p>
          <a:p>
            <a:pPr>
              <a:buClr>
                <a:srgbClr val="FF0066"/>
              </a:buClr>
              <a:buSzPct val="65000"/>
              <a:buFont typeface="Wingdings" pitchFamily="2" charset="2"/>
              <a:buNone/>
            </a:pPr>
            <a:r>
              <a:rPr lang="en-GB" sz="2000" dirty="0">
                <a:effectLst>
                  <a:outerShdw blurRad="38100" dist="38100" dir="2700000" algn="tl">
                    <a:srgbClr val="000000"/>
                  </a:outerShdw>
                </a:effectLst>
                <a:latin typeface="Arial" pitchFamily="34" charset="0"/>
                <a:cs typeface="Arial" pitchFamily="34" charset="0"/>
              </a:rPr>
              <a:t> </a:t>
            </a:r>
          </a:p>
          <a:p>
            <a:pPr>
              <a:buClr>
                <a:srgbClr val="FF0066"/>
              </a:buClr>
              <a:buSzPct val="65000"/>
              <a:buFont typeface="Wingdings" pitchFamily="2" charset="2"/>
              <a:buNone/>
            </a:pPr>
            <a:r>
              <a:rPr lang="en-GB" sz="2000" dirty="0">
                <a:effectLst>
                  <a:outerShdw blurRad="38100" dist="38100" dir="2700000" algn="tl">
                    <a:srgbClr val="000000"/>
                  </a:outerShdw>
                </a:effectLst>
                <a:latin typeface="Arial" pitchFamily="34" charset="0"/>
                <a:cs typeface="Arial" pitchFamily="34" charset="0"/>
              </a:rPr>
              <a:t> </a:t>
            </a:r>
          </a:p>
          <a:p>
            <a:pPr>
              <a:buClr>
                <a:srgbClr val="FF0066"/>
              </a:buClr>
              <a:buSzPct val="65000"/>
              <a:buFont typeface="Wingdings" pitchFamily="2" charset="2"/>
              <a:buNone/>
            </a:pPr>
            <a:endParaRPr lang="en-GB" sz="2000" dirty="0">
              <a:effectLst>
                <a:outerShdw blurRad="38100" dist="38100" dir="2700000" algn="tl">
                  <a:srgbClr val="000000"/>
                </a:outerShdw>
              </a:effectLst>
              <a:latin typeface="Arial" pitchFamily="34" charset="0"/>
              <a:cs typeface="Arial" pitchFamily="34" charset="0"/>
              <a:sym typeface="Symbol" pitchFamily="18" charset="2"/>
            </a:endParaRPr>
          </a:p>
        </p:txBody>
      </p:sp>
    </p:spTree>
    <p:extLst>
      <p:ext uri="{BB962C8B-B14F-4D97-AF65-F5344CB8AC3E}">
        <p14:creationId xmlns:p14="http://schemas.microsoft.com/office/powerpoint/2010/main" val="26439446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3511" name="Rectangle 1031"/>
          <p:cNvSpPr>
            <a:spLocks noChangeArrowheads="1"/>
          </p:cNvSpPr>
          <p:nvPr/>
        </p:nvSpPr>
        <p:spPr bwMode="auto">
          <a:xfrm>
            <a:off x="457200" y="304800"/>
            <a:ext cx="8229600" cy="1371600"/>
          </a:xfrm>
          <a:prstGeom prst="rect">
            <a:avLst/>
          </a:prstGeom>
          <a:solidFill>
            <a:srgbClr val="6600FF"/>
          </a:solidFill>
          <a:ln w="9525">
            <a:solidFill>
              <a:srgbClr val="000000"/>
            </a:solidFill>
            <a:miter lim="800000"/>
            <a:headEnd/>
            <a:tailEnd/>
          </a:ln>
        </p:spPr>
        <p:txBody>
          <a:bodyPr/>
          <a:lstStyle/>
          <a:p>
            <a:pPr>
              <a:defRPr/>
            </a:pPr>
            <a:r>
              <a:rPr lang="en-GB" sz="2800">
                <a:solidFill>
                  <a:srgbClr val="FFFF66"/>
                </a:solidFill>
                <a:effectLst>
                  <a:outerShdw blurRad="38100" dist="38100" dir="2700000" algn="tl">
                    <a:srgbClr val="000000"/>
                  </a:outerShdw>
                </a:effectLst>
                <a:latin typeface="Arial" pitchFamily="34" charset="0"/>
                <a:cs typeface="Arial" pitchFamily="34" charset="0"/>
              </a:rPr>
              <a:t>4. Spatial Resolution	</a:t>
            </a:r>
            <a:endParaRPr lang="en-GB"/>
          </a:p>
        </p:txBody>
      </p:sp>
      <p:sp>
        <p:nvSpPr>
          <p:cNvPr id="1813509" name="Rectangle 1029"/>
          <p:cNvSpPr>
            <a:spLocks noChangeArrowheads="1"/>
          </p:cNvSpPr>
          <p:nvPr/>
        </p:nvSpPr>
        <p:spPr bwMode="auto">
          <a:xfrm>
            <a:off x="457200" y="1752600"/>
            <a:ext cx="8229600" cy="838200"/>
          </a:xfrm>
          <a:prstGeom prst="rect">
            <a:avLst/>
          </a:prstGeom>
          <a:solidFill>
            <a:srgbClr val="92D050"/>
          </a:solidFill>
          <a:ln w="9525">
            <a:solidFill>
              <a:srgbClr val="000000"/>
            </a:solidFill>
            <a:miter lim="800000"/>
            <a:headEnd/>
            <a:tailEnd/>
          </a:ln>
        </p:spPr>
        <p:txBody>
          <a:bodyPr/>
          <a:lstStyle/>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Spatial resolution has 3 distinct measures: axial, lateral and slice thickness (elevational)</a:t>
            </a:r>
          </a:p>
        </p:txBody>
      </p:sp>
      <p:pic>
        <p:nvPicPr>
          <p:cNvPr id="52228"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7025" y="2667000"/>
            <a:ext cx="3381375" cy="3733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pic>
      <p:sp>
        <p:nvSpPr>
          <p:cNvPr id="1813506" name="Text Box 1026"/>
          <p:cNvSpPr txBox="1">
            <a:spLocks noChangeArrowheads="1"/>
          </p:cNvSpPr>
          <p:nvPr/>
        </p:nvSpPr>
        <p:spPr bwMode="auto">
          <a:xfrm>
            <a:off x="7239000" y="5183188"/>
            <a:ext cx="1295400" cy="137001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a:spAutoFit/>
          </a:bodyPr>
          <a:lstStyle/>
          <a:p>
            <a:pPr eaLnBrk="0" hangingPunct="0">
              <a:defRPr/>
            </a:pPr>
            <a:r>
              <a:rPr lang="en-GB" sz="1200">
                <a:effectLst>
                  <a:outerShdw blurRad="38100" dist="38100" dir="2700000" algn="tl">
                    <a:srgbClr val="000000"/>
                  </a:outerShdw>
                </a:effectLst>
                <a:latin typeface="Arial" pitchFamily="34" charset="0"/>
                <a:cs typeface="Arial" pitchFamily="34" charset="0"/>
              </a:rPr>
              <a:t>c.f. Bushberg, et al. The Essential Physics of Medical Imaging, 2</a:t>
            </a:r>
            <a:r>
              <a:rPr lang="en-GB" sz="1200" baseline="30000">
                <a:effectLst>
                  <a:outerShdw blurRad="38100" dist="38100" dir="2700000" algn="tl">
                    <a:srgbClr val="000000"/>
                  </a:outerShdw>
                </a:effectLst>
                <a:latin typeface="Arial" pitchFamily="34" charset="0"/>
                <a:cs typeface="Arial" pitchFamily="34" charset="0"/>
              </a:rPr>
              <a:t>nd</a:t>
            </a:r>
            <a:r>
              <a:rPr lang="en-GB" sz="1200">
                <a:effectLst>
                  <a:outerShdw blurRad="38100" dist="38100" dir="2700000" algn="tl">
                    <a:srgbClr val="000000"/>
                  </a:outerShdw>
                </a:effectLst>
                <a:latin typeface="Arial" pitchFamily="34" charset="0"/>
                <a:cs typeface="Arial" pitchFamily="34" charset="0"/>
              </a:rPr>
              <a:t> ed., p. 497.</a:t>
            </a:r>
            <a:endParaRPr lang="en-GB"/>
          </a:p>
        </p:txBody>
      </p:sp>
    </p:spTree>
    <p:extLst>
      <p:ext uri="{BB962C8B-B14F-4D97-AF65-F5344CB8AC3E}">
        <p14:creationId xmlns:p14="http://schemas.microsoft.com/office/powerpoint/2010/main" val="27900535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ChangeArrowheads="1"/>
          </p:cNvSpPr>
          <p:nvPr/>
        </p:nvSpPr>
        <p:spPr bwMode="auto">
          <a:xfrm>
            <a:off x="2247900" y="1781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532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19125"/>
            <a:ext cx="8077200"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79417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4535" name="Rectangle 1031"/>
          <p:cNvSpPr>
            <a:spLocks noChangeArrowheads="1"/>
          </p:cNvSpPr>
          <p:nvPr/>
        </p:nvSpPr>
        <p:spPr bwMode="auto">
          <a:xfrm>
            <a:off x="419100" y="685800"/>
            <a:ext cx="8229600" cy="533400"/>
          </a:xfrm>
          <a:prstGeom prst="rect">
            <a:avLst/>
          </a:prstGeom>
          <a:solidFill>
            <a:srgbClr val="6600FF"/>
          </a:solidFill>
          <a:ln w="9525">
            <a:solidFill>
              <a:srgbClr val="000000"/>
            </a:solidFill>
            <a:miter lim="800000"/>
            <a:headEnd/>
            <a:tailEnd/>
          </a:ln>
        </p:spPr>
        <p:txBody>
          <a:bodyPr/>
          <a:lstStyle/>
          <a:p>
            <a:pPr>
              <a:defRPr/>
            </a:pPr>
            <a:r>
              <a:rPr lang="en-GB" sz="2800">
                <a:solidFill>
                  <a:srgbClr val="FFFF66"/>
                </a:solidFill>
                <a:effectLst>
                  <a:outerShdw blurRad="38100" dist="38100" dir="2700000" algn="tl">
                    <a:srgbClr val="000000"/>
                  </a:outerShdw>
                </a:effectLst>
                <a:latin typeface="Arial" pitchFamily="34" charset="0"/>
                <a:cs typeface="Arial" pitchFamily="34" charset="0"/>
              </a:rPr>
              <a:t>4. Spatial Resolution - Axial</a:t>
            </a:r>
            <a:endParaRPr lang="en-GB"/>
          </a:p>
        </p:txBody>
      </p:sp>
      <p:sp>
        <p:nvSpPr>
          <p:cNvPr id="1814533" name="Rectangle 1029"/>
          <p:cNvSpPr>
            <a:spLocks noChangeArrowheads="1"/>
          </p:cNvSpPr>
          <p:nvPr/>
        </p:nvSpPr>
        <p:spPr bwMode="auto">
          <a:xfrm>
            <a:off x="114300" y="1752600"/>
            <a:ext cx="4419600" cy="3733800"/>
          </a:xfrm>
          <a:prstGeom prst="rect">
            <a:avLst/>
          </a:prstGeom>
          <a:solidFill>
            <a:srgbClr val="92D050"/>
          </a:solidFill>
          <a:ln w="9525">
            <a:solidFill>
              <a:srgbClr val="000000"/>
            </a:solidFill>
            <a:miter lim="800000"/>
            <a:headEnd/>
            <a:tailEnd/>
          </a:ln>
        </p:spPr>
        <p:txBody>
          <a:bodyPr/>
          <a:lstStyle/>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Axial resolution (linear, range, longitudinal or depth resolution) is the ability to separate two objects lying along the axis of the beam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Achieving good axial resolution requires that the returning echoes be distinct without overlap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The minimal required separation distance between two boundaries is ½ SPL (about ½ </a:t>
            </a:r>
            <a:r>
              <a:rPr lang="en-GB" sz="2000">
                <a:effectLst>
                  <a:outerShdw blurRad="38100" dist="38100" dir="2700000" algn="tl">
                    <a:srgbClr val="000000"/>
                  </a:outerShdw>
                </a:effectLst>
                <a:latin typeface="Arial" pitchFamily="34" charset="0"/>
                <a:cs typeface="Arial" pitchFamily="34" charset="0"/>
                <a:sym typeface="Symbol" pitchFamily="18" charset="2"/>
              </a:rPr>
              <a:t></a:t>
            </a:r>
            <a:r>
              <a:rPr lang="en-GB" sz="2000">
                <a:effectLst>
                  <a:outerShdw blurRad="38100" dist="38100" dir="2700000" algn="tl">
                    <a:srgbClr val="000000"/>
                  </a:outerShdw>
                </a:effectLst>
                <a:latin typeface="Arial" pitchFamily="34" charset="0"/>
                <a:cs typeface="Arial" pitchFamily="34" charset="0"/>
              </a:rPr>
              <a:t>) to avoid overlap of returning echoes</a:t>
            </a:r>
            <a:endParaRPr lang="en-GB" sz="2000">
              <a:effectLst>
                <a:outerShdw blurRad="38100" dist="38100" dir="2700000" algn="tl">
                  <a:srgbClr val="000000"/>
                </a:outerShdw>
              </a:effectLst>
              <a:latin typeface="Arial" pitchFamily="34" charset="0"/>
              <a:cs typeface="Arial" pitchFamily="34" charset="0"/>
              <a:sym typeface="Symbol" pitchFamily="18" charset="2"/>
            </a:endParaRPr>
          </a:p>
        </p:txBody>
      </p:sp>
      <p:pic>
        <p:nvPicPr>
          <p:cNvPr id="54276"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3900" y="1828800"/>
            <a:ext cx="4495800" cy="358775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pic>
      <p:sp>
        <p:nvSpPr>
          <p:cNvPr id="1814530" name="Text Box 1026"/>
          <p:cNvSpPr txBox="1">
            <a:spLocks noChangeArrowheads="1"/>
          </p:cNvSpPr>
          <p:nvPr/>
        </p:nvSpPr>
        <p:spPr bwMode="auto">
          <a:xfrm>
            <a:off x="5829300" y="5715000"/>
            <a:ext cx="3124200" cy="4572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a:spAutoFit/>
          </a:bodyPr>
          <a:lstStyle/>
          <a:p>
            <a:pPr eaLnBrk="0" hangingPunct="0">
              <a:defRPr/>
            </a:pPr>
            <a:r>
              <a:rPr lang="en-GB" sz="1200">
                <a:effectLst>
                  <a:outerShdw blurRad="38100" dist="38100" dir="2700000" algn="tl">
                    <a:srgbClr val="000000"/>
                  </a:outerShdw>
                </a:effectLst>
                <a:latin typeface="Arial" pitchFamily="34" charset="0"/>
                <a:cs typeface="Arial" pitchFamily="34" charset="0"/>
              </a:rPr>
              <a:t>c.f. Bushberg, et al. The Essential Physics of Medical Imaging, 2</a:t>
            </a:r>
            <a:r>
              <a:rPr lang="en-GB" sz="1200" baseline="30000">
                <a:effectLst>
                  <a:outerShdw blurRad="38100" dist="38100" dir="2700000" algn="tl">
                    <a:srgbClr val="000000"/>
                  </a:outerShdw>
                </a:effectLst>
                <a:latin typeface="Arial" pitchFamily="34" charset="0"/>
                <a:cs typeface="Arial" pitchFamily="34" charset="0"/>
              </a:rPr>
              <a:t>nd</a:t>
            </a:r>
            <a:r>
              <a:rPr lang="en-GB" sz="1200">
                <a:effectLst>
                  <a:outerShdw blurRad="38100" dist="38100" dir="2700000" algn="tl">
                    <a:srgbClr val="000000"/>
                  </a:outerShdw>
                </a:effectLst>
                <a:latin typeface="Arial" pitchFamily="34" charset="0"/>
                <a:cs typeface="Arial" pitchFamily="34" charset="0"/>
              </a:rPr>
              <a:t> ed., p. 498.</a:t>
            </a:r>
            <a:endParaRPr lang="en-GB"/>
          </a:p>
        </p:txBody>
      </p:sp>
    </p:spTree>
    <p:extLst>
      <p:ext uri="{BB962C8B-B14F-4D97-AF65-F5344CB8AC3E}">
        <p14:creationId xmlns:p14="http://schemas.microsoft.com/office/powerpoint/2010/main" val="33546501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1453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1453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1453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4533"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5559" name="Rectangle 1031"/>
          <p:cNvSpPr>
            <a:spLocks noChangeArrowheads="1"/>
          </p:cNvSpPr>
          <p:nvPr/>
        </p:nvSpPr>
        <p:spPr bwMode="auto">
          <a:xfrm>
            <a:off x="533400" y="152400"/>
            <a:ext cx="8229600" cy="1371600"/>
          </a:xfrm>
          <a:prstGeom prst="rect">
            <a:avLst/>
          </a:prstGeom>
          <a:solidFill>
            <a:srgbClr val="6600FF"/>
          </a:solidFill>
          <a:ln w="9525">
            <a:solidFill>
              <a:srgbClr val="000000"/>
            </a:solidFill>
            <a:miter lim="800000"/>
            <a:headEnd/>
            <a:tailEnd/>
          </a:ln>
        </p:spPr>
        <p:txBody>
          <a:bodyPr/>
          <a:lstStyle/>
          <a:p>
            <a:pPr>
              <a:defRPr/>
            </a:pPr>
            <a:r>
              <a:rPr lang="en-GB" sz="2800">
                <a:solidFill>
                  <a:srgbClr val="FFFF66"/>
                </a:solidFill>
                <a:effectLst>
                  <a:outerShdw blurRad="38100" dist="38100" dir="2700000" algn="tl">
                    <a:srgbClr val="000000"/>
                  </a:outerShdw>
                </a:effectLst>
                <a:latin typeface="Arial" pitchFamily="34" charset="0"/>
                <a:cs typeface="Arial" pitchFamily="34" charset="0"/>
              </a:rPr>
              <a:t>4. Spatial Resolution - Lateral</a:t>
            </a:r>
            <a:endParaRPr lang="en-GB"/>
          </a:p>
        </p:txBody>
      </p:sp>
      <p:sp>
        <p:nvSpPr>
          <p:cNvPr id="1815557" name="Rectangle 1029"/>
          <p:cNvSpPr>
            <a:spLocks noChangeArrowheads="1"/>
          </p:cNvSpPr>
          <p:nvPr/>
        </p:nvSpPr>
        <p:spPr bwMode="auto">
          <a:xfrm>
            <a:off x="228600" y="1676400"/>
            <a:ext cx="4038600" cy="4114800"/>
          </a:xfrm>
          <a:prstGeom prst="rect">
            <a:avLst/>
          </a:prstGeom>
          <a:solidFill>
            <a:srgbClr val="92D050"/>
          </a:solidFill>
          <a:ln w="9525">
            <a:solidFill>
              <a:srgbClr val="000000"/>
            </a:solidFill>
            <a:miter lim="800000"/>
            <a:headEnd/>
            <a:tailEnd/>
          </a:ln>
        </p:spPr>
        <p:txBody>
          <a:bodyPr/>
          <a:lstStyle/>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Lateral resolution - the ability to resolve adjacent objects perpendicular to the beam direction and is determined by the beam width and line density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Typical lateral resolution (unfocused) is 2 - 5 mm, and is depth dependent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Single focused transducers restrain the beam to within narrow lateral dimensions at a specified depth using lenses at the transducer face</a:t>
            </a:r>
          </a:p>
        </p:txBody>
      </p:sp>
      <p:pic>
        <p:nvPicPr>
          <p:cNvPr id="55300"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600200"/>
            <a:ext cx="4648200" cy="4214813"/>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pic>
      <p:sp>
        <p:nvSpPr>
          <p:cNvPr id="1815554" name="Text Box 1026"/>
          <p:cNvSpPr txBox="1">
            <a:spLocks noChangeArrowheads="1"/>
          </p:cNvSpPr>
          <p:nvPr/>
        </p:nvSpPr>
        <p:spPr bwMode="auto">
          <a:xfrm>
            <a:off x="5295900" y="5981700"/>
            <a:ext cx="3429000" cy="4572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a:spAutoFit/>
          </a:bodyPr>
          <a:lstStyle/>
          <a:p>
            <a:pPr eaLnBrk="0" hangingPunct="0">
              <a:defRPr/>
            </a:pPr>
            <a:r>
              <a:rPr lang="en-GB" sz="1200">
                <a:effectLst>
                  <a:outerShdw blurRad="38100" dist="38100" dir="2700000" algn="tl">
                    <a:srgbClr val="000000"/>
                  </a:outerShdw>
                </a:effectLst>
                <a:latin typeface="Arial" pitchFamily="34" charset="0"/>
                <a:cs typeface="Arial" pitchFamily="34" charset="0"/>
              </a:rPr>
              <a:t>c.f. Bushberg, et al. The Essential Physics of Medical Imaging, 2</a:t>
            </a:r>
            <a:r>
              <a:rPr lang="en-GB" sz="1200" baseline="30000">
                <a:effectLst>
                  <a:outerShdw blurRad="38100" dist="38100" dir="2700000" algn="tl">
                    <a:srgbClr val="000000"/>
                  </a:outerShdw>
                </a:effectLst>
                <a:latin typeface="Arial" pitchFamily="34" charset="0"/>
                <a:cs typeface="Arial" pitchFamily="34" charset="0"/>
              </a:rPr>
              <a:t>nd</a:t>
            </a:r>
            <a:r>
              <a:rPr lang="en-GB" sz="1200">
                <a:effectLst>
                  <a:outerShdw blurRad="38100" dist="38100" dir="2700000" algn="tl">
                    <a:srgbClr val="000000"/>
                  </a:outerShdw>
                </a:effectLst>
                <a:latin typeface="Arial" pitchFamily="34" charset="0"/>
                <a:cs typeface="Arial" pitchFamily="34" charset="0"/>
              </a:rPr>
              <a:t> ed., p. 499.</a:t>
            </a:r>
            <a:endParaRPr lang="en-GB"/>
          </a:p>
        </p:txBody>
      </p:sp>
    </p:spTree>
    <p:extLst>
      <p:ext uri="{BB962C8B-B14F-4D97-AF65-F5344CB8AC3E}">
        <p14:creationId xmlns:p14="http://schemas.microsoft.com/office/powerpoint/2010/main" val="354854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1555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1555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1555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5557"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6583" name="Rectangle 1031"/>
          <p:cNvSpPr>
            <a:spLocks noChangeArrowheads="1"/>
          </p:cNvSpPr>
          <p:nvPr/>
        </p:nvSpPr>
        <p:spPr bwMode="auto">
          <a:xfrm>
            <a:off x="304800" y="320675"/>
            <a:ext cx="8229600" cy="609600"/>
          </a:xfrm>
          <a:prstGeom prst="rect">
            <a:avLst/>
          </a:prstGeom>
          <a:solidFill>
            <a:srgbClr val="6600FF"/>
          </a:solidFill>
          <a:ln w="9525">
            <a:solidFill>
              <a:srgbClr val="000000"/>
            </a:solidFill>
            <a:miter lim="800000"/>
            <a:headEnd/>
            <a:tailEnd/>
          </a:ln>
        </p:spPr>
        <p:txBody>
          <a:bodyPr/>
          <a:lstStyle/>
          <a:p>
            <a:pPr>
              <a:defRPr/>
            </a:pPr>
            <a:r>
              <a:rPr lang="en-GB" sz="2800">
                <a:solidFill>
                  <a:srgbClr val="FFFF66"/>
                </a:solidFill>
                <a:effectLst>
                  <a:outerShdw blurRad="38100" dist="38100" dir="2700000" algn="tl">
                    <a:srgbClr val="000000"/>
                  </a:outerShdw>
                </a:effectLst>
                <a:latin typeface="Arial" pitchFamily="34" charset="0"/>
                <a:cs typeface="Arial" pitchFamily="34" charset="0"/>
              </a:rPr>
              <a:t>4. Spatial Resolution - Slice thickness (Elevational)</a:t>
            </a:r>
            <a:endParaRPr lang="en-GB"/>
          </a:p>
        </p:txBody>
      </p:sp>
      <p:sp>
        <p:nvSpPr>
          <p:cNvPr id="1816581" name="Rectangle 1029"/>
          <p:cNvSpPr>
            <a:spLocks noChangeArrowheads="1"/>
          </p:cNvSpPr>
          <p:nvPr/>
        </p:nvSpPr>
        <p:spPr bwMode="auto">
          <a:xfrm>
            <a:off x="304800" y="1006475"/>
            <a:ext cx="8229600" cy="1752600"/>
          </a:xfrm>
          <a:prstGeom prst="rect">
            <a:avLst/>
          </a:prstGeom>
          <a:solidFill>
            <a:srgbClr val="92D050"/>
          </a:solidFill>
          <a:ln w="9525">
            <a:solidFill>
              <a:srgbClr val="000000"/>
            </a:solidFill>
            <a:miter lim="800000"/>
            <a:headEnd/>
            <a:tailEnd/>
          </a:ln>
        </p:spPr>
        <p:txBody>
          <a:bodyPr/>
          <a:lstStyle/>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Elevational resolution is dependent on the transducer element height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Perpendicular to the image plane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Use of a fixed focal length lens across the entire surface of the array provides improved elevational resolution at the focal distance, however partial volume effects before and after focal zone</a:t>
            </a:r>
          </a:p>
        </p:txBody>
      </p:sp>
      <p:pic>
        <p:nvPicPr>
          <p:cNvPr id="56324"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216275"/>
            <a:ext cx="5638800" cy="332105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pic>
      <p:sp>
        <p:nvSpPr>
          <p:cNvPr id="1816578" name="Text Box 1026"/>
          <p:cNvSpPr txBox="1">
            <a:spLocks noChangeArrowheads="1"/>
          </p:cNvSpPr>
          <p:nvPr/>
        </p:nvSpPr>
        <p:spPr bwMode="auto">
          <a:xfrm>
            <a:off x="7543800" y="4435475"/>
            <a:ext cx="1295400" cy="1370013"/>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a:spAutoFit/>
          </a:bodyPr>
          <a:lstStyle/>
          <a:p>
            <a:pPr eaLnBrk="0" hangingPunct="0">
              <a:defRPr/>
            </a:pPr>
            <a:r>
              <a:rPr lang="en-GB" sz="1200">
                <a:effectLst>
                  <a:outerShdw blurRad="38100" dist="38100" dir="2700000" algn="tl">
                    <a:srgbClr val="000000"/>
                  </a:outerShdw>
                </a:effectLst>
                <a:latin typeface="Arial" pitchFamily="34" charset="0"/>
                <a:cs typeface="Arial" pitchFamily="34" charset="0"/>
              </a:rPr>
              <a:t>c.f. Bushberg, et al. The Essential Physics of Medical Imaging, 2</a:t>
            </a:r>
            <a:r>
              <a:rPr lang="en-GB" sz="1200" baseline="30000">
                <a:effectLst>
                  <a:outerShdw blurRad="38100" dist="38100" dir="2700000" algn="tl">
                    <a:srgbClr val="000000"/>
                  </a:outerShdw>
                </a:effectLst>
                <a:latin typeface="Arial" pitchFamily="34" charset="0"/>
                <a:cs typeface="Arial" pitchFamily="34" charset="0"/>
              </a:rPr>
              <a:t>nd</a:t>
            </a:r>
            <a:r>
              <a:rPr lang="en-GB" sz="1200">
                <a:effectLst>
                  <a:outerShdw blurRad="38100" dist="38100" dir="2700000" algn="tl">
                    <a:srgbClr val="000000"/>
                  </a:outerShdw>
                </a:effectLst>
                <a:latin typeface="Arial" pitchFamily="34" charset="0"/>
                <a:cs typeface="Arial" pitchFamily="34" charset="0"/>
              </a:rPr>
              <a:t> ed., p. 497.</a:t>
            </a:r>
            <a:endParaRPr lang="en-GB"/>
          </a:p>
        </p:txBody>
      </p:sp>
    </p:spTree>
    <p:extLst>
      <p:ext uri="{BB962C8B-B14F-4D97-AF65-F5344CB8AC3E}">
        <p14:creationId xmlns:p14="http://schemas.microsoft.com/office/powerpoint/2010/main" val="2139007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1658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1658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1658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6581"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7607" name="Rectangle 1031"/>
          <p:cNvSpPr>
            <a:spLocks noChangeArrowheads="1"/>
          </p:cNvSpPr>
          <p:nvPr/>
        </p:nvSpPr>
        <p:spPr bwMode="auto">
          <a:xfrm>
            <a:off x="457200" y="266700"/>
            <a:ext cx="8229600" cy="1371600"/>
          </a:xfrm>
          <a:prstGeom prst="rect">
            <a:avLst/>
          </a:prstGeom>
          <a:solidFill>
            <a:srgbClr val="6600FF"/>
          </a:solidFill>
          <a:ln w="9525">
            <a:solidFill>
              <a:srgbClr val="000000"/>
            </a:solidFill>
            <a:miter lim="800000"/>
            <a:headEnd/>
            <a:tailEnd/>
          </a:ln>
        </p:spPr>
        <p:txBody>
          <a:bodyPr/>
          <a:lstStyle/>
          <a:p>
            <a:pPr>
              <a:defRPr/>
            </a:pPr>
            <a:r>
              <a:rPr lang="en-GB" sz="2800">
                <a:solidFill>
                  <a:srgbClr val="FFFF66"/>
                </a:solidFill>
                <a:effectLst>
                  <a:outerShdw blurRad="38100" dist="38100" dir="2700000" algn="tl">
                    <a:srgbClr val="000000"/>
                  </a:outerShdw>
                </a:effectLst>
                <a:latin typeface="Arial" pitchFamily="34" charset="0"/>
                <a:cs typeface="Arial" pitchFamily="34" charset="0"/>
              </a:rPr>
              <a:t>5. Display</a:t>
            </a:r>
            <a:endParaRPr lang="en-GB"/>
          </a:p>
        </p:txBody>
      </p:sp>
      <p:sp>
        <p:nvSpPr>
          <p:cNvPr id="1817605" name="Rectangle 1029"/>
          <p:cNvSpPr>
            <a:spLocks noChangeArrowheads="1"/>
          </p:cNvSpPr>
          <p:nvPr/>
        </p:nvSpPr>
        <p:spPr bwMode="auto">
          <a:xfrm>
            <a:off x="304800" y="1409700"/>
            <a:ext cx="4267200" cy="4343400"/>
          </a:xfrm>
          <a:prstGeom prst="rect">
            <a:avLst/>
          </a:prstGeom>
          <a:solidFill>
            <a:srgbClr val="92D050"/>
          </a:solidFill>
          <a:ln w="9525">
            <a:solidFill>
              <a:srgbClr val="000000"/>
            </a:solidFill>
            <a:miter lim="800000"/>
            <a:headEnd/>
            <a:tailEnd/>
          </a:ln>
        </p:spPr>
        <p:txBody>
          <a:bodyPr/>
          <a:lstStyle/>
          <a:p>
            <a:pPr>
              <a:buClr>
                <a:srgbClr val="FF0066"/>
              </a:buClr>
              <a:buSzPct val="65000"/>
              <a:buFont typeface="Wingdings" pitchFamily="2" charset="2"/>
              <a:buNone/>
            </a:pPr>
            <a:r>
              <a:rPr lang="en-GB" sz="2000" dirty="0">
                <a:effectLst>
                  <a:outerShdw blurRad="38100" dist="38100" dir="2700000" algn="tl">
                    <a:srgbClr val="000000"/>
                  </a:outerShdw>
                </a:effectLst>
                <a:latin typeface="Arial" pitchFamily="34" charset="0"/>
                <a:cs typeface="Arial" pitchFamily="34" charset="0"/>
              </a:rPr>
              <a:t>Ultrasound scanners use time gain compensation (TGC) to compensate for increased attenuation with depth </a:t>
            </a:r>
          </a:p>
          <a:p>
            <a:pPr lvl="1"/>
            <a:r>
              <a:rPr lang="en-GB" dirty="0"/>
              <a:t>TGC is also known as depth gain compensation, time varied gain, and swept gain </a:t>
            </a:r>
          </a:p>
          <a:p>
            <a:pPr>
              <a:buClr>
                <a:srgbClr val="FF0066"/>
              </a:buClr>
              <a:buSzPct val="65000"/>
              <a:buFont typeface="Wingdings" pitchFamily="2" charset="2"/>
              <a:buNone/>
            </a:pPr>
            <a:r>
              <a:rPr lang="en-GB" sz="2000" dirty="0">
                <a:effectLst>
                  <a:outerShdw blurRad="38100" dist="38100" dir="2700000" algn="tl">
                    <a:srgbClr val="000000"/>
                  </a:outerShdw>
                </a:effectLst>
                <a:latin typeface="Arial" pitchFamily="34" charset="0"/>
                <a:cs typeface="Arial" pitchFamily="34" charset="0"/>
              </a:rPr>
              <a:t>Images are normally displayed on a video monitor or stored in a computer </a:t>
            </a:r>
          </a:p>
          <a:p>
            <a:pPr>
              <a:buClr>
                <a:srgbClr val="FF0066"/>
              </a:buClr>
              <a:buSzPct val="65000"/>
              <a:buFont typeface="Wingdings" pitchFamily="2" charset="2"/>
              <a:buNone/>
            </a:pPr>
            <a:r>
              <a:rPr lang="en-GB" sz="2000" dirty="0">
                <a:effectLst>
                  <a:outerShdw blurRad="38100" dist="38100" dir="2700000" algn="tl">
                    <a:srgbClr val="000000"/>
                  </a:outerShdw>
                </a:effectLst>
                <a:latin typeface="Arial" pitchFamily="34" charset="0"/>
                <a:cs typeface="Arial" pitchFamily="34" charset="0"/>
              </a:rPr>
              <a:t>Generally 512 x 512 matrix size images, 8 bits deep allowing 256 </a:t>
            </a:r>
            <a:r>
              <a:rPr lang="en-GB" sz="2000" dirty="0" err="1">
                <a:effectLst>
                  <a:outerShdw blurRad="38100" dist="38100" dir="2700000" algn="tl">
                    <a:srgbClr val="000000"/>
                  </a:outerShdw>
                </a:effectLst>
                <a:latin typeface="Arial" pitchFamily="34" charset="0"/>
                <a:cs typeface="Arial" pitchFamily="34" charset="0"/>
              </a:rPr>
              <a:t>gray</a:t>
            </a:r>
            <a:r>
              <a:rPr lang="en-GB" sz="2000" dirty="0">
                <a:effectLst>
                  <a:outerShdw blurRad="38100" dist="38100" dir="2700000" algn="tl">
                    <a:srgbClr val="000000"/>
                  </a:outerShdw>
                </a:effectLst>
                <a:latin typeface="Arial" pitchFamily="34" charset="0"/>
                <a:cs typeface="Arial" pitchFamily="34" charset="0"/>
              </a:rPr>
              <a:t> levels to be displayed, 0.25 MB data </a:t>
            </a:r>
          </a:p>
          <a:p>
            <a:pPr>
              <a:buClr>
                <a:srgbClr val="FF0066"/>
              </a:buClr>
              <a:buSzPct val="65000"/>
              <a:buFont typeface="Wingdings" pitchFamily="2" charset="2"/>
              <a:buNone/>
            </a:pPr>
            <a:endParaRPr lang="en-GB" sz="2000" dirty="0">
              <a:effectLst>
                <a:outerShdw blurRad="38100" dist="38100" dir="2700000" algn="tl">
                  <a:srgbClr val="000000"/>
                </a:outerShdw>
              </a:effectLst>
              <a:latin typeface="Arial" pitchFamily="34" charset="0"/>
              <a:cs typeface="Arial" pitchFamily="34" charset="0"/>
            </a:endParaRPr>
          </a:p>
        </p:txBody>
      </p:sp>
      <p:pic>
        <p:nvPicPr>
          <p:cNvPr id="57348"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714500"/>
            <a:ext cx="4038600" cy="3738563"/>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pic>
      <p:sp>
        <p:nvSpPr>
          <p:cNvPr id="1817602" name="Text Box 1026"/>
          <p:cNvSpPr txBox="1">
            <a:spLocks noChangeArrowheads="1"/>
          </p:cNvSpPr>
          <p:nvPr/>
        </p:nvSpPr>
        <p:spPr bwMode="auto">
          <a:xfrm>
            <a:off x="5562600" y="6134100"/>
            <a:ext cx="3276600" cy="4572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a:spAutoFit/>
          </a:bodyPr>
          <a:lstStyle/>
          <a:p>
            <a:pPr eaLnBrk="0" hangingPunct="0">
              <a:defRPr/>
            </a:pPr>
            <a:r>
              <a:rPr lang="en-GB" sz="1200">
                <a:effectLst>
                  <a:outerShdw blurRad="38100" dist="38100" dir="2700000" algn="tl">
                    <a:srgbClr val="000000"/>
                  </a:outerShdw>
                </a:effectLst>
                <a:latin typeface="Arial" pitchFamily="34" charset="0"/>
                <a:cs typeface="Arial" pitchFamily="34" charset="0"/>
              </a:rPr>
              <a:t>c.f. Bushberg, et al. The Essential Physics of Medical Imaging, 2</a:t>
            </a:r>
            <a:r>
              <a:rPr lang="en-GB" sz="1200" baseline="30000">
                <a:effectLst>
                  <a:outerShdw blurRad="38100" dist="38100" dir="2700000" algn="tl">
                    <a:srgbClr val="000000"/>
                  </a:outerShdw>
                </a:effectLst>
                <a:latin typeface="Arial" pitchFamily="34" charset="0"/>
                <a:cs typeface="Arial" pitchFamily="34" charset="0"/>
              </a:rPr>
              <a:t>nd</a:t>
            </a:r>
            <a:r>
              <a:rPr lang="en-GB" sz="1200">
                <a:effectLst>
                  <a:outerShdw blurRad="38100" dist="38100" dir="2700000" algn="tl">
                    <a:srgbClr val="000000"/>
                  </a:outerShdw>
                </a:effectLst>
                <a:latin typeface="Arial" pitchFamily="34" charset="0"/>
                <a:cs typeface="Arial" pitchFamily="34" charset="0"/>
              </a:rPr>
              <a:t> ed., p. 507.</a:t>
            </a:r>
            <a:endParaRPr lang="en-GB"/>
          </a:p>
        </p:txBody>
      </p:sp>
      <p:grpSp>
        <p:nvGrpSpPr>
          <p:cNvPr id="57350" name="Group 1049"/>
          <p:cNvGrpSpPr>
            <a:grpSpLocks/>
          </p:cNvGrpSpPr>
          <p:nvPr/>
        </p:nvGrpSpPr>
        <p:grpSpPr bwMode="auto">
          <a:xfrm>
            <a:off x="0" y="6591300"/>
            <a:ext cx="18288000" cy="0"/>
            <a:chOff x="0" y="4224"/>
            <a:chExt cx="11520" cy="0"/>
          </a:xfrm>
        </p:grpSpPr>
        <p:sp>
          <p:nvSpPr>
            <p:cNvPr id="57351" name="Rectangle 1035"/>
            <p:cNvSpPr>
              <a:spLocks noChangeArrowheads="1"/>
            </p:cNvSpPr>
            <p:nvPr/>
          </p:nvSpPr>
          <p:spPr bwMode="auto">
            <a:xfrm>
              <a:off x="0" y="4224"/>
              <a:ext cx="576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7352" name="Rectangle 1036"/>
            <p:cNvSpPr>
              <a:spLocks noChangeArrowheads="1"/>
            </p:cNvSpPr>
            <p:nvPr/>
          </p:nvSpPr>
          <p:spPr bwMode="auto">
            <a:xfrm>
              <a:off x="5760" y="4224"/>
              <a:ext cx="576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7353" name="Rectangle 1037"/>
            <p:cNvSpPr>
              <a:spLocks noChangeArrowheads="1"/>
            </p:cNvSpPr>
            <p:nvPr/>
          </p:nvSpPr>
          <p:spPr bwMode="auto">
            <a:xfrm>
              <a:off x="0" y="4224"/>
              <a:ext cx="576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7354" name="Rectangle 1038"/>
            <p:cNvSpPr>
              <a:spLocks noChangeArrowheads="1"/>
            </p:cNvSpPr>
            <p:nvPr/>
          </p:nvSpPr>
          <p:spPr bwMode="auto">
            <a:xfrm>
              <a:off x="5760" y="4224"/>
              <a:ext cx="576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7355" name="Rectangle 1039"/>
            <p:cNvSpPr>
              <a:spLocks noChangeArrowheads="1"/>
            </p:cNvSpPr>
            <p:nvPr/>
          </p:nvSpPr>
          <p:spPr bwMode="auto">
            <a:xfrm>
              <a:off x="0" y="4224"/>
              <a:ext cx="576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7356" name="Rectangle 1040"/>
            <p:cNvSpPr>
              <a:spLocks noChangeArrowheads="1"/>
            </p:cNvSpPr>
            <p:nvPr/>
          </p:nvSpPr>
          <p:spPr bwMode="auto">
            <a:xfrm>
              <a:off x="5760" y="4224"/>
              <a:ext cx="576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7357" name="Rectangle 1041"/>
            <p:cNvSpPr>
              <a:spLocks noChangeArrowheads="1"/>
            </p:cNvSpPr>
            <p:nvPr/>
          </p:nvSpPr>
          <p:spPr bwMode="auto">
            <a:xfrm>
              <a:off x="0" y="4224"/>
              <a:ext cx="576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7358" name="Rectangle 1042"/>
            <p:cNvSpPr>
              <a:spLocks noChangeArrowheads="1"/>
            </p:cNvSpPr>
            <p:nvPr/>
          </p:nvSpPr>
          <p:spPr bwMode="auto">
            <a:xfrm>
              <a:off x="5760" y="4224"/>
              <a:ext cx="576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7359" name="Rectangle 1043"/>
            <p:cNvSpPr>
              <a:spLocks noChangeArrowheads="1"/>
            </p:cNvSpPr>
            <p:nvPr/>
          </p:nvSpPr>
          <p:spPr bwMode="auto">
            <a:xfrm>
              <a:off x="0" y="4224"/>
              <a:ext cx="576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7360" name="Rectangle 1044"/>
            <p:cNvSpPr>
              <a:spLocks noChangeArrowheads="1"/>
            </p:cNvSpPr>
            <p:nvPr/>
          </p:nvSpPr>
          <p:spPr bwMode="auto">
            <a:xfrm>
              <a:off x="5760" y="4224"/>
              <a:ext cx="576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7361" name="Rectangle 1045"/>
            <p:cNvSpPr>
              <a:spLocks noChangeArrowheads="1"/>
            </p:cNvSpPr>
            <p:nvPr/>
          </p:nvSpPr>
          <p:spPr bwMode="auto">
            <a:xfrm>
              <a:off x="0" y="4224"/>
              <a:ext cx="576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7362" name="Rectangle 1046"/>
            <p:cNvSpPr>
              <a:spLocks noChangeArrowheads="1"/>
            </p:cNvSpPr>
            <p:nvPr/>
          </p:nvSpPr>
          <p:spPr bwMode="auto">
            <a:xfrm>
              <a:off x="5760" y="4224"/>
              <a:ext cx="576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7363" name="Rectangle 1047"/>
            <p:cNvSpPr>
              <a:spLocks noChangeArrowheads="1"/>
            </p:cNvSpPr>
            <p:nvPr/>
          </p:nvSpPr>
          <p:spPr bwMode="auto">
            <a:xfrm>
              <a:off x="0" y="4224"/>
              <a:ext cx="576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7364" name="Rectangle 1048"/>
            <p:cNvSpPr>
              <a:spLocks noChangeArrowheads="1"/>
            </p:cNvSpPr>
            <p:nvPr/>
          </p:nvSpPr>
          <p:spPr bwMode="auto">
            <a:xfrm>
              <a:off x="5760" y="4224"/>
              <a:ext cx="576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Tree>
    <p:extLst>
      <p:ext uri="{BB962C8B-B14F-4D97-AF65-F5344CB8AC3E}">
        <p14:creationId xmlns:p14="http://schemas.microsoft.com/office/powerpoint/2010/main" val="26203085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1760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81760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81760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81760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760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000000"/>
                </a:solidFill>
              </a:rPr>
              <a:pPr/>
              <a:t>5</a:t>
            </a:fld>
            <a:endParaRPr lang="en-US">
              <a:solidFill>
                <a:srgbClr val="000000"/>
              </a:solidFill>
            </a:endParaRPr>
          </a:p>
        </p:txBody>
      </p:sp>
      <p:sp>
        <p:nvSpPr>
          <p:cNvPr id="4" name="Rectangle 2"/>
          <p:cNvSpPr>
            <a:spLocks noChangeArrowheads="1"/>
          </p:cNvSpPr>
          <p:nvPr/>
        </p:nvSpPr>
        <p:spPr bwMode="auto">
          <a:xfrm>
            <a:off x="457200" y="1219200"/>
            <a:ext cx="8229600" cy="38100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a:lstStyle/>
          <a:p>
            <a:pPr>
              <a:buClr>
                <a:srgbClr val="FF0066"/>
              </a:buClr>
              <a:buSzPct val="65000"/>
              <a:buFont typeface="Wingdings" pitchFamily="2" charset="2"/>
              <a:buNone/>
              <a:defRPr/>
            </a:pPr>
            <a:r>
              <a:rPr lang="en-GB" sz="2000" dirty="0" smtClean="0">
                <a:effectLst>
                  <a:outerShdw blurRad="38100" dist="38100" dir="2700000" algn="tl">
                    <a:srgbClr val="000000"/>
                  </a:outerShdw>
                </a:effectLst>
                <a:latin typeface="Arial" pitchFamily="34" charset="0"/>
                <a:cs typeface="Arial" pitchFamily="34" charset="0"/>
              </a:rPr>
              <a:t> </a:t>
            </a:r>
            <a:endParaRPr lang="en-GB" sz="2000" dirty="0">
              <a:effectLst>
                <a:outerShdw blurRad="38100" dist="38100" dir="2700000" algn="tl">
                  <a:srgbClr val="000000"/>
                </a:outerShdw>
              </a:effectLst>
              <a:latin typeface="Arial" pitchFamily="34" charset="0"/>
              <a:cs typeface="Arial" pitchFamily="34" charset="0"/>
            </a:endParaRPr>
          </a:p>
          <a:p>
            <a:pPr>
              <a:buClr>
                <a:srgbClr val="FF0066"/>
              </a:buClr>
              <a:buSzPct val="65000"/>
              <a:buFont typeface="Wingdings" pitchFamily="2" charset="2"/>
              <a:buNone/>
              <a:defRPr/>
            </a:pP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184" y="228600"/>
            <a:ext cx="2985961" cy="245188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583005"/>
            <a:ext cx="2619375" cy="17430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306597"/>
            <a:ext cx="1666875" cy="2390775"/>
          </a:xfrm>
          <a:prstGeom prst="rect">
            <a:avLst/>
          </a:prstGeom>
        </p:spPr>
      </p:pic>
      <p:sp>
        <p:nvSpPr>
          <p:cNvPr id="8" name="TextBox 7"/>
          <p:cNvSpPr txBox="1"/>
          <p:nvPr/>
        </p:nvSpPr>
        <p:spPr>
          <a:xfrm>
            <a:off x="169257" y="2971800"/>
            <a:ext cx="8843991" cy="2308324"/>
          </a:xfrm>
          <a:prstGeom prst="rect">
            <a:avLst/>
          </a:prstGeom>
          <a:noFill/>
        </p:spPr>
        <p:txBody>
          <a:bodyPr wrap="square" rtlCol="0">
            <a:spAutoFit/>
          </a:bodyPr>
          <a:lstStyle/>
          <a:p>
            <a:r>
              <a:rPr lang="en-US" dirty="0"/>
              <a:t>This equipment usually has two parts, the IR camera and a standard PC or laptop computer. These systems have only a few controls and relatively easy to use. </a:t>
            </a:r>
          </a:p>
          <a:p>
            <a:r>
              <a:rPr lang="en-US" dirty="0"/>
              <a:t>Monitors are high-resolution full </a:t>
            </a:r>
            <a:r>
              <a:rPr lang="en-US" dirty="0" err="1"/>
              <a:t>colour</a:t>
            </a:r>
            <a:r>
              <a:rPr lang="en-US" dirty="0"/>
              <a:t>, isotherm or grey scale, and usually include image manipulation, isothermal temperature mapping, and point-by-point temperature measurement with a cursor or statistical region of interest. The systems measure temperatures ranging from 10° C - 55° C to an accuracy of 0.1° C. Focus adjustment should cover small areas down to 75 x 75mm. </a:t>
            </a:r>
          </a:p>
          <a:p>
            <a:endParaRPr lang="en-US" dirty="0"/>
          </a:p>
        </p:txBody>
      </p:sp>
    </p:spTree>
    <p:extLst>
      <p:ext uri="{BB962C8B-B14F-4D97-AF65-F5344CB8AC3E}">
        <p14:creationId xmlns:p14="http://schemas.microsoft.com/office/powerpoint/2010/main" val="306870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8631" name="Rectangle 1031"/>
          <p:cNvSpPr>
            <a:spLocks noChangeArrowheads="1"/>
          </p:cNvSpPr>
          <p:nvPr/>
        </p:nvSpPr>
        <p:spPr bwMode="auto">
          <a:xfrm>
            <a:off x="419100" y="304800"/>
            <a:ext cx="8229600" cy="914400"/>
          </a:xfrm>
          <a:prstGeom prst="rect">
            <a:avLst/>
          </a:prstGeom>
          <a:solidFill>
            <a:srgbClr val="6600FF"/>
          </a:solidFill>
          <a:ln w="9525">
            <a:solidFill>
              <a:srgbClr val="000000"/>
            </a:solidFill>
            <a:miter lim="800000"/>
            <a:headEnd/>
            <a:tailEnd/>
          </a:ln>
        </p:spPr>
        <p:txBody>
          <a:bodyPr/>
          <a:lstStyle/>
          <a:p>
            <a:pPr>
              <a:defRPr/>
            </a:pPr>
            <a:r>
              <a:rPr lang="en-GB" sz="2800">
                <a:solidFill>
                  <a:srgbClr val="FFFF66"/>
                </a:solidFill>
                <a:effectLst>
                  <a:outerShdw blurRad="38100" dist="38100" dir="2700000" algn="tl">
                    <a:srgbClr val="000000"/>
                  </a:outerShdw>
                </a:effectLst>
                <a:latin typeface="Arial" pitchFamily="34" charset="0"/>
                <a:cs typeface="Arial" pitchFamily="34" charset="0"/>
              </a:rPr>
              <a:t>5. Display Modes: A-mode</a:t>
            </a:r>
            <a:endParaRPr lang="en-GB"/>
          </a:p>
        </p:txBody>
      </p:sp>
      <p:sp>
        <p:nvSpPr>
          <p:cNvPr id="1818629" name="Rectangle 1029"/>
          <p:cNvSpPr>
            <a:spLocks noChangeArrowheads="1"/>
          </p:cNvSpPr>
          <p:nvPr/>
        </p:nvSpPr>
        <p:spPr bwMode="auto">
          <a:xfrm>
            <a:off x="266700" y="2362200"/>
            <a:ext cx="4267200" cy="2514600"/>
          </a:xfrm>
          <a:prstGeom prst="rect">
            <a:avLst/>
          </a:prstGeom>
          <a:solidFill>
            <a:srgbClr val="92D050"/>
          </a:solidFill>
          <a:ln w="9525">
            <a:solidFill>
              <a:srgbClr val="000000"/>
            </a:solidFill>
            <a:miter lim="800000"/>
            <a:headEnd/>
            <a:tailEnd/>
          </a:ln>
        </p:spPr>
        <p:txBody>
          <a:bodyPr/>
          <a:lstStyle/>
          <a:p>
            <a:pPr>
              <a:buClr>
                <a:srgbClr val="FF0066"/>
              </a:buClr>
              <a:buSzPct val="65000"/>
              <a:buFont typeface="Wingdings" pitchFamily="2" charset="2"/>
              <a:buNone/>
            </a:pPr>
            <a:r>
              <a:rPr lang="en-GB" sz="2000" dirty="0">
                <a:effectLst>
                  <a:outerShdw blurRad="38100" dist="38100" dir="2700000" algn="tl">
                    <a:srgbClr val="000000"/>
                  </a:outerShdw>
                </a:effectLst>
                <a:latin typeface="Arial" pitchFamily="34" charset="0"/>
                <a:cs typeface="Arial" pitchFamily="34" charset="0"/>
              </a:rPr>
              <a:t>A-mode “amplitude” mode: displays echo amplitude vs. time (depth) </a:t>
            </a:r>
          </a:p>
          <a:p>
            <a:pPr>
              <a:buClr>
                <a:srgbClr val="FF0066"/>
              </a:buClr>
              <a:buSzPct val="65000"/>
              <a:buFont typeface="Wingdings" pitchFamily="2" charset="2"/>
              <a:buNone/>
            </a:pPr>
            <a:r>
              <a:rPr lang="en-GB" sz="2000" dirty="0">
                <a:effectLst>
                  <a:outerShdw blurRad="38100" dist="38100" dir="2700000" algn="tl">
                    <a:srgbClr val="000000"/>
                  </a:outerShdw>
                </a:effectLst>
                <a:latin typeface="Arial" pitchFamily="34" charset="0"/>
                <a:cs typeface="Arial" pitchFamily="34" charset="0"/>
              </a:rPr>
              <a:t>One “A-line” of data per pulse repetition </a:t>
            </a:r>
          </a:p>
          <a:p>
            <a:pPr>
              <a:buClr>
                <a:srgbClr val="FF0066"/>
              </a:buClr>
              <a:buSzPct val="65000"/>
              <a:buFont typeface="Wingdings" pitchFamily="2" charset="2"/>
              <a:buNone/>
            </a:pPr>
            <a:r>
              <a:rPr lang="en-GB" sz="2000" dirty="0">
                <a:effectLst>
                  <a:outerShdw blurRad="38100" dist="38100" dir="2700000" algn="tl">
                    <a:srgbClr val="000000"/>
                  </a:outerShdw>
                </a:effectLst>
                <a:latin typeface="Arial" pitchFamily="34" charset="0"/>
                <a:cs typeface="Arial" pitchFamily="34" charset="0"/>
              </a:rPr>
              <a:t>A-mode used in ophthalmology or when accurate distance measurements are required </a:t>
            </a:r>
          </a:p>
          <a:p>
            <a:pPr>
              <a:buClr>
                <a:srgbClr val="FF0066"/>
              </a:buClr>
              <a:buSzPct val="65000"/>
              <a:buFont typeface="Wingdings" pitchFamily="2" charset="2"/>
              <a:buNone/>
            </a:pPr>
            <a:endParaRPr lang="en-GB" sz="2000" dirty="0">
              <a:effectLst>
                <a:outerShdw blurRad="38100" dist="38100" dir="2700000" algn="tl">
                  <a:srgbClr val="000000"/>
                </a:outerShdw>
              </a:effectLst>
              <a:latin typeface="Arial" pitchFamily="34" charset="0"/>
              <a:cs typeface="Arial" pitchFamily="34" charset="0"/>
            </a:endParaRPr>
          </a:p>
        </p:txBody>
      </p:sp>
      <p:pic>
        <p:nvPicPr>
          <p:cNvPr id="58372"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8513" y="1295400"/>
            <a:ext cx="4268787" cy="47244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pic>
      <p:sp>
        <p:nvSpPr>
          <p:cNvPr id="1818626" name="Text Box 1026"/>
          <p:cNvSpPr txBox="1">
            <a:spLocks noChangeArrowheads="1"/>
          </p:cNvSpPr>
          <p:nvPr/>
        </p:nvSpPr>
        <p:spPr bwMode="auto">
          <a:xfrm>
            <a:off x="1485900" y="6096000"/>
            <a:ext cx="3048000" cy="4572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a:spAutoFit/>
          </a:bodyPr>
          <a:lstStyle/>
          <a:p>
            <a:pPr eaLnBrk="0" hangingPunct="0">
              <a:defRPr/>
            </a:pPr>
            <a:r>
              <a:rPr lang="en-GB" sz="1200">
                <a:effectLst>
                  <a:outerShdw blurRad="38100" dist="38100" dir="2700000" algn="tl">
                    <a:srgbClr val="000000"/>
                  </a:outerShdw>
                </a:effectLst>
                <a:latin typeface="Arial" pitchFamily="34" charset="0"/>
                <a:cs typeface="Arial" pitchFamily="34" charset="0"/>
              </a:rPr>
              <a:t>c.f. Bushberg, et al. The Essential Physics of Medical Imaging, 2</a:t>
            </a:r>
            <a:r>
              <a:rPr lang="en-GB" sz="1200" baseline="30000">
                <a:effectLst>
                  <a:outerShdw blurRad="38100" dist="38100" dir="2700000" algn="tl">
                    <a:srgbClr val="000000"/>
                  </a:outerShdw>
                </a:effectLst>
                <a:latin typeface="Arial" pitchFamily="34" charset="0"/>
                <a:cs typeface="Arial" pitchFamily="34" charset="0"/>
              </a:rPr>
              <a:t>nd</a:t>
            </a:r>
            <a:r>
              <a:rPr lang="en-GB" sz="1200">
                <a:effectLst>
                  <a:outerShdw blurRad="38100" dist="38100" dir="2700000" algn="tl">
                    <a:srgbClr val="000000"/>
                  </a:outerShdw>
                </a:effectLst>
                <a:latin typeface="Arial" pitchFamily="34" charset="0"/>
                <a:cs typeface="Arial" pitchFamily="34" charset="0"/>
              </a:rPr>
              <a:t> ed., p. 507.</a:t>
            </a:r>
            <a:endParaRPr lang="en-GB"/>
          </a:p>
        </p:txBody>
      </p:sp>
    </p:spTree>
    <p:extLst>
      <p:ext uri="{BB962C8B-B14F-4D97-AF65-F5344CB8AC3E}">
        <p14:creationId xmlns:p14="http://schemas.microsoft.com/office/powerpoint/2010/main" val="2803601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1862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1862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1862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8629"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9655" name="Rectangle 1031"/>
          <p:cNvSpPr>
            <a:spLocks noChangeArrowheads="1"/>
          </p:cNvSpPr>
          <p:nvPr/>
        </p:nvSpPr>
        <p:spPr bwMode="auto">
          <a:xfrm>
            <a:off x="457200" y="571500"/>
            <a:ext cx="8229600" cy="1371600"/>
          </a:xfrm>
          <a:prstGeom prst="rect">
            <a:avLst/>
          </a:prstGeom>
          <a:solidFill>
            <a:srgbClr val="6600FF"/>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anchor="ctr"/>
          <a:lstStyle/>
          <a:p>
            <a:pPr>
              <a:defRPr/>
            </a:pPr>
            <a:r>
              <a:rPr lang="en-GB" sz="2800">
                <a:solidFill>
                  <a:srgbClr val="FFFF66"/>
                </a:solidFill>
                <a:effectLst>
                  <a:outerShdw blurRad="38100" dist="38100" dir="2700000" algn="tl">
                    <a:srgbClr val="000000"/>
                  </a:outerShdw>
                </a:effectLst>
                <a:latin typeface="Arial" pitchFamily="34" charset="0"/>
                <a:cs typeface="Arial" pitchFamily="34" charset="0"/>
              </a:rPr>
              <a:t>5. Display Modes: B-mode</a:t>
            </a:r>
            <a:endParaRPr lang="en-GB"/>
          </a:p>
        </p:txBody>
      </p:sp>
      <p:sp>
        <p:nvSpPr>
          <p:cNvPr id="1819653" name="Rectangle 1029"/>
          <p:cNvSpPr>
            <a:spLocks noChangeArrowheads="1"/>
          </p:cNvSpPr>
          <p:nvPr/>
        </p:nvSpPr>
        <p:spPr bwMode="auto">
          <a:xfrm>
            <a:off x="76200" y="2019300"/>
            <a:ext cx="4038600" cy="3733800"/>
          </a:xfrm>
          <a:prstGeom prst="rect">
            <a:avLst/>
          </a:prstGeom>
          <a:solidFill>
            <a:srgbClr val="92D050"/>
          </a:solidFill>
          <a:ln w="9525">
            <a:solidFill>
              <a:srgbClr val="000000"/>
            </a:solidFill>
            <a:miter lim="800000"/>
            <a:headEnd/>
            <a:tailEnd/>
          </a:ln>
        </p:spPr>
        <p:txBody>
          <a:bodyPr/>
          <a:lstStyle/>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B-mode (B for brightness) is the electronic conversion of the A-mode and A-line information into brightness-modulated dots on a display screen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In general, the brightness of the dot is proportional to the echo signal amplitude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Used for M-mode ad 2D gray-scale imaging</a:t>
            </a:r>
          </a:p>
        </p:txBody>
      </p:sp>
      <p:pic>
        <p:nvPicPr>
          <p:cNvPr id="59396"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333625"/>
            <a:ext cx="4876800" cy="3235325"/>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pic>
      <p:sp>
        <p:nvSpPr>
          <p:cNvPr id="1819650" name="Text Box 1026"/>
          <p:cNvSpPr txBox="1">
            <a:spLocks noChangeArrowheads="1"/>
          </p:cNvSpPr>
          <p:nvPr/>
        </p:nvSpPr>
        <p:spPr bwMode="auto">
          <a:xfrm>
            <a:off x="5486400" y="5829300"/>
            <a:ext cx="3276600" cy="4572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a:spAutoFit/>
          </a:bodyPr>
          <a:lstStyle/>
          <a:p>
            <a:pPr eaLnBrk="0" hangingPunct="0">
              <a:defRPr/>
            </a:pPr>
            <a:r>
              <a:rPr lang="en-GB" sz="1200">
                <a:effectLst>
                  <a:outerShdw blurRad="38100" dist="38100" dir="2700000" algn="tl">
                    <a:srgbClr val="000000"/>
                  </a:outerShdw>
                </a:effectLst>
                <a:latin typeface="Arial" pitchFamily="34" charset="0"/>
                <a:cs typeface="Arial" pitchFamily="34" charset="0"/>
              </a:rPr>
              <a:t>c.f. Bushberg, et al. The Essential Physics of Medical Imaging, 2</a:t>
            </a:r>
            <a:r>
              <a:rPr lang="en-GB" sz="1200" baseline="30000">
                <a:effectLst>
                  <a:outerShdw blurRad="38100" dist="38100" dir="2700000" algn="tl">
                    <a:srgbClr val="000000"/>
                  </a:outerShdw>
                </a:effectLst>
                <a:latin typeface="Arial" pitchFamily="34" charset="0"/>
                <a:cs typeface="Arial" pitchFamily="34" charset="0"/>
              </a:rPr>
              <a:t>nd</a:t>
            </a:r>
            <a:r>
              <a:rPr lang="en-GB" sz="1200">
                <a:effectLst>
                  <a:outerShdw blurRad="38100" dist="38100" dir="2700000" algn="tl">
                    <a:srgbClr val="000000"/>
                  </a:outerShdw>
                </a:effectLst>
                <a:latin typeface="Arial" pitchFamily="34" charset="0"/>
                <a:cs typeface="Arial" pitchFamily="34" charset="0"/>
              </a:rPr>
              <a:t> ed., p. 509.</a:t>
            </a:r>
            <a:endParaRPr lang="en-GB"/>
          </a:p>
        </p:txBody>
      </p:sp>
    </p:spTree>
    <p:extLst>
      <p:ext uri="{BB962C8B-B14F-4D97-AF65-F5344CB8AC3E}">
        <p14:creationId xmlns:p14="http://schemas.microsoft.com/office/powerpoint/2010/main" val="2897601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1965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1965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1965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9653"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0679" name="Rectangle 1031"/>
          <p:cNvSpPr>
            <a:spLocks noChangeArrowheads="1"/>
          </p:cNvSpPr>
          <p:nvPr/>
        </p:nvSpPr>
        <p:spPr bwMode="auto">
          <a:xfrm>
            <a:off x="419100" y="571500"/>
            <a:ext cx="8229600" cy="1371600"/>
          </a:xfrm>
          <a:prstGeom prst="rect">
            <a:avLst/>
          </a:prstGeom>
          <a:solidFill>
            <a:srgbClr val="6600FF"/>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anchor="ctr"/>
          <a:lstStyle/>
          <a:p>
            <a:pPr>
              <a:defRPr/>
            </a:pPr>
            <a:r>
              <a:rPr lang="en-GB" sz="2800">
                <a:solidFill>
                  <a:srgbClr val="FFFF66"/>
                </a:solidFill>
                <a:effectLst>
                  <a:outerShdw blurRad="38100" dist="38100" dir="2700000" algn="tl">
                    <a:srgbClr val="000000"/>
                  </a:outerShdw>
                </a:effectLst>
                <a:latin typeface="Arial" pitchFamily="34" charset="0"/>
                <a:cs typeface="Arial" pitchFamily="34" charset="0"/>
              </a:rPr>
              <a:t>5. Display Modes: M-mode</a:t>
            </a:r>
            <a:endParaRPr lang="en-GB"/>
          </a:p>
        </p:txBody>
      </p:sp>
      <p:sp>
        <p:nvSpPr>
          <p:cNvPr id="1820677" name="Rectangle 1029"/>
          <p:cNvSpPr>
            <a:spLocks noChangeArrowheads="1"/>
          </p:cNvSpPr>
          <p:nvPr/>
        </p:nvSpPr>
        <p:spPr bwMode="auto">
          <a:xfrm>
            <a:off x="114300" y="2324100"/>
            <a:ext cx="4038600" cy="3200400"/>
          </a:xfrm>
          <a:prstGeom prst="rect">
            <a:avLst/>
          </a:prstGeom>
          <a:solidFill>
            <a:srgbClr val="92D050"/>
          </a:solidFill>
          <a:ln w="9525">
            <a:solidFill>
              <a:srgbClr val="000000"/>
            </a:solidFill>
            <a:miter lim="800000"/>
            <a:headEnd/>
            <a:tailEnd/>
          </a:ln>
        </p:spPr>
        <p:txBody>
          <a:bodyPr/>
          <a:lstStyle/>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M-mode (“motion” mode) or T-M mode (“time-motion” mode): displays time evolution vs. depth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Sequential US pulse lines are displayed adjacent to each other, allowing visualization of interface motion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M-mode is valuable for studying rapid movement, such as mitral valve leaflets</a:t>
            </a:r>
          </a:p>
        </p:txBody>
      </p:sp>
      <p:pic>
        <p:nvPicPr>
          <p:cNvPr id="60420"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2900" y="2333625"/>
            <a:ext cx="4876800" cy="3235325"/>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pic>
      <p:sp>
        <p:nvSpPr>
          <p:cNvPr id="1820674" name="Text Box 1026"/>
          <p:cNvSpPr txBox="1">
            <a:spLocks noChangeArrowheads="1"/>
          </p:cNvSpPr>
          <p:nvPr/>
        </p:nvSpPr>
        <p:spPr bwMode="auto">
          <a:xfrm>
            <a:off x="5448300" y="5829300"/>
            <a:ext cx="3276600" cy="4572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a:spAutoFit/>
          </a:bodyPr>
          <a:lstStyle/>
          <a:p>
            <a:pPr eaLnBrk="0" hangingPunct="0">
              <a:defRPr/>
            </a:pPr>
            <a:r>
              <a:rPr lang="en-GB" sz="1200">
                <a:effectLst>
                  <a:outerShdw blurRad="38100" dist="38100" dir="2700000" algn="tl">
                    <a:srgbClr val="000000"/>
                  </a:outerShdw>
                </a:effectLst>
                <a:latin typeface="Arial" pitchFamily="34" charset="0"/>
                <a:cs typeface="Arial" pitchFamily="34" charset="0"/>
              </a:rPr>
              <a:t>c.f. Bushberg, et al. The Essential Physics of Medical Imaging, 2</a:t>
            </a:r>
            <a:r>
              <a:rPr lang="en-GB" sz="1200" baseline="30000">
                <a:effectLst>
                  <a:outerShdw blurRad="38100" dist="38100" dir="2700000" algn="tl">
                    <a:srgbClr val="000000"/>
                  </a:outerShdw>
                </a:effectLst>
                <a:latin typeface="Arial" pitchFamily="34" charset="0"/>
                <a:cs typeface="Arial" pitchFamily="34" charset="0"/>
              </a:rPr>
              <a:t>nd</a:t>
            </a:r>
            <a:r>
              <a:rPr lang="en-GB" sz="1200">
                <a:effectLst>
                  <a:outerShdw blurRad="38100" dist="38100" dir="2700000" algn="tl">
                    <a:srgbClr val="000000"/>
                  </a:outerShdw>
                </a:effectLst>
                <a:latin typeface="Arial" pitchFamily="34" charset="0"/>
                <a:cs typeface="Arial" pitchFamily="34" charset="0"/>
              </a:rPr>
              <a:t> ed., p. 509.</a:t>
            </a:r>
            <a:endParaRPr lang="en-GB"/>
          </a:p>
        </p:txBody>
      </p:sp>
    </p:spTree>
    <p:extLst>
      <p:ext uri="{BB962C8B-B14F-4D97-AF65-F5344CB8AC3E}">
        <p14:creationId xmlns:p14="http://schemas.microsoft.com/office/powerpoint/2010/main" val="1117752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2067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2067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2067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0677"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1700" name="Rectangle 1028"/>
          <p:cNvSpPr>
            <a:spLocks noChangeArrowheads="1"/>
          </p:cNvSpPr>
          <p:nvPr/>
        </p:nvSpPr>
        <p:spPr bwMode="auto">
          <a:xfrm>
            <a:off x="457200" y="952500"/>
            <a:ext cx="8229600" cy="1371600"/>
          </a:xfrm>
          <a:prstGeom prst="rect">
            <a:avLst/>
          </a:prstGeom>
          <a:solidFill>
            <a:srgbClr val="6600FF"/>
          </a:solidFill>
          <a:ln w="9525">
            <a:solidFill>
              <a:srgbClr val="000000"/>
            </a:solidFill>
            <a:miter lim="800000"/>
            <a:headEnd/>
            <a:tailEnd/>
          </a:ln>
        </p:spPr>
        <p:txBody>
          <a:bodyPr/>
          <a:lstStyle/>
          <a:p>
            <a:pPr>
              <a:defRPr/>
            </a:pPr>
            <a:r>
              <a:rPr lang="en-GB" sz="2800">
                <a:solidFill>
                  <a:srgbClr val="FFFF66"/>
                </a:solidFill>
                <a:effectLst>
                  <a:outerShdw blurRad="38100" dist="38100" dir="2700000" algn="tl">
                    <a:srgbClr val="000000"/>
                  </a:outerShdw>
                </a:effectLst>
                <a:latin typeface="Arial" pitchFamily="34" charset="0"/>
                <a:cs typeface="Arial" pitchFamily="34" charset="0"/>
              </a:rPr>
              <a:t>5. Scan Converter</a:t>
            </a:r>
            <a:endParaRPr lang="en-GB"/>
          </a:p>
        </p:txBody>
      </p:sp>
      <p:sp>
        <p:nvSpPr>
          <p:cNvPr id="1821698" name="Rectangle 1026"/>
          <p:cNvSpPr>
            <a:spLocks noChangeArrowheads="1"/>
          </p:cNvSpPr>
          <p:nvPr/>
        </p:nvSpPr>
        <p:spPr bwMode="auto">
          <a:xfrm>
            <a:off x="457200" y="2705100"/>
            <a:ext cx="8229600" cy="3200400"/>
          </a:xfrm>
          <a:prstGeom prst="rect">
            <a:avLst/>
          </a:prstGeom>
          <a:solidFill>
            <a:srgbClr val="92D050"/>
          </a:solidFill>
          <a:ln w="9525">
            <a:solidFill>
              <a:srgbClr val="000000"/>
            </a:solidFill>
            <a:miter lim="800000"/>
            <a:headEnd/>
            <a:tailEnd/>
          </a:ln>
        </p:spPr>
        <p:txBody>
          <a:bodyPr/>
          <a:lstStyle/>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The function of the scan converter is to create 2D images from echo formation received and to perform scan conversion to enable image data to be viewed on video display monitors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Scan conversion is necessary because the image acquisition and display occur in different formats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Modern scan converters use digital methods for processing and storing data </a:t>
            </a:r>
          </a:p>
          <a:p>
            <a:pPr>
              <a:buClr>
                <a:srgbClr val="FF0066"/>
              </a:buClr>
              <a:buSzPct val="65000"/>
              <a:buFont typeface="Wingdings" pitchFamily="2" charset="2"/>
              <a:buNone/>
            </a:pPr>
            <a:r>
              <a:rPr lang="en-GB" sz="2000">
                <a:effectLst>
                  <a:outerShdw blurRad="38100" dist="38100" dir="2700000" algn="tl">
                    <a:srgbClr val="000000"/>
                  </a:outerShdw>
                </a:effectLst>
                <a:latin typeface="Arial" pitchFamily="34" charset="0"/>
                <a:cs typeface="Arial" pitchFamily="34" charset="0"/>
              </a:rPr>
              <a:t>For color display, the bit depth is often as much as 24 bits or 3 bytes of primary color</a:t>
            </a:r>
          </a:p>
        </p:txBody>
      </p:sp>
    </p:spTree>
    <p:extLst>
      <p:ext uri="{BB962C8B-B14F-4D97-AF65-F5344CB8AC3E}">
        <p14:creationId xmlns:p14="http://schemas.microsoft.com/office/powerpoint/2010/main" val="686236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216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2169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2169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2169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1698"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000000"/>
                </a:solidFill>
              </a:rPr>
              <a:pPr/>
              <a:t>54</a:t>
            </a:fld>
            <a:endParaRPr lang="en-US">
              <a:solidFill>
                <a:srgbClr val="000000"/>
              </a:solidFill>
            </a:endParaRPr>
          </a:p>
        </p:txBody>
      </p:sp>
      <p:sp>
        <p:nvSpPr>
          <p:cNvPr id="4" name="TextBox 3"/>
          <p:cNvSpPr txBox="1"/>
          <p:nvPr/>
        </p:nvSpPr>
        <p:spPr>
          <a:xfrm>
            <a:off x="1066800" y="381000"/>
            <a:ext cx="7772400" cy="523220"/>
          </a:xfrm>
          <a:prstGeom prst="rect">
            <a:avLst/>
          </a:prstGeom>
          <a:noFill/>
        </p:spPr>
        <p:txBody>
          <a:bodyPr wrap="square" rtlCol="0">
            <a:spAutoFit/>
          </a:bodyPr>
          <a:lstStyle/>
          <a:p>
            <a:r>
              <a:rPr lang="en-US" sz="2800" b="1" u="sng" dirty="0" smtClean="0"/>
              <a:t>ASSIGNMENTS</a:t>
            </a:r>
            <a:endParaRPr lang="en-US" sz="2800" b="1" u="sng" dirty="0"/>
          </a:p>
        </p:txBody>
      </p:sp>
      <p:sp>
        <p:nvSpPr>
          <p:cNvPr id="5" name="TextBox 4"/>
          <p:cNvSpPr txBox="1"/>
          <p:nvPr/>
        </p:nvSpPr>
        <p:spPr>
          <a:xfrm>
            <a:off x="914400" y="1066800"/>
            <a:ext cx="7924800" cy="4579715"/>
          </a:xfrm>
          <a:prstGeom prst="rect">
            <a:avLst/>
          </a:prstGeom>
          <a:noFill/>
        </p:spPr>
        <p:txBody>
          <a:bodyPr wrap="square" rtlCol="0">
            <a:spAutoFit/>
          </a:bodyPr>
          <a:lstStyle/>
          <a:p>
            <a:pPr marL="342900" indent="-342900">
              <a:buAutoNum type="arabicPeriod"/>
            </a:pPr>
            <a:r>
              <a:rPr lang="en-US" dirty="0" smtClean="0"/>
              <a:t>Write short note on Ultra </a:t>
            </a:r>
            <a:r>
              <a:rPr lang="en-US" dirty="0" err="1" smtClean="0"/>
              <a:t>Sono</a:t>
            </a:r>
            <a:r>
              <a:rPr lang="en-US" dirty="0" smtClean="0"/>
              <a:t> Gram (USG)</a:t>
            </a:r>
          </a:p>
          <a:p>
            <a:pPr marL="342900" indent="-342900">
              <a:buAutoNum type="arabicPeriod"/>
            </a:pPr>
            <a:endParaRPr lang="en-US" dirty="0" smtClean="0"/>
          </a:p>
          <a:p>
            <a:pPr>
              <a:buClr>
                <a:srgbClr val="FF0066"/>
              </a:buClr>
              <a:buSzPct val="65000"/>
              <a:buFont typeface="Wingdings" pitchFamily="2" charset="2"/>
              <a:buNone/>
              <a:defRPr/>
            </a:pPr>
            <a:r>
              <a:rPr lang="en-US" altLang="ja-JP" dirty="0"/>
              <a:t>2. The wavelength of a 2 MHz ultrasound beam is ________ mm. </a:t>
            </a:r>
            <a:endParaRPr lang="en-GB" altLang="ja-JP" dirty="0"/>
          </a:p>
          <a:p>
            <a:pPr>
              <a:buClr>
                <a:srgbClr val="FF0066"/>
              </a:buClr>
              <a:buSzPct val="65000"/>
              <a:buFont typeface="Wingdings" pitchFamily="2" charset="2"/>
              <a:buNone/>
              <a:defRPr/>
            </a:pPr>
            <a:r>
              <a:rPr lang="en-US" altLang="ja-JP" dirty="0" smtClean="0"/>
              <a:t>(A</a:t>
            </a:r>
            <a:r>
              <a:rPr lang="en-US" altLang="ja-JP" dirty="0"/>
              <a:t>. 0.02 </a:t>
            </a:r>
            <a:r>
              <a:rPr lang="en-GB" altLang="ja-JP" dirty="0"/>
              <a:t>,</a:t>
            </a:r>
            <a:r>
              <a:rPr lang="en-US" altLang="ja-JP" dirty="0" smtClean="0"/>
              <a:t>B</a:t>
            </a:r>
            <a:r>
              <a:rPr lang="en-US" altLang="ja-JP" dirty="0"/>
              <a:t>. 0.55 </a:t>
            </a:r>
            <a:r>
              <a:rPr lang="en-GB" altLang="ja-JP" dirty="0"/>
              <a:t>,</a:t>
            </a:r>
            <a:r>
              <a:rPr lang="en-US" altLang="ja-JP" dirty="0" smtClean="0"/>
              <a:t>C</a:t>
            </a:r>
            <a:r>
              <a:rPr lang="en-US" altLang="ja-JP" dirty="0"/>
              <a:t>. 0.77 </a:t>
            </a:r>
            <a:r>
              <a:rPr lang="en-GB" altLang="ja-JP" dirty="0"/>
              <a:t>,</a:t>
            </a:r>
            <a:r>
              <a:rPr lang="en-US" altLang="ja-JP" dirty="0" smtClean="0"/>
              <a:t>D</a:t>
            </a:r>
            <a:r>
              <a:rPr lang="en-US" altLang="ja-JP" dirty="0"/>
              <a:t>. 2.0 </a:t>
            </a:r>
            <a:r>
              <a:rPr lang="en-GB" altLang="ja-JP" dirty="0"/>
              <a:t>,</a:t>
            </a:r>
            <a:r>
              <a:rPr lang="en-US" altLang="ja-JP" dirty="0" smtClean="0"/>
              <a:t>E</a:t>
            </a:r>
            <a:r>
              <a:rPr lang="en-US" altLang="ja-JP" dirty="0"/>
              <a:t>. 5.0 </a:t>
            </a:r>
            <a:r>
              <a:rPr lang="en-US" altLang="ja-JP" dirty="0" smtClean="0"/>
              <a:t>)</a:t>
            </a:r>
          </a:p>
          <a:p>
            <a:pPr>
              <a:buClr>
                <a:srgbClr val="FF0066"/>
              </a:buClr>
              <a:buSzPct val="65000"/>
              <a:buFont typeface="Wingdings" pitchFamily="2" charset="2"/>
              <a:buNone/>
              <a:defRPr/>
            </a:pPr>
            <a:endParaRPr lang="en-US" altLang="ja-JP" dirty="0"/>
          </a:p>
          <a:p>
            <a:pPr>
              <a:lnSpc>
                <a:spcPct val="90000"/>
              </a:lnSpc>
              <a:buClr>
                <a:srgbClr val="FF0066"/>
              </a:buClr>
              <a:buSzPct val="65000"/>
              <a:defRPr/>
            </a:pPr>
            <a:r>
              <a:rPr lang="en-US" altLang="ja-JP" dirty="0" smtClean="0"/>
              <a:t>3</a:t>
            </a:r>
            <a:r>
              <a:rPr lang="en-US" altLang="ja-JP" dirty="0"/>
              <a:t>. </a:t>
            </a:r>
            <a:r>
              <a:rPr lang="en-GB" dirty="0"/>
              <a:t>Calculate the remaining intensity of a 100-mW ultrasound pulse that loses 30 dB while traveling through tissue. </a:t>
            </a:r>
          </a:p>
          <a:p>
            <a:pPr>
              <a:buClr>
                <a:srgbClr val="FF0066"/>
              </a:buClr>
              <a:buSzPct val="65000"/>
              <a:buFont typeface="Wingdings" pitchFamily="2" charset="2"/>
              <a:buNone/>
              <a:defRPr/>
            </a:pPr>
            <a:endParaRPr lang="en-GB" altLang="ja-JP" dirty="0" smtClean="0"/>
          </a:p>
          <a:p>
            <a:pPr>
              <a:lnSpc>
                <a:spcPct val="90000"/>
              </a:lnSpc>
              <a:buClr>
                <a:srgbClr val="FF0066"/>
              </a:buClr>
              <a:buSzPct val="65000"/>
              <a:defRPr/>
            </a:pPr>
            <a:r>
              <a:rPr lang="en-GB" altLang="ja-JP" dirty="0" smtClean="0"/>
              <a:t>4. </a:t>
            </a:r>
            <a:r>
              <a:rPr lang="en-US" altLang="ja-JP" dirty="0"/>
              <a:t>Approximately what fraction of an ultrasound beam is reflected from an interface between two media with Z values of 1.65 and 1.55? </a:t>
            </a:r>
            <a:endParaRPr lang="en-US" altLang="ja-JP" dirty="0" smtClean="0"/>
          </a:p>
          <a:p>
            <a:pPr>
              <a:lnSpc>
                <a:spcPct val="90000"/>
              </a:lnSpc>
              <a:buClr>
                <a:srgbClr val="FF0066"/>
              </a:buClr>
              <a:buSzPct val="65000"/>
              <a:defRPr/>
            </a:pPr>
            <a:endParaRPr lang="en-US" altLang="ja-JP" dirty="0"/>
          </a:p>
          <a:p>
            <a:pPr>
              <a:lnSpc>
                <a:spcPct val="90000"/>
              </a:lnSpc>
              <a:buClr>
                <a:srgbClr val="FF0066"/>
              </a:buClr>
              <a:buSzPct val="65000"/>
              <a:defRPr/>
            </a:pPr>
            <a:r>
              <a:rPr lang="en-US" altLang="ja-JP" dirty="0" smtClean="0"/>
              <a:t>5. What are the key points of a </a:t>
            </a:r>
            <a:r>
              <a:rPr lang="en-US" altLang="ja-JP" dirty="0" err="1" smtClean="0"/>
              <a:t>usg</a:t>
            </a:r>
            <a:r>
              <a:rPr lang="en-US" altLang="ja-JP" dirty="0" smtClean="0"/>
              <a:t> sensor</a:t>
            </a:r>
          </a:p>
          <a:p>
            <a:pPr>
              <a:lnSpc>
                <a:spcPct val="90000"/>
              </a:lnSpc>
              <a:buClr>
                <a:srgbClr val="FF0066"/>
              </a:buClr>
              <a:buSzPct val="65000"/>
              <a:defRPr/>
            </a:pPr>
            <a:endParaRPr lang="en-US" altLang="ja-JP" dirty="0"/>
          </a:p>
          <a:p>
            <a:pPr>
              <a:lnSpc>
                <a:spcPct val="90000"/>
              </a:lnSpc>
              <a:buClr>
                <a:srgbClr val="FF0066"/>
              </a:buClr>
              <a:buSzPct val="65000"/>
              <a:defRPr/>
            </a:pPr>
            <a:r>
              <a:rPr lang="en-US" altLang="ja-JP" dirty="0" smtClean="0"/>
              <a:t>6. What are the display modes and their functions in ultrasonic imaging.</a:t>
            </a:r>
            <a:endParaRPr lang="en-GB" altLang="ja-JP" dirty="0"/>
          </a:p>
          <a:p>
            <a:pPr>
              <a:buClr>
                <a:srgbClr val="FF0066"/>
              </a:buClr>
              <a:buSzPct val="65000"/>
              <a:buFont typeface="Wingdings" pitchFamily="2" charset="2"/>
              <a:buNone/>
              <a:defRPr/>
            </a:pPr>
            <a:endParaRPr lang="en-GB" altLang="ja-JP" dirty="0"/>
          </a:p>
          <a:p>
            <a:pPr marL="342900" indent="-342900">
              <a:buAutoNum type="arabicPeriod"/>
            </a:pPr>
            <a:endParaRPr lang="en-US" dirty="0" smtClean="0"/>
          </a:p>
          <a:p>
            <a:pPr marL="342900" indent="-342900">
              <a:buAutoNum type="arabicPeriod"/>
            </a:pPr>
            <a:endParaRPr lang="en-US" dirty="0"/>
          </a:p>
        </p:txBody>
      </p:sp>
    </p:spTree>
    <p:extLst>
      <p:ext uri="{BB962C8B-B14F-4D97-AF65-F5344CB8AC3E}">
        <p14:creationId xmlns:p14="http://schemas.microsoft.com/office/powerpoint/2010/main" val="826239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000000"/>
                </a:solidFill>
              </a:rPr>
              <a:pPr/>
              <a:t>6</a:t>
            </a:fld>
            <a:endParaRPr lang="en-US">
              <a:solidFill>
                <a:srgbClr val="000000"/>
              </a:solidFill>
            </a:endParaRPr>
          </a:p>
        </p:txBody>
      </p:sp>
    </p:spTree>
    <p:extLst>
      <p:ext uri="{BB962C8B-B14F-4D97-AF65-F5344CB8AC3E}">
        <p14:creationId xmlns:p14="http://schemas.microsoft.com/office/powerpoint/2010/main" val="16318586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76200" y="1554163"/>
            <a:ext cx="4191000" cy="3627437"/>
          </a:xfrm>
          <a:prstGeom prst="rect">
            <a:avLst/>
          </a:prstGeom>
          <a:solidFill>
            <a:srgbClr val="FFFFFF"/>
          </a:solidFill>
          <a:ln w="9525">
            <a:solidFill>
              <a:srgbClr val="000000"/>
            </a:solidFill>
            <a:miter lim="800000"/>
            <a:headEnd/>
            <a:tailEnd/>
          </a:ln>
        </p:spPr>
        <p:txBody>
          <a:bodyPr/>
          <a:lstStyle/>
          <a:p>
            <a:pPr>
              <a:lnSpc>
                <a:spcPct val="80000"/>
              </a:lnSpc>
              <a:buClr>
                <a:srgbClr val="FF0066"/>
              </a:buClr>
              <a:buSzPct val="65000"/>
              <a:buFont typeface="Wingdings" pitchFamily="2" charset="2"/>
              <a:buNone/>
              <a:defRPr/>
            </a:pPr>
            <a:r>
              <a:rPr lang="en-GB" sz="2000">
                <a:solidFill>
                  <a:schemeClr val="folHlink"/>
                </a:solidFill>
                <a:effectLst>
                  <a:outerShdw blurRad="38100" dist="38100" dir="2700000" algn="tl">
                    <a:srgbClr val="C0C0C0"/>
                  </a:outerShdw>
                </a:effectLst>
                <a:latin typeface="Arial" pitchFamily="34" charset="0"/>
                <a:cs typeface="Arial" pitchFamily="34" charset="0"/>
              </a:rPr>
              <a:t>The ultrasound frequency is unaffected by changes in sound speed as the acoustic beam propagates through various media </a:t>
            </a:r>
            <a:endParaRPr lang="en-GB" sz="2100">
              <a:solidFill>
                <a:schemeClr val="folHlink"/>
              </a:solidFill>
            </a:endParaRPr>
          </a:p>
          <a:p>
            <a:pPr>
              <a:lnSpc>
                <a:spcPct val="80000"/>
              </a:lnSpc>
              <a:buClr>
                <a:srgbClr val="FF0066"/>
              </a:buClr>
              <a:buSzPct val="65000"/>
              <a:buFont typeface="Wingdings" pitchFamily="2" charset="2"/>
              <a:buNone/>
              <a:defRPr/>
            </a:pPr>
            <a:r>
              <a:rPr lang="en-GB" sz="2000">
                <a:solidFill>
                  <a:schemeClr val="folHlink"/>
                </a:solidFill>
                <a:effectLst>
                  <a:outerShdw blurRad="38100" dist="38100" dir="2700000" algn="tl">
                    <a:srgbClr val="C0C0C0"/>
                  </a:outerShdw>
                </a:effectLst>
                <a:latin typeface="Arial" pitchFamily="34" charset="0"/>
                <a:cs typeface="Arial" pitchFamily="34" charset="0"/>
              </a:rPr>
              <a:t>Thus, the ultrasound wavelength is dependent on the medium (c = </a:t>
            </a:r>
            <a:r>
              <a:rPr lang="en-GB" sz="2000">
                <a:solidFill>
                  <a:schemeClr val="folHlink"/>
                </a:solidFill>
                <a:effectLst>
                  <a:outerShdw blurRad="38100" dist="38100" dir="2700000" algn="tl">
                    <a:srgbClr val="C0C0C0"/>
                  </a:outerShdw>
                </a:effectLst>
                <a:latin typeface="Arial" pitchFamily="34" charset="0"/>
                <a:cs typeface="Arial" pitchFamily="34" charset="0"/>
                <a:sym typeface="Symbol" pitchFamily="18" charset="2"/>
              </a:rPr>
              <a:t></a:t>
            </a:r>
            <a:r>
              <a:rPr lang="en-GB" sz="2000">
                <a:solidFill>
                  <a:schemeClr val="folHlink"/>
                </a:solidFill>
                <a:effectLst>
                  <a:outerShdw blurRad="38100" dist="38100" dir="2700000" algn="tl">
                    <a:srgbClr val="C0C0C0"/>
                  </a:outerShdw>
                </a:effectLst>
                <a:latin typeface="Arial" pitchFamily="34" charset="0"/>
                <a:cs typeface="Arial" pitchFamily="34" charset="0"/>
              </a:rPr>
              <a:t>f ) </a:t>
            </a:r>
            <a:endParaRPr lang="en-GB" sz="2100">
              <a:solidFill>
                <a:schemeClr val="folHlink"/>
              </a:solidFill>
            </a:endParaRPr>
          </a:p>
          <a:p>
            <a:pPr>
              <a:lnSpc>
                <a:spcPct val="80000"/>
              </a:lnSpc>
              <a:buClr>
                <a:srgbClr val="FF0066"/>
              </a:buClr>
              <a:buSzPct val="65000"/>
              <a:buFont typeface="Wingdings" pitchFamily="2" charset="2"/>
              <a:buNone/>
              <a:defRPr/>
            </a:pPr>
            <a:r>
              <a:rPr lang="en-GB" sz="2000">
                <a:solidFill>
                  <a:schemeClr val="folHlink"/>
                </a:solidFill>
                <a:effectLst>
                  <a:outerShdw blurRad="38100" dist="38100" dir="2700000" algn="tl">
                    <a:srgbClr val="C0C0C0"/>
                  </a:outerShdw>
                </a:effectLst>
                <a:latin typeface="Arial" pitchFamily="34" charset="0"/>
                <a:cs typeface="Arial" pitchFamily="34" charset="0"/>
              </a:rPr>
              <a:t>A change in speed at an interface between two media causes a change in wavelength </a:t>
            </a:r>
            <a:endParaRPr lang="en-GB" sz="2100">
              <a:solidFill>
                <a:schemeClr val="folHlink"/>
              </a:solidFill>
            </a:endParaRPr>
          </a:p>
          <a:p>
            <a:pPr>
              <a:lnSpc>
                <a:spcPct val="80000"/>
              </a:lnSpc>
              <a:buClr>
                <a:srgbClr val="FF0066"/>
              </a:buClr>
              <a:buSzPct val="65000"/>
              <a:buFont typeface="Wingdings" pitchFamily="2" charset="2"/>
              <a:buNone/>
              <a:defRPr/>
            </a:pPr>
            <a:r>
              <a:rPr lang="en-GB" sz="2000">
                <a:solidFill>
                  <a:schemeClr val="folHlink"/>
                </a:solidFill>
                <a:effectLst>
                  <a:outerShdw blurRad="38100" dist="38100" dir="2700000" algn="tl">
                    <a:srgbClr val="C0C0C0"/>
                  </a:outerShdw>
                </a:effectLst>
                <a:latin typeface="Arial" pitchFamily="34" charset="0"/>
                <a:cs typeface="Arial" pitchFamily="34" charset="0"/>
              </a:rPr>
              <a:t>Higher frequency sound has shorter wavelength </a:t>
            </a:r>
            <a:endParaRPr lang="en-GB" sz="2100">
              <a:solidFill>
                <a:schemeClr val="folHlink"/>
              </a:solidFill>
            </a:endParaRPr>
          </a:p>
          <a:p>
            <a:pPr lvl="1">
              <a:buClr>
                <a:srgbClr val="FF0066"/>
              </a:buClr>
              <a:buSzPct val="65000"/>
              <a:buFont typeface="Wingdings" pitchFamily="2" charset="2"/>
              <a:buNone/>
              <a:defRPr/>
            </a:pPr>
            <a:endParaRPr lang="en-GB" sz="1800">
              <a:solidFill>
                <a:schemeClr val="folHlink"/>
              </a:solidFill>
              <a:effectLst>
                <a:outerShdw blurRad="38100" dist="38100" dir="2700000" algn="tl">
                  <a:srgbClr val="C0C0C0"/>
                </a:outerShdw>
              </a:effectLst>
              <a:latin typeface="Arial" pitchFamily="34" charset="0"/>
              <a:cs typeface="Arial" pitchFamily="34" charset="0"/>
              <a:sym typeface="Symbol" pitchFamily="18" charset="2"/>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554163"/>
            <a:ext cx="3644900" cy="487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pic>
      <p:sp>
        <p:nvSpPr>
          <p:cNvPr id="4" name="Rectangle 4"/>
          <p:cNvSpPr>
            <a:spLocks noChangeArrowheads="1"/>
          </p:cNvSpPr>
          <p:nvPr/>
        </p:nvSpPr>
        <p:spPr bwMode="auto">
          <a:xfrm>
            <a:off x="647700" y="266700"/>
            <a:ext cx="7772400" cy="990600"/>
          </a:xfrm>
          <a:prstGeom prst="rect">
            <a:avLst/>
          </a:prstGeom>
          <a:solidFill>
            <a:srgbClr val="0000FF"/>
          </a:solidFill>
          <a:ln w="9525">
            <a:solidFill>
              <a:srgbClr val="000000"/>
            </a:solidFill>
            <a:miter lim="800000"/>
            <a:headEnd/>
            <a:tailEnd/>
          </a:ln>
        </p:spPr>
        <p:txBody>
          <a:bodyPr/>
          <a:lstStyle/>
          <a:p>
            <a:pPr>
              <a:defRPr/>
            </a:pPr>
            <a:r>
              <a:rPr lang="en-GB" sz="2800" dirty="0">
                <a:solidFill>
                  <a:srgbClr val="FFFF66"/>
                </a:solidFill>
                <a:effectLst>
                  <a:outerShdw blurRad="38100" dist="38100" dir="2700000" algn="tl">
                    <a:srgbClr val="000000"/>
                  </a:outerShdw>
                </a:effectLst>
                <a:latin typeface="Arial" pitchFamily="34" charset="0"/>
                <a:cs typeface="Arial" pitchFamily="34" charset="0"/>
              </a:rPr>
              <a:t>1. Characteristics of </a:t>
            </a:r>
            <a:r>
              <a:rPr lang="en-GB" sz="2800" dirty="0" smtClean="0">
                <a:solidFill>
                  <a:srgbClr val="FFFF66"/>
                </a:solidFill>
                <a:effectLst>
                  <a:outerShdw blurRad="38100" dist="38100" dir="2700000" algn="tl">
                    <a:srgbClr val="000000"/>
                  </a:outerShdw>
                </a:effectLst>
                <a:latin typeface="Arial" pitchFamily="34" charset="0"/>
                <a:cs typeface="Arial" pitchFamily="34" charset="0"/>
              </a:rPr>
              <a:t>Ultra Sonic sound</a:t>
            </a:r>
            <a:r>
              <a:rPr lang="en-GB" sz="2800" dirty="0">
                <a:solidFill>
                  <a:srgbClr val="FFFF66"/>
                </a:solidFill>
                <a:effectLst>
                  <a:outerShdw blurRad="38100" dist="38100" dir="2700000" algn="tl">
                    <a:srgbClr val="000000"/>
                  </a:outerShdw>
                </a:effectLst>
                <a:latin typeface="Arial" pitchFamily="34" charset="0"/>
                <a:cs typeface="Arial" pitchFamily="34" charset="0"/>
              </a:rPr>
              <a:t/>
            </a:r>
            <a:br>
              <a:rPr lang="en-GB" sz="2800" dirty="0">
                <a:solidFill>
                  <a:srgbClr val="FFFF66"/>
                </a:solidFill>
                <a:effectLst>
                  <a:outerShdw blurRad="38100" dist="38100" dir="2700000" algn="tl">
                    <a:srgbClr val="000000"/>
                  </a:outerShdw>
                </a:effectLst>
                <a:latin typeface="Arial" pitchFamily="34" charset="0"/>
                <a:cs typeface="Arial" pitchFamily="34" charset="0"/>
              </a:rPr>
            </a:br>
            <a:r>
              <a:rPr lang="en-GB" sz="2800" u="sng" dirty="0" smtClean="0">
                <a:solidFill>
                  <a:srgbClr val="FFFF66"/>
                </a:solidFill>
                <a:effectLst>
                  <a:outerShdw blurRad="38100" dist="38100" dir="2700000" algn="tl">
                    <a:srgbClr val="000000"/>
                  </a:outerShdw>
                </a:effectLst>
                <a:latin typeface="Arial" pitchFamily="34" charset="0"/>
                <a:cs typeface="Arial" pitchFamily="34" charset="0"/>
              </a:rPr>
              <a:t>Wave length, frequency and speed</a:t>
            </a:r>
            <a:endParaRPr lang="en-GB" u="sng" dirty="0"/>
          </a:p>
        </p:txBody>
      </p:sp>
    </p:spTree>
    <p:extLst>
      <p:ext uri="{BB962C8B-B14F-4D97-AF65-F5344CB8AC3E}">
        <p14:creationId xmlns:p14="http://schemas.microsoft.com/office/powerpoint/2010/main" val="395683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762000" y="457200"/>
            <a:ext cx="7734300" cy="990600"/>
          </a:xfrm>
          <a:prstGeom prst="rect">
            <a:avLst/>
          </a:prstGeom>
          <a:solidFill>
            <a:srgbClr val="0000FF"/>
          </a:solidFill>
          <a:ln w="9525">
            <a:solidFill>
              <a:srgbClr val="000000"/>
            </a:solidFill>
            <a:miter lim="800000"/>
            <a:headEnd/>
            <a:tailEnd/>
          </a:ln>
        </p:spPr>
        <p:txBody>
          <a:bodyPr/>
          <a:lstStyle/>
          <a:p>
            <a:pPr>
              <a:defRPr/>
            </a:pPr>
            <a:r>
              <a:rPr lang="en-GB" sz="2800">
                <a:solidFill>
                  <a:srgbClr val="FFFF66"/>
                </a:solidFill>
                <a:effectLst>
                  <a:outerShdw blurRad="38100" dist="38100" dir="2700000" algn="tl">
                    <a:srgbClr val="000000"/>
                  </a:outerShdw>
                </a:effectLst>
                <a:latin typeface="Arial" pitchFamily="34" charset="0"/>
                <a:cs typeface="Arial" pitchFamily="34" charset="0"/>
              </a:rPr>
              <a:t>1. Characteristics of Sound</a:t>
            </a:r>
            <a:br>
              <a:rPr lang="en-GB" sz="2800">
                <a:solidFill>
                  <a:srgbClr val="FFFF66"/>
                </a:solidFill>
                <a:effectLst>
                  <a:outerShdw blurRad="38100" dist="38100" dir="2700000" algn="tl">
                    <a:srgbClr val="000000"/>
                  </a:outerShdw>
                </a:effectLst>
                <a:latin typeface="Arial" pitchFamily="34" charset="0"/>
                <a:cs typeface="Arial" pitchFamily="34" charset="0"/>
              </a:rPr>
            </a:br>
            <a:r>
              <a:rPr lang="en-GB" sz="2800">
                <a:solidFill>
                  <a:srgbClr val="FFFF66"/>
                </a:solidFill>
                <a:effectLst>
                  <a:outerShdw blurRad="38100" dist="38100" dir="2700000" algn="tl">
                    <a:srgbClr val="000000"/>
                  </a:outerShdw>
                </a:effectLst>
                <a:latin typeface="Arial" pitchFamily="34" charset="0"/>
                <a:cs typeface="Arial" pitchFamily="34" charset="0"/>
              </a:rPr>
              <a:t>Pressure, Intensity and the dB scale</a:t>
            </a:r>
            <a:endParaRPr lang="en-GB"/>
          </a:p>
        </p:txBody>
      </p:sp>
      <p:sp>
        <p:nvSpPr>
          <p:cNvPr id="3" name="Rectangle 2"/>
          <p:cNvSpPr>
            <a:spLocks noChangeArrowheads="1"/>
          </p:cNvSpPr>
          <p:nvPr/>
        </p:nvSpPr>
        <p:spPr bwMode="auto">
          <a:xfrm>
            <a:off x="266700" y="1676400"/>
            <a:ext cx="8610600" cy="4495800"/>
          </a:xfrm>
          <a:prstGeom prst="rect">
            <a:avLst/>
          </a:prstGeom>
          <a:solidFill>
            <a:srgbClr val="92D050"/>
          </a:solidFill>
          <a:ln w="9525">
            <a:solidFill>
              <a:srgbClr val="000000"/>
            </a:solidFill>
            <a:miter lim="800000"/>
            <a:headEnd/>
            <a:tailEnd/>
          </a:ln>
        </p:spPr>
        <p:txBody>
          <a:bodyPr/>
          <a:lstStyle/>
          <a:p>
            <a:pPr>
              <a:buClr>
                <a:srgbClr val="FF0066"/>
              </a:buClr>
              <a:buSzPct val="65000"/>
              <a:buFont typeface="Wingdings" pitchFamily="2" charset="2"/>
              <a:buNone/>
            </a:pPr>
            <a:r>
              <a:rPr lang="en-GB" sz="2000" dirty="0">
                <a:effectLst>
                  <a:outerShdw blurRad="38100" dist="38100" dir="2700000" algn="tl">
                    <a:srgbClr val="000000"/>
                  </a:outerShdw>
                </a:effectLst>
                <a:latin typeface="Arial" pitchFamily="34" charset="0"/>
                <a:cs typeface="Arial" pitchFamily="34" charset="0"/>
              </a:rPr>
              <a:t>The amplitude of a wave is the size of the wave displacement </a:t>
            </a:r>
          </a:p>
          <a:p>
            <a:pPr>
              <a:buClr>
                <a:srgbClr val="FF0066"/>
              </a:buClr>
              <a:buSzPct val="65000"/>
              <a:buFont typeface="Wingdings" pitchFamily="2" charset="2"/>
              <a:buNone/>
            </a:pPr>
            <a:r>
              <a:rPr lang="en-GB" sz="2000" dirty="0">
                <a:effectLst>
                  <a:outerShdw blurRad="38100" dist="38100" dir="2700000" algn="tl">
                    <a:srgbClr val="000000"/>
                  </a:outerShdw>
                </a:effectLst>
                <a:latin typeface="Arial" pitchFamily="34" charset="0"/>
                <a:cs typeface="Arial" pitchFamily="34" charset="0"/>
              </a:rPr>
              <a:t>Larger amplitudes of vibration produce denser compression bands and, hence, higher intensities of sound </a:t>
            </a:r>
          </a:p>
          <a:p>
            <a:pPr>
              <a:buClr>
                <a:srgbClr val="FF0066"/>
              </a:buClr>
              <a:buSzPct val="65000"/>
              <a:buFont typeface="Wingdings" pitchFamily="2" charset="2"/>
              <a:buNone/>
            </a:pPr>
            <a:r>
              <a:rPr lang="en-GB" sz="2000" dirty="0">
                <a:effectLst>
                  <a:outerShdw blurRad="38100" dist="38100" dir="2700000" algn="tl">
                    <a:srgbClr val="000000"/>
                  </a:outerShdw>
                </a:effectLst>
                <a:latin typeface="Arial" pitchFamily="34" charset="0"/>
                <a:cs typeface="Arial" pitchFamily="34" charset="0"/>
              </a:rPr>
              <a:t>Intensity of ultrasound </a:t>
            </a:r>
          </a:p>
          <a:p>
            <a:pPr lvl="1">
              <a:buClr>
                <a:srgbClr val="FF0066"/>
              </a:buClr>
              <a:buSzPct val="65000"/>
              <a:buFont typeface="Wingdings" pitchFamily="2" charset="2"/>
              <a:buNone/>
            </a:pPr>
            <a:r>
              <a:rPr lang="en-GB" sz="2000" dirty="0">
                <a:effectLst>
                  <a:outerShdw blurRad="38100" dist="38100" dir="2700000" algn="tl">
                    <a:srgbClr val="000000"/>
                  </a:outerShdw>
                </a:effectLst>
                <a:latin typeface="Arial" pitchFamily="34" charset="0"/>
                <a:cs typeface="Arial" pitchFamily="34" charset="0"/>
              </a:rPr>
              <a:t>is the amount of power (energy per unit time) per unit area </a:t>
            </a:r>
          </a:p>
          <a:p>
            <a:pPr lvl="1">
              <a:buClr>
                <a:srgbClr val="FF0066"/>
              </a:buClr>
              <a:buSzPct val="65000"/>
              <a:buFont typeface="Wingdings" pitchFamily="2" charset="2"/>
              <a:buNone/>
            </a:pPr>
            <a:r>
              <a:rPr lang="en-GB" sz="2000" dirty="0">
                <a:effectLst>
                  <a:outerShdw blurRad="38100" dist="38100" dir="2700000" algn="tl">
                    <a:srgbClr val="000000"/>
                  </a:outerShdw>
                </a:effectLst>
                <a:latin typeface="Arial" pitchFamily="34" charset="0"/>
                <a:cs typeface="Arial" pitchFamily="34" charset="0"/>
              </a:rPr>
              <a:t>proportional to the square of the pressure amplitude, I </a:t>
            </a:r>
            <a:r>
              <a:rPr lang="en-GB" sz="2000" dirty="0">
                <a:effectLst>
                  <a:outerShdw blurRad="38100" dist="38100" dir="2700000" algn="tl">
                    <a:srgbClr val="000000"/>
                  </a:outerShdw>
                </a:effectLst>
                <a:latin typeface="Arial" pitchFamily="34" charset="0"/>
                <a:cs typeface="Arial" pitchFamily="34" charset="0"/>
                <a:sym typeface="Symbol" pitchFamily="18" charset="2"/>
              </a:rPr>
              <a:t></a:t>
            </a:r>
            <a:r>
              <a:rPr lang="en-GB" sz="2000" dirty="0">
                <a:effectLst>
                  <a:outerShdw blurRad="38100" dist="38100" dir="2700000" algn="tl">
                    <a:srgbClr val="000000"/>
                  </a:outerShdw>
                </a:effectLst>
                <a:latin typeface="Arial" pitchFamily="34" charset="0"/>
                <a:cs typeface="Arial" pitchFamily="34" charset="0"/>
              </a:rPr>
              <a:t> P2  </a:t>
            </a:r>
          </a:p>
          <a:p>
            <a:pPr lvl="1">
              <a:buClr>
                <a:srgbClr val="FF0066"/>
              </a:buClr>
              <a:buSzPct val="65000"/>
              <a:buFont typeface="Wingdings" pitchFamily="2" charset="2"/>
              <a:buNone/>
            </a:pPr>
            <a:r>
              <a:rPr lang="en-GB" sz="2000" dirty="0">
                <a:effectLst>
                  <a:outerShdw blurRad="38100" dist="38100" dir="2700000" algn="tl">
                    <a:srgbClr val="000000"/>
                  </a:outerShdw>
                </a:effectLst>
                <a:latin typeface="Arial" pitchFamily="34" charset="0"/>
                <a:cs typeface="Arial" pitchFamily="34" charset="0"/>
              </a:rPr>
              <a:t>units of </a:t>
            </a:r>
            <a:r>
              <a:rPr lang="en-GB" sz="2000" dirty="0" err="1" smtClean="0">
                <a:effectLst>
                  <a:outerShdw blurRad="38100" dist="38100" dir="2700000" algn="tl">
                    <a:srgbClr val="000000"/>
                  </a:outerShdw>
                </a:effectLst>
                <a:latin typeface="Arial" pitchFamily="34" charset="0"/>
                <a:cs typeface="Arial" pitchFamily="34" charset="0"/>
              </a:rPr>
              <a:t>milli</a:t>
            </a:r>
            <a:r>
              <a:rPr lang="en-GB" sz="2000" dirty="0" smtClean="0">
                <a:effectLst>
                  <a:outerShdw blurRad="38100" dist="38100" dir="2700000" algn="tl">
                    <a:srgbClr val="000000"/>
                  </a:outerShdw>
                </a:effectLst>
                <a:latin typeface="Arial" pitchFamily="34" charset="0"/>
                <a:cs typeface="Arial" pitchFamily="34" charset="0"/>
              </a:rPr>
              <a:t> watts/cm2 </a:t>
            </a:r>
            <a:r>
              <a:rPr lang="en-GB" sz="2000" dirty="0">
                <a:effectLst>
                  <a:outerShdw blurRad="38100" dist="38100" dir="2700000" algn="tl">
                    <a:srgbClr val="000000"/>
                  </a:outerShdw>
                </a:effectLst>
                <a:latin typeface="Arial" pitchFamily="34" charset="0"/>
                <a:cs typeface="Arial" pitchFamily="34" charset="0"/>
              </a:rPr>
              <a:t>or </a:t>
            </a:r>
            <a:r>
              <a:rPr lang="en-GB" sz="2000" dirty="0" err="1">
                <a:effectLst>
                  <a:outerShdw blurRad="38100" dist="38100" dir="2700000" algn="tl">
                    <a:srgbClr val="000000"/>
                  </a:outerShdw>
                </a:effectLst>
                <a:latin typeface="Arial" pitchFamily="34" charset="0"/>
                <a:cs typeface="Arial" pitchFamily="34" charset="0"/>
              </a:rPr>
              <a:t>mW</a:t>
            </a:r>
            <a:r>
              <a:rPr lang="en-GB" sz="2000" dirty="0">
                <a:effectLst>
                  <a:outerShdw blurRad="38100" dist="38100" dir="2700000" algn="tl">
                    <a:srgbClr val="000000"/>
                  </a:outerShdw>
                </a:effectLst>
                <a:latin typeface="Arial" pitchFamily="34" charset="0"/>
                <a:cs typeface="Arial" pitchFamily="34" charset="0"/>
              </a:rPr>
              <a:t>/cm2 </a:t>
            </a:r>
          </a:p>
          <a:p>
            <a:pPr lvl="1">
              <a:buClr>
                <a:srgbClr val="FF0066"/>
              </a:buClr>
              <a:buSzPct val="65000"/>
              <a:buFont typeface="Wingdings" pitchFamily="2" charset="2"/>
              <a:buNone/>
            </a:pPr>
            <a:r>
              <a:rPr lang="en-GB" sz="2000" dirty="0">
                <a:effectLst>
                  <a:outerShdw blurRad="38100" dist="38100" dir="2700000" algn="tl">
                    <a:srgbClr val="000000"/>
                  </a:outerShdw>
                </a:effectLst>
                <a:latin typeface="Arial" pitchFamily="34" charset="0"/>
                <a:cs typeface="Arial" pitchFamily="34" charset="0"/>
              </a:rPr>
              <a:t>is measured in decibels (dB) as a relative intensity </a:t>
            </a:r>
          </a:p>
          <a:p>
            <a:pPr lvl="2"/>
            <a:r>
              <a:rPr lang="en-GB" dirty="0"/>
              <a:t>dB = 10 log10 (I2/I1) or dB = 20 log10 (P2/P1) since I </a:t>
            </a:r>
            <a:r>
              <a:rPr lang="en-GB" dirty="0">
                <a:sym typeface="Symbol" pitchFamily="18" charset="2"/>
              </a:rPr>
              <a:t></a:t>
            </a:r>
            <a:r>
              <a:rPr lang="en-GB" dirty="0"/>
              <a:t> P2 </a:t>
            </a:r>
          </a:p>
          <a:p>
            <a:pPr lvl="2"/>
            <a:r>
              <a:rPr lang="en-GB" dirty="0"/>
              <a:t>I1 and I2 are intensity values </a:t>
            </a:r>
          </a:p>
          <a:p>
            <a:pPr lvl="2"/>
            <a:r>
              <a:rPr lang="en-GB" dirty="0"/>
              <a:t>P1 and P2 are pressure or amplitude variations </a:t>
            </a:r>
          </a:p>
          <a:p>
            <a:pPr>
              <a:buClr>
                <a:srgbClr val="FF0066"/>
              </a:buClr>
              <a:buSzPct val="65000"/>
              <a:buFont typeface="Wingdings" pitchFamily="2" charset="2"/>
              <a:buNone/>
            </a:pPr>
            <a:r>
              <a:rPr lang="en-GB" sz="2000" dirty="0">
                <a:effectLst>
                  <a:outerShdw blurRad="38100" dist="38100" dir="2700000" algn="tl">
                    <a:srgbClr val="000000"/>
                  </a:outerShdw>
                </a:effectLst>
                <a:latin typeface="Arial" pitchFamily="34" charset="0"/>
                <a:cs typeface="Arial" pitchFamily="34" charset="0"/>
              </a:rPr>
              <a:t>1 B = 10 dB where B is </a:t>
            </a:r>
            <a:r>
              <a:rPr lang="en-GB" sz="2000" dirty="0" err="1">
                <a:effectLst>
                  <a:outerShdw blurRad="38100" dist="38100" dir="2700000" algn="tl">
                    <a:srgbClr val="000000"/>
                  </a:outerShdw>
                </a:effectLst>
                <a:latin typeface="Arial" pitchFamily="34" charset="0"/>
                <a:cs typeface="Arial" pitchFamily="34" charset="0"/>
              </a:rPr>
              <a:t>bels</a:t>
            </a:r>
            <a:r>
              <a:rPr lang="en-GB" sz="2000" dirty="0">
                <a:effectLst>
                  <a:outerShdw blurRad="38100" dist="38100" dir="2700000" algn="tl">
                    <a:srgbClr val="000000"/>
                  </a:outerShdw>
                </a:effectLst>
                <a:latin typeface="Arial" pitchFamily="34" charset="0"/>
                <a:cs typeface="Arial" pitchFamily="34" charset="0"/>
              </a:rPr>
              <a:t> </a:t>
            </a:r>
          </a:p>
          <a:p>
            <a:pPr lvl="2"/>
            <a:endParaRPr lang="en-GB" dirty="0">
              <a:sym typeface="Symbol" pitchFamily="18" charset="2"/>
            </a:endParaRPr>
          </a:p>
        </p:txBody>
      </p:sp>
    </p:spTree>
    <p:extLst>
      <p:ext uri="{BB962C8B-B14F-4D97-AF65-F5344CB8AC3E}">
        <p14:creationId xmlns:p14="http://schemas.microsoft.com/office/powerpoint/2010/main" val="212286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9"/>
          <p:cNvSpPr>
            <a:spLocks noChangeArrowheads="1"/>
          </p:cNvSpPr>
          <p:nvPr/>
        </p:nvSpPr>
        <p:spPr bwMode="auto">
          <a:xfrm>
            <a:off x="400050" y="266700"/>
            <a:ext cx="8229600" cy="952500"/>
          </a:xfrm>
          <a:prstGeom prst="rect">
            <a:avLst/>
          </a:prstGeom>
          <a:solidFill>
            <a:srgbClr val="0000FF"/>
          </a:solidFill>
          <a:ln w="9525">
            <a:solidFill>
              <a:srgbClr val="000000"/>
            </a:solidFill>
            <a:miter lim="800000"/>
            <a:headEnd/>
            <a:tailEnd/>
          </a:ln>
        </p:spPr>
        <p:txBody>
          <a:bodyPr/>
          <a:lstStyle/>
          <a:p>
            <a:pPr>
              <a:defRPr/>
            </a:pPr>
            <a:r>
              <a:rPr lang="en-GB" sz="2800" dirty="0">
                <a:solidFill>
                  <a:srgbClr val="FFFF66"/>
                </a:solidFill>
                <a:effectLst>
                  <a:outerShdw blurRad="38100" dist="38100" dir="2700000" algn="tl">
                    <a:srgbClr val="000000"/>
                  </a:outerShdw>
                </a:effectLst>
                <a:latin typeface="Arial" pitchFamily="34" charset="0"/>
                <a:cs typeface="Arial" pitchFamily="34" charset="0"/>
              </a:rPr>
              <a:t>1. Characteristics of </a:t>
            </a:r>
            <a:r>
              <a:rPr lang="en-GB" sz="2800" dirty="0" smtClean="0">
                <a:solidFill>
                  <a:srgbClr val="FFFF66"/>
                </a:solidFill>
                <a:effectLst>
                  <a:outerShdw blurRad="38100" dist="38100" dir="2700000" algn="tl">
                    <a:srgbClr val="000000"/>
                  </a:outerShdw>
                </a:effectLst>
                <a:latin typeface="Arial" pitchFamily="34" charset="0"/>
                <a:cs typeface="Arial" pitchFamily="34" charset="0"/>
              </a:rPr>
              <a:t>Ultrasonic Sound</a:t>
            </a:r>
            <a:r>
              <a:rPr lang="en-GB" sz="2800" dirty="0">
                <a:solidFill>
                  <a:srgbClr val="FFFF66"/>
                </a:solidFill>
                <a:effectLst>
                  <a:outerShdw blurRad="38100" dist="38100" dir="2700000" algn="tl">
                    <a:srgbClr val="000000"/>
                  </a:outerShdw>
                </a:effectLst>
                <a:latin typeface="Arial" pitchFamily="34" charset="0"/>
                <a:cs typeface="Arial" pitchFamily="34" charset="0"/>
              </a:rPr>
              <a:t/>
            </a:r>
            <a:br>
              <a:rPr lang="en-GB" sz="2800" dirty="0">
                <a:solidFill>
                  <a:srgbClr val="FFFF66"/>
                </a:solidFill>
                <a:effectLst>
                  <a:outerShdw blurRad="38100" dist="38100" dir="2700000" algn="tl">
                    <a:srgbClr val="000000"/>
                  </a:outerShdw>
                </a:effectLst>
                <a:latin typeface="Arial" pitchFamily="34" charset="0"/>
                <a:cs typeface="Arial" pitchFamily="34" charset="0"/>
              </a:rPr>
            </a:br>
            <a:r>
              <a:rPr lang="en-GB" sz="2800" dirty="0">
                <a:solidFill>
                  <a:srgbClr val="FFFF66"/>
                </a:solidFill>
                <a:effectLst>
                  <a:outerShdw blurRad="38100" dist="38100" dir="2700000" algn="tl">
                    <a:srgbClr val="000000"/>
                  </a:outerShdw>
                </a:effectLst>
                <a:latin typeface="Arial" pitchFamily="34" charset="0"/>
                <a:cs typeface="Arial" pitchFamily="34" charset="0"/>
              </a:rPr>
              <a:t>Pressure, Intensity and the dB scale</a:t>
            </a:r>
            <a:endParaRPr lang="en-GB" dirty="0"/>
          </a:p>
        </p:txBody>
      </p:sp>
      <p:pic>
        <p:nvPicPr>
          <p:cNvPr id="3"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1555750"/>
            <a:ext cx="8610600" cy="419735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pic>
      <p:sp>
        <p:nvSpPr>
          <p:cNvPr id="4" name="Text Box 1026"/>
          <p:cNvSpPr txBox="1">
            <a:spLocks noChangeArrowheads="1"/>
          </p:cNvSpPr>
          <p:nvPr/>
        </p:nvSpPr>
        <p:spPr bwMode="auto">
          <a:xfrm>
            <a:off x="5124450" y="6134100"/>
            <a:ext cx="3810000" cy="4572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a:spAutoFit/>
          </a:bodyPr>
          <a:lstStyle/>
          <a:p>
            <a:pPr eaLnBrk="0" hangingPunct="0">
              <a:defRPr/>
            </a:pPr>
            <a:r>
              <a:rPr lang="en-GB" sz="1200" dirty="0">
                <a:effectLst>
                  <a:outerShdw blurRad="38100" dist="38100" dir="2700000" algn="tl">
                    <a:srgbClr val="000000"/>
                  </a:outerShdw>
                </a:effectLst>
                <a:latin typeface="Arial" pitchFamily="34" charset="0"/>
                <a:cs typeface="Arial" pitchFamily="34" charset="0"/>
              </a:rPr>
              <a:t>c.f. </a:t>
            </a:r>
            <a:r>
              <a:rPr lang="en-GB" sz="1200" dirty="0" err="1">
                <a:effectLst>
                  <a:outerShdw blurRad="38100" dist="38100" dir="2700000" algn="tl">
                    <a:srgbClr val="000000"/>
                  </a:outerShdw>
                </a:effectLst>
                <a:latin typeface="Arial" pitchFamily="34" charset="0"/>
                <a:cs typeface="Arial" pitchFamily="34" charset="0"/>
              </a:rPr>
              <a:t>Bushberg</a:t>
            </a:r>
            <a:r>
              <a:rPr lang="en-GB" sz="1200" dirty="0">
                <a:effectLst>
                  <a:outerShdw blurRad="38100" dist="38100" dir="2700000" algn="tl">
                    <a:srgbClr val="000000"/>
                  </a:outerShdw>
                </a:effectLst>
                <a:latin typeface="Arial" pitchFamily="34" charset="0"/>
                <a:cs typeface="Arial" pitchFamily="34" charset="0"/>
              </a:rPr>
              <a:t>, et al. The Essential Physics of Medical 		Imaging, 2</a:t>
            </a:r>
            <a:r>
              <a:rPr lang="en-GB" sz="1200" baseline="30000" dirty="0">
                <a:effectLst>
                  <a:outerShdw blurRad="38100" dist="38100" dir="2700000" algn="tl">
                    <a:srgbClr val="000000"/>
                  </a:outerShdw>
                </a:effectLst>
                <a:latin typeface="Arial" pitchFamily="34" charset="0"/>
                <a:cs typeface="Arial" pitchFamily="34" charset="0"/>
              </a:rPr>
              <a:t>nd</a:t>
            </a:r>
            <a:r>
              <a:rPr lang="en-GB" sz="1200" dirty="0">
                <a:effectLst>
                  <a:outerShdw blurRad="38100" dist="38100" dir="2700000" algn="tl">
                    <a:srgbClr val="000000"/>
                  </a:outerShdw>
                </a:effectLst>
                <a:latin typeface="Arial" pitchFamily="34" charset="0"/>
                <a:cs typeface="Arial" pitchFamily="34" charset="0"/>
              </a:rPr>
              <a:t> ed., p. 476.</a:t>
            </a:r>
            <a:endParaRPr lang="en-GB" dirty="0"/>
          </a:p>
        </p:txBody>
      </p:sp>
    </p:spTree>
    <p:extLst>
      <p:ext uri="{BB962C8B-B14F-4D97-AF65-F5344CB8AC3E}">
        <p14:creationId xmlns:p14="http://schemas.microsoft.com/office/powerpoint/2010/main" val="521805086"/>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1_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3614</Words>
  <Application>Microsoft Office PowerPoint</Application>
  <PresentationFormat>On-screen Show (4:3)</PresentationFormat>
  <Paragraphs>326</Paragraphs>
  <Slides>54</Slides>
  <Notes>1</Notes>
  <HiddenSlides>0</HiddenSlides>
  <MMClips>0</MMClips>
  <ScaleCrop>false</ScaleCrop>
  <HeadingPairs>
    <vt:vector size="4" baseType="variant">
      <vt:variant>
        <vt:lpstr>Theme</vt:lpstr>
      </vt:variant>
      <vt:variant>
        <vt:i4>3</vt:i4>
      </vt:variant>
      <vt:variant>
        <vt:lpstr>Slide Titles</vt:lpstr>
      </vt:variant>
      <vt:variant>
        <vt:i4>54</vt:i4>
      </vt:variant>
    </vt:vector>
  </HeadingPairs>
  <TitlesOfParts>
    <vt:vector size="57" baseType="lpstr">
      <vt:lpstr>Office Theme</vt:lpstr>
      <vt:lpstr>Angles</vt:lpstr>
      <vt:lpstr>1_Angles</vt:lpstr>
      <vt:lpstr>BIOMEDICAL INSTRUMENTATION</vt:lpstr>
      <vt:lpstr>Subjects of discussion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BIOMEDICAL INSTRUMENTATION</dc:title>
  <dc:creator>Joyanta</dc:creator>
  <cp:lastModifiedBy>Joyanta</cp:lastModifiedBy>
  <cp:revision>15</cp:revision>
  <dcterms:created xsi:type="dcterms:W3CDTF">2006-08-16T00:00:00Z</dcterms:created>
  <dcterms:modified xsi:type="dcterms:W3CDTF">2013-04-06T15:30:27Z</dcterms:modified>
</cp:coreProperties>
</file>