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65"/>
  </p:notesMasterIdLst>
  <p:sldIdLst>
    <p:sldId id="319" r:id="rId2"/>
    <p:sldId id="257" r:id="rId3"/>
    <p:sldId id="258" r:id="rId4"/>
    <p:sldId id="260" r:id="rId5"/>
    <p:sldId id="262" r:id="rId6"/>
    <p:sldId id="263" r:id="rId7"/>
    <p:sldId id="264" r:id="rId8"/>
    <p:sldId id="269" r:id="rId9"/>
    <p:sldId id="270" r:id="rId10"/>
    <p:sldId id="272" r:id="rId11"/>
    <p:sldId id="271" r:id="rId12"/>
    <p:sldId id="259" r:id="rId13"/>
    <p:sldId id="261" r:id="rId14"/>
    <p:sldId id="268" r:id="rId15"/>
    <p:sldId id="266" r:id="rId16"/>
    <p:sldId id="265" r:id="rId17"/>
    <p:sldId id="267" r:id="rId18"/>
    <p:sldId id="275" r:id="rId19"/>
    <p:sldId id="276" r:id="rId20"/>
    <p:sldId id="277" r:id="rId21"/>
    <p:sldId id="315" r:id="rId22"/>
    <p:sldId id="273" r:id="rId23"/>
    <p:sldId id="274" r:id="rId24"/>
    <p:sldId id="278" r:id="rId25"/>
    <p:sldId id="279" r:id="rId26"/>
    <p:sldId id="280" r:id="rId27"/>
    <p:sldId id="281" r:id="rId28"/>
    <p:sldId id="282" r:id="rId29"/>
    <p:sldId id="283" r:id="rId30"/>
    <p:sldId id="284" r:id="rId31"/>
    <p:sldId id="285" r:id="rId32"/>
    <p:sldId id="286" r:id="rId33"/>
    <p:sldId id="287" r:id="rId34"/>
    <p:sldId id="288" r:id="rId35"/>
    <p:sldId id="316" r:id="rId36"/>
    <p:sldId id="318" r:id="rId37"/>
    <p:sldId id="317"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0D703-4323-48F5-87A3-18435448AC13}" type="datetimeFigureOut">
              <a:rPr lang="en-US" smtClean="0"/>
              <a:pPr/>
              <a:t>3/12/2013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4CDC9-0D8C-4A34-ADC1-964C948B6A23}" type="slidenum">
              <a:rPr lang="en-US" smtClean="0"/>
              <a:pPr/>
              <a:t>‹#›</a:t>
            </a:fld>
            <a:endParaRPr lang="en-US"/>
          </a:p>
        </p:txBody>
      </p:sp>
    </p:spTree>
    <p:extLst>
      <p:ext uri="{BB962C8B-B14F-4D97-AF65-F5344CB8AC3E}">
        <p14:creationId xmlns:p14="http://schemas.microsoft.com/office/powerpoint/2010/main" val="1823811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580691-C092-40D7-9475-4BFB0DDF842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710A2C5-F4AE-4A02-A182-2426136496EC}" type="slidenum">
              <a:rPr lang="en-US"/>
              <a:pPr/>
              <a:t>17</a:t>
            </a:fld>
            <a:endParaRPr lang="en-US"/>
          </a:p>
        </p:txBody>
      </p:sp>
      <p:sp>
        <p:nvSpPr>
          <p:cNvPr id="65539" name="Rectangle 2"/>
          <p:cNvSpPr>
            <a:spLocks noGrp="1" noRot="1" noChangeAspect="1" noChangeArrowheads="1" noTextEdit="1"/>
          </p:cNvSpPr>
          <p:nvPr>
            <p:ph type="sldImg"/>
          </p:nvPr>
        </p:nvSpPr>
        <p:spPr>
          <a:xfrm>
            <a:off x="1144588" y="685800"/>
            <a:ext cx="4572000" cy="3429000"/>
          </a:xfrm>
          <a:ln/>
        </p:spPr>
      </p:sp>
      <p:sp>
        <p:nvSpPr>
          <p:cNvPr id="6554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40E73A3-2A20-4144-AD49-4D505E4FDA74}" type="slidenum">
              <a:rPr lang="en-US" smtClean="0"/>
              <a:pPr/>
              <a:t>18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2A23626-A5DF-4D16-91F5-DA09AD0AFAA7}" type="slidenum">
              <a:rPr lang="en-US" smtClean="0"/>
              <a:pPr/>
              <a:t>19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603BCBD-AF4F-47EB-A0AC-D7B518AA2DE7}" type="slidenum">
              <a:rPr lang="en-US" smtClean="0"/>
              <a:pPr/>
              <a:t>20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13A025E-0519-4898-A4F0-4087DF4A997C}" type="slidenum">
              <a:rPr lang="en-US" smtClean="0"/>
              <a:pPr/>
              <a:t>24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D082F51-59D2-4A3B-90F1-28E63709733A}" type="slidenum">
              <a:rPr lang="en-US" smtClean="0"/>
              <a:pPr/>
              <a:t>25</a:t>
            </a:fld>
            <a:endParaRPr lang="en-US"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FD9D97D-7CFB-44A3-9B3D-9CF40298B190}" type="slidenum">
              <a:rPr lang="en-US" smtClean="0"/>
              <a:pPr/>
              <a:t>26</a:t>
            </a:fld>
            <a:endParaRPr lang="en-US"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929B8C0-D922-4892-B214-2C077135E39F}" type="slidenum">
              <a:rPr lang="en-US" smtClean="0"/>
              <a:pPr/>
              <a:t>27</a:t>
            </a:fld>
            <a:endParaRPr lang="en-US" smtClean="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F95F37B-500A-4EE9-BDD8-D8AEE9CD8F0F}" type="slidenum">
              <a:rPr lang="en-US" smtClean="0"/>
              <a:pPr/>
              <a:t>28</a:t>
            </a:fld>
            <a:endParaRPr lang="en-US"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8F6AAB6-C47B-458A-B955-D78FC3D01116}" type="slidenum">
              <a:rPr lang="en-US" smtClean="0"/>
              <a:pPr/>
              <a:t>30</a:t>
            </a:fld>
            <a:endParaRPr lang="en-US" smtClean="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91DD9C5-3620-47A1-A0A4-B6F1C04991C4}" type="slidenum">
              <a:rPr lang="en-US"/>
              <a:pPr/>
              <a:t>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2B09AAE-3F36-44E3-81D6-06F5D30FF980}" type="slidenum">
              <a:rPr lang="en-US" smtClean="0"/>
              <a:pPr/>
              <a:t>31</a:t>
            </a:fld>
            <a:endParaRPr lang="en-US"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05B2156-B141-47BB-A1C0-A1F68C918B5A}" type="slidenum">
              <a:rPr lang="en-US" smtClean="0"/>
              <a:pPr/>
              <a:t>32</a:t>
            </a:fld>
            <a:endParaRPr lang="en-US"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5F7851E-1CD2-4A0E-9BEA-C01F2EFC39AE}" type="slidenum">
              <a:rPr lang="en-US" smtClean="0"/>
              <a:pPr/>
              <a:t>33</a:t>
            </a:fld>
            <a:endParaRPr lang="en-US" smtClean="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5D9E087-D6C7-4A2D-8360-8BAB15CEFB7F}" type="slidenum">
              <a:rPr lang="en-US" smtClean="0"/>
              <a:pPr/>
              <a:t>34</a:t>
            </a:fld>
            <a:endParaRPr lang="en-US" smtClean="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7069415-40E5-420B-98C6-E9891C5E8D10}" type="slidenum">
              <a:rPr lang="en-US" smtClean="0"/>
              <a:pPr/>
              <a:t>38</a:t>
            </a:fld>
            <a:endParaRPr lang="en-US"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0EA5167-B210-49AD-80CC-E56550937CD7}" type="slidenum">
              <a:rPr lang="en-US" smtClean="0"/>
              <a:pPr/>
              <a:t>39</a:t>
            </a:fld>
            <a:endParaRPr lang="en-US"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748D089-970E-4A1D-96C4-0D4E176CD216}" type="slidenum">
              <a:rPr lang="en-US" smtClean="0"/>
              <a:pPr/>
              <a:t>40</a:t>
            </a:fld>
            <a:endParaRPr lang="en-US" smtClean="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C2ADA42-B6AF-4734-A30D-BB760C01E724}" type="slidenum">
              <a:rPr lang="en-US" smtClean="0"/>
              <a:pPr/>
              <a:t>41</a:t>
            </a:fld>
            <a:endParaRPr lang="en-US" smtClean="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1E4D804-EE2D-4B13-B551-8DF60A601EE5}" type="slidenum">
              <a:rPr lang="en-US" smtClean="0"/>
              <a:pPr/>
              <a:t>42</a:t>
            </a:fld>
            <a:endParaRPr lang="en-US" smtClean="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29ED7A2-BEEC-4063-8AC4-ADE1FFABF323}" type="slidenum">
              <a:rPr lang="en-US" smtClean="0"/>
              <a:pPr/>
              <a:t>43</a:t>
            </a:fld>
            <a:endParaRPr lang="en-US" smtClean="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B146175-9361-452A-8D95-BCA357996A05}" type="slidenum">
              <a:rPr lang="en-US"/>
              <a:pPr/>
              <a:t>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597EEE4-F3E9-4372-994D-2B245BA940BF}" type="slidenum">
              <a:rPr lang="en-US" smtClean="0"/>
              <a:pPr/>
              <a:t>44</a:t>
            </a:fld>
            <a:endParaRPr lang="en-US" smtClean="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D838B7F-26CB-46CC-8303-3379AAD6AB15}" type="slidenum">
              <a:rPr lang="en-US" smtClean="0"/>
              <a:pPr/>
              <a:t>45</a:t>
            </a:fld>
            <a:endParaRPr lang="en-US" smtClean="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6A7685B-B263-4F83-B510-D35CE62099BC}" type="slidenum">
              <a:rPr lang="en-US" smtClean="0"/>
              <a:pPr/>
              <a:t>46</a:t>
            </a:fld>
            <a:endParaRPr lang="en-US" smtClean="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3E4B550-AD97-4873-B802-E22F9C7559DC}" type="slidenum">
              <a:rPr lang="en-US" smtClean="0"/>
              <a:pPr/>
              <a:t>47</a:t>
            </a:fld>
            <a:endParaRPr lang="en-US"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779EF60-6018-440E-814A-09768D231DEA}" type="slidenum">
              <a:rPr lang="en-US" smtClean="0"/>
              <a:pPr/>
              <a:t>48</a:t>
            </a:fld>
            <a:endParaRPr lang="en-US"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BFEE542-232D-435D-B6B0-E6C3F32FB2B6}" type="slidenum">
              <a:rPr lang="en-US" smtClean="0"/>
              <a:pPr/>
              <a:t>49</a:t>
            </a:fld>
            <a:endParaRPr lang="en-US" smtClean="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6134FEF-432A-4DAA-8072-D68EBD43D217}" type="slidenum">
              <a:rPr lang="en-US" smtClean="0"/>
              <a:pPr/>
              <a:t>50</a:t>
            </a:fld>
            <a:endParaRPr lang="en-US"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7FE5D15-7037-4ABD-889F-23453EA7B90A}" type="slidenum">
              <a:rPr lang="en-US" smtClean="0"/>
              <a:pPr/>
              <a:t>51</a:t>
            </a:fld>
            <a:endParaRPr lang="en-US"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A4F6420-1EFF-455F-9DA6-07C2FD6A7A2C}" type="slidenum">
              <a:rPr lang="en-US" smtClean="0"/>
              <a:pPr/>
              <a:t>52</a:t>
            </a:fld>
            <a:endParaRPr lang="en-US"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949B19E-CD3F-4FD7-98A5-4895E0776DB5}" type="slidenum">
              <a:rPr lang="en-US" smtClean="0"/>
              <a:pPr/>
              <a:t>53</a:t>
            </a:fld>
            <a:endParaRPr lang="en-US"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F4C37E5-5382-419E-9413-79DA3C038483}" type="slidenum">
              <a:rPr lang="en-US"/>
              <a:pPr/>
              <a:t>5</a:t>
            </a:fld>
            <a:endParaRPr lang="en-US"/>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5021FD3-55C2-488A-A47F-211FD4757A35}" type="slidenum">
              <a:rPr lang="en-US" smtClean="0"/>
              <a:pPr/>
              <a:t>54</a:t>
            </a:fld>
            <a:endParaRPr lang="en-US" smtClean="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7D1E488-995F-427B-89E9-DCFC087549AE}" type="slidenum">
              <a:rPr lang="en-US" smtClean="0"/>
              <a:pPr/>
              <a:t>55</a:t>
            </a:fld>
            <a:endParaRPr lang="en-US"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02D3317-A777-4E48-8D23-4231467D3B2D}" type="slidenum">
              <a:rPr lang="en-US" smtClean="0"/>
              <a:pPr/>
              <a:t>56</a:t>
            </a:fld>
            <a:endParaRPr lang="en-US" smtClean="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F993289-521C-4DF0-BCF1-DAFE72750A40}" type="slidenum">
              <a:rPr lang="en-US" smtClean="0"/>
              <a:pPr/>
              <a:t>57</a:t>
            </a:fld>
            <a:endParaRPr lang="en-US" smtClean="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F2D9660-A933-4271-BE85-7CF1F6CA372B}" type="slidenum">
              <a:rPr lang="en-US" smtClean="0"/>
              <a:pPr/>
              <a:t>58</a:t>
            </a:fld>
            <a:endParaRPr lang="en-US" smtClean="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82CEFEF-2E3D-4B87-A7E8-B9FE1EB1700E}" type="slidenum">
              <a:rPr lang="en-US" smtClean="0"/>
              <a:pPr/>
              <a:t>59</a:t>
            </a:fld>
            <a:endParaRPr lang="en-US" smtClean="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80E9E37-77F8-43BC-BA01-FEE4104897D5}" type="slidenum">
              <a:rPr lang="en-US" smtClean="0"/>
              <a:pPr/>
              <a:t>60</a:t>
            </a:fld>
            <a:endParaRPr lang="en-US"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F07AAE4-7109-4EC2-AF9D-541112C0DBBD}" type="slidenum">
              <a:rPr lang="en-US" smtClean="0"/>
              <a:pPr/>
              <a:t>61</a:t>
            </a:fld>
            <a:endParaRPr lang="en-US" smtClean="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7E25DB8-5BB7-4847-AEF1-FB1976E18EE0}" type="slidenum">
              <a:rPr lang="en-US" smtClean="0"/>
              <a:pPr/>
              <a:t>62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40ECA75-049B-4152-83A8-05EDFB3C15E7}" type="slidenum">
              <a:rPr lang="en-US" smtClean="0"/>
              <a:pPr/>
              <a:t>63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AE724B6-8948-4991-AB37-3FA3641405C5}" type="slidenum">
              <a:rPr lang="en-US"/>
              <a:pPr/>
              <a:t>6</a:t>
            </a:fld>
            <a:endParaRPr lang="en-US"/>
          </a:p>
        </p:txBody>
      </p:sp>
      <p:sp>
        <p:nvSpPr>
          <p:cNvPr id="61443" name="Rectangle 2"/>
          <p:cNvSpPr>
            <a:spLocks noGrp="1" noRot="1" noChangeAspect="1" noChangeArrowheads="1" noTextEdit="1"/>
          </p:cNvSpPr>
          <p:nvPr>
            <p:ph type="sldImg"/>
          </p:nvPr>
        </p:nvSpPr>
        <p:spPr>
          <a:xfrm>
            <a:off x="1144588" y="685800"/>
            <a:ext cx="4572000" cy="3429000"/>
          </a:xfrm>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71ABC48-CC06-4D6A-AB7F-61E493F8DE24}" type="slidenum">
              <a:rPr lang="en-US"/>
              <a:pPr/>
              <a:t>7</a:t>
            </a:fld>
            <a:endParaRPr lang="en-US"/>
          </a:p>
        </p:txBody>
      </p:sp>
      <p:sp>
        <p:nvSpPr>
          <p:cNvPr id="62467" name="Rectangle 2"/>
          <p:cNvSpPr>
            <a:spLocks noGrp="1" noRot="1" noChangeAspect="1" noChangeArrowheads="1" noTextEdit="1"/>
          </p:cNvSpPr>
          <p:nvPr>
            <p:ph type="sldImg"/>
          </p:nvPr>
        </p:nvSpPr>
        <p:spPr>
          <a:xfrm>
            <a:off x="1144588" y="685800"/>
            <a:ext cx="4572000" cy="3429000"/>
          </a:xfrm>
          <a:ln/>
        </p:spPr>
      </p:sp>
      <p:sp>
        <p:nvSpPr>
          <p:cNvPr id="624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63FF996-7162-401B-9A8A-53DF4181039F}" type="slidenum">
              <a:rPr lang="en-US"/>
              <a:pPr/>
              <a:t>12</a:t>
            </a:fld>
            <a:endParaRPr lang="en-US"/>
          </a:p>
        </p:txBody>
      </p:sp>
      <p:sp>
        <p:nvSpPr>
          <p:cNvPr id="59395" name="Rectangle 2"/>
          <p:cNvSpPr>
            <a:spLocks noGrp="1" noRot="1" noChangeAspect="1" noChangeArrowheads="1" noTextEdit="1"/>
          </p:cNvSpPr>
          <p:nvPr>
            <p:ph type="sldImg"/>
          </p:nvPr>
        </p:nvSpPr>
        <p:spPr>
          <a:xfrm>
            <a:off x="1144588" y="685800"/>
            <a:ext cx="4572000" cy="3429000"/>
          </a:xfrm>
          <a:ln/>
        </p:spPr>
      </p:sp>
      <p:sp>
        <p:nvSpPr>
          <p:cNvPr id="593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17F5ACC-BA2A-40EB-BA0E-4709A718EED0}" type="slidenum">
              <a:rPr lang="en-US"/>
              <a:pPr/>
              <a:t>15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B6D10C2-B58F-45BA-82BC-298988B56D5F}" type="slidenum">
              <a:rPr lang="en-US"/>
              <a:pPr/>
              <a:t>16</a:t>
            </a:fld>
            <a:endParaRPr lang="en-US"/>
          </a:p>
        </p:txBody>
      </p:sp>
      <p:sp>
        <p:nvSpPr>
          <p:cNvPr id="63491" name="Rectangle 2"/>
          <p:cNvSpPr>
            <a:spLocks noGrp="1" noRot="1" noChangeAspect="1" noChangeArrowheads="1" noTextEdit="1"/>
          </p:cNvSpPr>
          <p:nvPr>
            <p:ph type="sldImg"/>
          </p:nvPr>
        </p:nvSpPr>
        <p:spPr>
          <a:xfrm>
            <a:off x="1144588" y="685800"/>
            <a:ext cx="4572000" cy="3429000"/>
          </a:xfrm>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292CE7-9A23-46B1-8DEA-86DA84A307B5}" type="datetime1">
              <a:rPr lang="en-US" smtClean="0"/>
              <a:t>3/12/2013</a:t>
            </a:fld>
            <a:endParaRPr lang="en-US"/>
          </a:p>
        </p:txBody>
      </p:sp>
      <p:sp>
        <p:nvSpPr>
          <p:cNvPr id="5" name="Footer Placeholder 4"/>
          <p:cNvSpPr>
            <a:spLocks noGrp="1"/>
          </p:cNvSpPr>
          <p:nvPr>
            <p:ph type="ftr" sz="quarter" idx="11"/>
          </p:nvPr>
        </p:nvSpPr>
        <p:spPr/>
        <p:txBody>
          <a:bodyPr/>
          <a:lstStyle/>
          <a:p>
            <a:r>
              <a:rPr lang="en-US" smtClean="0"/>
              <a:t>J.K.Roy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9579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DF17F-7BF1-4D81-973F-D1ACA2C2DEC0}" type="datetime1">
              <a:rPr lang="en-US" smtClean="0"/>
              <a:t>3/12/2013</a:t>
            </a:fld>
            <a:endParaRPr lang="en-US"/>
          </a:p>
        </p:txBody>
      </p:sp>
      <p:sp>
        <p:nvSpPr>
          <p:cNvPr id="5" name="Footer Placeholder 4"/>
          <p:cNvSpPr>
            <a:spLocks noGrp="1"/>
          </p:cNvSpPr>
          <p:nvPr>
            <p:ph type="ftr" sz="quarter" idx="11"/>
          </p:nvPr>
        </p:nvSpPr>
        <p:spPr/>
        <p:txBody>
          <a:bodyPr/>
          <a:lstStyle/>
          <a:p>
            <a:r>
              <a:rPr lang="en-US" smtClean="0"/>
              <a:t>J.K.Roy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701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2C067-C18A-469B-A7AB-A5DF281F9BAB}" type="datetime1">
              <a:rPr lang="en-US" smtClean="0"/>
              <a:t>3/12/2013</a:t>
            </a:fld>
            <a:endParaRPr lang="en-US"/>
          </a:p>
        </p:txBody>
      </p:sp>
      <p:sp>
        <p:nvSpPr>
          <p:cNvPr id="5" name="Footer Placeholder 4"/>
          <p:cNvSpPr>
            <a:spLocks noGrp="1"/>
          </p:cNvSpPr>
          <p:nvPr>
            <p:ph type="ftr" sz="quarter" idx="11"/>
          </p:nvPr>
        </p:nvSpPr>
        <p:spPr/>
        <p:txBody>
          <a:bodyPr/>
          <a:lstStyle/>
          <a:p>
            <a:r>
              <a:rPr lang="en-US" smtClean="0"/>
              <a:t>J.K.Roy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946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96913" y="322263"/>
            <a:ext cx="3336925"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371600"/>
            <a:ext cx="3810000" cy="4724400"/>
          </a:xfrm>
        </p:spPr>
        <p:txBody>
          <a:bodyPr rtlCol="0">
            <a:normAutofit/>
          </a:bodyPr>
          <a:lstStyle/>
          <a:p>
            <a:pPr lvl="0"/>
            <a:endParaRPr lang="en-US" noProof="0" smtClean="0"/>
          </a:p>
        </p:txBody>
      </p:sp>
      <p:sp>
        <p:nvSpPr>
          <p:cNvPr id="5" name="Rectangle 5"/>
          <p:cNvSpPr>
            <a:spLocks noGrp="1" noChangeArrowheads="1"/>
          </p:cNvSpPr>
          <p:nvPr>
            <p:ph type="ftr" sz="quarter" idx="10"/>
          </p:nvPr>
        </p:nvSpPr>
        <p:spPr/>
        <p:txBody>
          <a:bodyPr/>
          <a:lstStyle>
            <a:lvl1pPr>
              <a:defRPr/>
            </a:lvl1pPr>
          </a:lstStyle>
          <a:p>
            <a:pPr>
              <a:defRPr/>
            </a:pPr>
            <a:r>
              <a:rPr lang="en-US" smtClean="0"/>
              <a:t>J.K.Roy</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913" y="322263"/>
            <a:ext cx="3336925"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smtClean="0"/>
              <a:t>J.K.Roy</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A9EEB-5A5E-44E5-B4D5-41D5C00D414C}" type="datetime1">
              <a:rPr lang="en-US" smtClean="0"/>
              <a:t>3/12/2013</a:t>
            </a:fld>
            <a:endParaRPr lang="en-US"/>
          </a:p>
        </p:txBody>
      </p:sp>
      <p:sp>
        <p:nvSpPr>
          <p:cNvPr id="5" name="Footer Placeholder 4"/>
          <p:cNvSpPr>
            <a:spLocks noGrp="1"/>
          </p:cNvSpPr>
          <p:nvPr>
            <p:ph type="ftr" sz="quarter" idx="11"/>
          </p:nvPr>
        </p:nvSpPr>
        <p:spPr/>
        <p:txBody>
          <a:bodyPr/>
          <a:lstStyle/>
          <a:p>
            <a:r>
              <a:rPr lang="en-US" smtClean="0"/>
              <a:t>J.K.Roy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319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0B7CBF-5F4A-4FA3-A774-737705D64191}" type="datetime1">
              <a:rPr lang="en-US" smtClean="0"/>
              <a:t>3/12/2013</a:t>
            </a:fld>
            <a:endParaRPr lang="en-US"/>
          </a:p>
        </p:txBody>
      </p:sp>
      <p:sp>
        <p:nvSpPr>
          <p:cNvPr id="5" name="Footer Placeholder 4"/>
          <p:cNvSpPr>
            <a:spLocks noGrp="1"/>
          </p:cNvSpPr>
          <p:nvPr>
            <p:ph type="ftr" sz="quarter" idx="11"/>
          </p:nvPr>
        </p:nvSpPr>
        <p:spPr/>
        <p:txBody>
          <a:bodyPr/>
          <a:lstStyle/>
          <a:p>
            <a:r>
              <a:rPr lang="en-US" smtClean="0"/>
              <a:t>J.K.Roy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947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C8691-A29E-42EE-A2F3-57BCC53A0599}" type="datetime1">
              <a:rPr lang="en-US" smtClean="0"/>
              <a:t>3/12/2013</a:t>
            </a:fld>
            <a:endParaRPr lang="en-US"/>
          </a:p>
        </p:txBody>
      </p:sp>
      <p:sp>
        <p:nvSpPr>
          <p:cNvPr id="6" name="Footer Placeholder 5"/>
          <p:cNvSpPr>
            <a:spLocks noGrp="1"/>
          </p:cNvSpPr>
          <p:nvPr>
            <p:ph type="ftr" sz="quarter" idx="11"/>
          </p:nvPr>
        </p:nvSpPr>
        <p:spPr/>
        <p:txBody>
          <a:bodyPr/>
          <a:lstStyle/>
          <a:p>
            <a:r>
              <a:rPr lang="en-US" smtClean="0"/>
              <a:t>J.K.Roy</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419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5E12B9-706F-4443-9714-CBC627B6A5BD}" type="datetime1">
              <a:rPr lang="en-US" smtClean="0"/>
              <a:t>3/12/2013</a:t>
            </a:fld>
            <a:endParaRPr lang="en-US"/>
          </a:p>
        </p:txBody>
      </p:sp>
      <p:sp>
        <p:nvSpPr>
          <p:cNvPr id="8" name="Footer Placeholder 7"/>
          <p:cNvSpPr>
            <a:spLocks noGrp="1"/>
          </p:cNvSpPr>
          <p:nvPr>
            <p:ph type="ftr" sz="quarter" idx="11"/>
          </p:nvPr>
        </p:nvSpPr>
        <p:spPr/>
        <p:txBody>
          <a:bodyPr/>
          <a:lstStyle/>
          <a:p>
            <a:r>
              <a:rPr lang="en-US" smtClean="0"/>
              <a:t>J.K.Roy</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661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AA6A15-418E-4083-8A7A-0AA485970FFE}" type="datetime1">
              <a:rPr lang="en-US" smtClean="0"/>
              <a:t>3/12/2013</a:t>
            </a:fld>
            <a:endParaRPr lang="en-US"/>
          </a:p>
        </p:txBody>
      </p:sp>
      <p:sp>
        <p:nvSpPr>
          <p:cNvPr id="4" name="Footer Placeholder 3"/>
          <p:cNvSpPr>
            <a:spLocks noGrp="1"/>
          </p:cNvSpPr>
          <p:nvPr>
            <p:ph type="ftr" sz="quarter" idx="11"/>
          </p:nvPr>
        </p:nvSpPr>
        <p:spPr/>
        <p:txBody>
          <a:bodyPr/>
          <a:lstStyle/>
          <a:p>
            <a:r>
              <a:rPr lang="en-US" smtClean="0"/>
              <a:t>J.K.Roy</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536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06BBF-7836-4A3E-BBC1-5A1990A009BC}" type="datetime1">
              <a:rPr lang="en-US" smtClean="0"/>
              <a:t>3/12/2013</a:t>
            </a:fld>
            <a:endParaRPr lang="en-US"/>
          </a:p>
        </p:txBody>
      </p:sp>
      <p:sp>
        <p:nvSpPr>
          <p:cNvPr id="3" name="Footer Placeholder 2"/>
          <p:cNvSpPr>
            <a:spLocks noGrp="1"/>
          </p:cNvSpPr>
          <p:nvPr>
            <p:ph type="ftr" sz="quarter" idx="11"/>
          </p:nvPr>
        </p:nvSpPr>
        <p:spPr/>
        <p:txBody>
          <a:bodyPr/>
          <a:lstStyle/>
          <a:p>
            <a:r>
              <a:rPr lang="en-US" smtClean="0"/>
              <a:t>J.K.Roy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873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84BA2-F221-4FED-8FF9-0E78922E5CA1}" type="datetime1">
              <a:rPr lang="en-US" smtClean="0"/>
              <a:t>3/12/2013</a:t>
            </a:fld>
            <a:endParaRPr lang="en-US"/>
          </a:p>
        </p:txBody>
      </p:sp>
      <p:sp>
        <p:nvSpPr>
          <p:cNvPr id="6" name="Footer Placeholder 5"/>
          <p:cNvSpPr>
            <a:spLocks noGrp="1"/>
          </p:cNvSpPr>
          <p:nvPr>
            <p:ph type="ftr" sz="quarter" idx="11"/>
          </p:nvPr>
        </p:nvSpPr>
        <p:spPr/>
        <p:txBody>
          <a:bodyPr/>
          <a:lstStyle/>
          <a:p>
            <a:r>
              <a:rPr lang="en-US" smtClean="0"/>
              <a:t>J.K.Roy</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964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27E74-862A-45E2-9F0F-FDCE2D1FC005}" type="datetime1">
              <a:rPr lang="en-US" smtClean="0"/>
              <a:t>3/12/2013</a:t>
            </a:fld>
            <a:endParaRPr lang="en-US"/>
          </a:p>
        </p:txBody>
      </p:sp>
      <p:sp>
        <p:nvSpPr>
          <p:cNvPr id="6" name="Footer Placeholder 5"/>
          <p:cNvSpPr>
            <a:spLocks noGrp="1"/>
          </p:cNvSpPr>
          <p:nvPr>
            <p:ph type="ftr" sz="quarter" idx="11"/>
          </p:nvPr>
        </p:nvSpPr>
        <p:spPr/>
        <p:txBody>
          <a:bodyPr/>
          <a:lstStyle/>
          <a:p>
            <a:r>
              <a:rPr lang="en-US" smtClean="0"/>
              <a:t>J.K.Roy</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048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6A764-DB61-47D1-9ACB-09FAB56D48C9}" type="datetime1">
              <a:rPr lang="en-US" smtClean="0"/>
              <a:t>3/12/2013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J.K.Roy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553543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6.w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hyperlink" Target="http://www.corrosion-doctors.org/Modules/Modules.htm"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7.png"/><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png"/><Relationship Id="rId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2.png"/><Relationship Id="rId4" Type="http://schemas.openxmlformats.org/officeDocument/2006/relationships/oleObject" Target="../embeddings/oleObject8.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3.png"/><Relationship Id="rId4"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4.png"/><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5.png"/><Relationship Id="rId4" Type="http://schemas.openxmlformats.org/officeDocument/2006/relationships/oleObject" Target="../embeddings/oleObject1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6.png"/><Relationship Id="rId4" Type="http://schemas.openxmlformats.org/officeDocument/2006/relationships/oleObject" Target="../embeddings/oleObject12.bin"/></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4.bin"/><Relationship Id="rId5" Type="http://schemas.openxmlformats.org/officeDocument/2006/relationships/image" Target="../media/image39.wmf"/><Relationship Id="rId4" Type="http://schemas.openxmlformats.org/officeDocument/2006/relationships/oleObject" Target="../embeddings/oleObject13.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BIOMEDICAL INSTRUMENTATION</a:t>
            </a:r>
            <a:endParaRPr lang="en-US" dirty="0"/>
          </a:p>
        </p:txBody>
      </p:sp>
      <p:sp>
        <p:nvSpPr>
          <p:cNvPr id="3" name="Subtitle 2"/>
          <p:cNvSpPr>
            <a:spLocks noGrp="1"/>
          </p:cNvSpPr>
          <p:nvPr>
            <p:ph type="subTitle" idx="1"/>
          </p:nvPr>
        </p:nvSpPr>
        <p:spPr>
          <a:xfrm rot="19140000">
            <a:off x="1709184" y="3436976"/>
            <a:ext cx="3448485" cy="460092"/>
          </a:xfrm>
        </p:spPr>
        <p:txBody>
          <a:bodyPr>
            <a:noAutofit/>
          </a:bodyPr>
          <a:lstStyle/>
          <a:p>
            <a:pPr algn="ctr"/>
            <a:r>
              <a:rPr lang="en-US" sz="2000" b="1" dirty="0" smtClean="0"/>
              <a:t>MODULE-2</a:t>
            </a:r>
            <a:endParaRPr lang="en-US" sz="2000" b="1" dirty="0"/>
          </a:p>
        </p:txBody>
      </p:sp>
      <p:sp>
        <p:nvSpPr>
          <p:cNvPr id="4" name="TextBox 3"/>
          <p:cNvSpPr txBox="1"/>
          <p:nvPr/>
        </p:nvSpPr>
        <p:spPr>
          <a:xfrm>
            <a:off x="3962400" y="4419600"/>
            <a:ext cx="3886200" cy="1446550"/>
          </a:xfrm>
          <a:prstGeom prst="rect">
            <a:avLst/>
          </a:prstGeom>
          <a:noFill/>
        </p:spPr>
        <p:txBody>
          <a:bodyPr wrap="square" rtlCol="0">
            <a:spAutoFit/>
          </a:bodyPr>
          <a:lstStyle/>
          <a:p>
            <a:pPr algn="ctr"/>
            <a:r>
              <a:rPr lang="en-US" b="1" dirty="0" smtClean="0"/>
              <a:t>PROF. DR. JOYANTA KUMAR ROY</a:t>
            </a:r>
          </a:p>
          <a:p>
            <a:pPr algn="ctr"/>
            <a:r>
              <a:rPr lang="en-US" sz="1400" b="1" dirty="0" smtClean="0"/>
              <a:t>DEPARTMENT OF APPLIED ELECTRONICS &amp; INSTRUMENTATION ENGINEERING</a:t>
            </a:r>
          </a:p>
          <a:p>
            <a:pPr algn="ctr"/>
            <a:r>
              <a:rPr lang="en-US" sz="1400" b="1" dirty="0" smtClean="0"/>
              <a:t>NARULA INSTITUTE OF TECHNOLOGY</a:t>
            </a:r>
          </a:p>
          <a:p>
            <a:pPr algn="ctr"/>
            <a:endParaRPr lang="en-US" sz="1400" b="1" dirty="0"/>
          </a:p>
          <a:p>
            <a:pPr algn="ctr"/>
            <a:r>
              <a:rPr lang="en-US" sz="1400" b="1" dirty="0" smtClean="0"/>
              <a:t>WWW.dr-joyanta-kumar–roy.com</a:t>
            </a:r>
            <a:endParaRPr lang="en-US" sz="1400" b="1" dirty="0"/>
          </a:p>
        </p:txBody>
      </p:sp>
    </p:spTree>
    <p:extLst>
      <p:ext uri="{BB962C8B-B14F-4D97-AF65-F5344CB8AC3E}">
        <p14:creationId xmlns:p14="http://schemas.microsoft.com/office/powerpoint/2010/main" val="4283905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6.jpg"/>
          <p:cNvPicPr>
            <a:picLocks noGrp="1" noChangeAspect="1"/>
          </p:cNvPicPr>
          <p:nvPr>
            <p:ph idx="1"/>
          </p:nvPr>
        </p:nvPicPr>
        <p:blipFill>
          <a:blip r:embed="rId2"/>
          <a:stretch>
            <a:fillRect/>
          </a:stretch>
        </p:blipFill>
        <p:spPr>
          <a:xfrm>
            <a:off x="457200" y="1600200"/>
            <a:ext cx="8229600" cy="3285501"/>
          </a:xfrm>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7.jpg"/>
          <p:cNvPicPr>
            <a:picLocks noChangeAspect="1"/>
          </p:cNvPicPr>
          <p:nvPr/>
        </p:nvPicPr>
        <p:blipFill>
          <a:blip r:embed="rId2"/>
          <a:stretch>
            <a:fillRect/>
          </a:stretch>
        </p:blipFill>
        <p:spPr>
          <a:xfrm>
            <a:off x="692672" y="0"/>
            <a:ext cx="7758655" cy="6858000"/>
          </a:xfrm>
          <a:prstGeom prst="rect">
            <a:avLst/>
          </a:prstGeom>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96913" y="322263"/>
            <a:ext cx="4257675" cy="396875"/>
          </a:xfrm>
        </p:spPr>
        <p:txBody>
          <a:bodyPr rtlCol="0">
            <a:normAutofit fontScale="90000"/>
          </a:bodyPr>
          <a:lstStyle/>
          <a:p>
            <a:pPr fontAlgn="auto">
              <a:spcAft>
                <a:spcPts val="0"/>
              </a:spcAft>
              <a:defRPr/>
            </a:pPr>
            <a:r>
              <a:rPr lang="en-US" sz="2400" smtClean="0"/>
              <a:t>Generalized Instrumentation System</a:t>
            </a:r>
          </a:p>
        </p:txBody>
      </p:sp>
      <p:grpSp>
        <p:nvGrpSpPr>
          <p:cNvPr id="2" name="Group 3"/>
          <p:cNvGrpSpPr>
            <a:grpSpLocks/>
          </p:cNvGrpSpPr>
          <p:nvPr/>
        </p:nvGrpSpPr>
        <p:grpSpPr bwMode="auto">
          <a:xfrm>
            <a:off x="514350" y="344488"/>
            <a:ext cx="8059738" cy="4578350"/>
            <a:chOff x="223" y="104"/>
            <a:chExt cx="5317" cy="3078"/>
          </a:xfrm>
        </p:grpSpPr>
        <p:sp>
          <p:nvSpPr>
            <p:cNvPr id="23557" name="Line 4"/>
            <p:cNvSpPr>
              <a:spLocks noChangeShapeType="1"/>
            </p:cNvSpPr>
            <p:nvPr/>
          </p:nvSpPr>
          <p:spPr bwMode="auto">
            <a:xfrm>
              <a:off x="4436" y="332"/>
              <a:ext cx="80" cy="1"/>
            </a:xfrm>
            <a:prstGeom prst="line">
              <a:avLst/>
            </a:prstGeom>
            <a:noFill/>
            <a:ln w="12700">
              <a:solidFill>
                <a:srgbClr val="000000"/>
              </a:solidFill>
              <a:round/>
              <a:headEnd/>
              <a:tailEnd/>
            </a:ln>
          </p:spPr>
          <p:txBody>
            <a:bodyPr/>
            <a:lstStyle/>
            <a:p>
              <a:endParaRPr lang="en-US"/>
            </a:p>
          </p:txBody>
        </p:sp>
        <p:sp>
          <p:nvSpPr>
            <p:cNvPr id="23558" name="Line 5"/>
            <p:cNvSpPr>
              <a:spLocks noChangeShapeType="1"/>
            </p:cNvSpPr>
            <p:nvPr/>
          </p:nvSpPr>
          <p:spPr bwMode="auto">
            <a:xfrm>
              <a:off x="4548" y="332"/>
              <a:ext cx="80" cy="1"/>
            </a:xfrm>
            <a:prstGeom prst="line">
              <a:avLst/>
            </a:prstGeom>
            <a:noFill/>
            <a:ln w="12700">
              <a:solidFill>
                <a:srgbClr val="000000"/>
              </a:solidFill>
              <a:round/>
              <a:headEnd/>
              <a:tailEnd/>
            </a:ln>
          </p:spPr>
          <p:txBody>
            <a:bodyPr/>
            <a:lstStyle/>
            <a:p>
              <a:endParaRPr lang="en-US"/>
            </a:p>
          </p:txBody>
        </p:sp>
        <p:sp>
          <p:nvSpPr>
            <p:cNvPr id="23559" name="Line 6"/>
            <p:cNvSpPr>
              <a:spLocks noChangeShapeType="1"/>
            </p:cNvSpPr>
            <p:nvPr/>
          </p:nvSpPr>
          <p:spPr bwMode="auto">
            <a:xfrm>
              <a:off x="4660" y="332"/>
              <a:ext cx="80" cy="1"/>
            </a:xfrm>
            <a:prstGeom prst="line">
              <a:avLst/>
            </a:prstGeom>
            <a:noFill/>
            <a:ln w="12700">
              <a:solidFill>
                <a:srgbClr val="000000"/>
              </a:solidFill>
              <a:round/>
              <a:headEnd/>
              <a:tailEnd/>
            </a:ln>
          </p:spPr>
          <p:txBody>
            <a:bodyPr/>
            <a:lstStyle/>
            <a:p>
              <a:endParaRPr lang="en-US"/>
            </a:p>
          </p:txBody>
        </p:sp>
        <p:sp>
          <p:nvSpPr>
            <p:cNvPr id="23560" name="Line 7"/>
            <p:cNvSpPr>
              <a:spLocks noChangeShapeType="1"/>
            </p:cNvSpPr>
            <p:nvPr/>
          </p:nvSpPr>
          <p:spPr bwMode="auto">
            <a:xfrm>
              <a:off x="4772" y="332"/>
              <a:ext cx="80" cy="1"/>
            </a:xfrm>
            <a:prstGeom prst="line">
              <a:avLst/>
            </a:prstGeom>
            <a:noFill/>
            <a:ln w="12700">
              <a:solidFill>
                <a:srgbClr val="000000"/>
              </a:solidFill>
              <a:round/>
              <a:headEnd/>
              <a:tailEnd/>
            </a:ln>
          </p:spPr>
          <p:txBody>
            <a:bodyPr/>
            <a:lstStyle/>
            <a:p>
              <a:endParaRPr lang="en-US"/>
            </a:p>
          </p:txBody>
        </p:sp>
        <p:sp>
          <p:nvSpPr>
            <p:cNvPr id="23561" name="Freeform 8"/>
            <p:cNvSpPr>
              <a:spLocks/>
            </p:cNvSpPr>
            <p:nvPr/>
          </p:nvSpPr>
          <p:spPr bwMode="auto">
            <a:xfrm>
              <a:off x="4884" y="332"/>
              <a:ext cx="60" cy="16"/>
            </a:xfrm>
            <a:custGeom>
              <a:avLst/>
              <a:gdLst>
                <a:gd name="T0" fmla="*/ 0 w 60"/>
                <a:gd name="T1" fmla="*/ 0 h 16"/>
                <a:gd name="T2" fmla="*/ 60 w 60"/>
                <a:gd name="T3" fmla="*/ 0 h 16"/>
                <a:gd name="T4" fmla="*/ 60 w 60"/>
                <a:gd name="T5" fmla="*/ 16 h 16"/>
                <a:gd name="T6" fmla="*/ 0 60000 65536"/>
                <a:gd name="T7" fmla="*/ 0 60000 65536"/>
                <a:gd name="T8" fmla="*/ 0 60000 65536"/>
                <a:gd name="T9" fmla="*/ 0 w 60"/>
                <a:gd name="T10" fmla="*/ 0 h 16"/>
                <a:gd name="T11" fmla="*/ 60 w 60"/>
                <a:gd name="T12" fmla="*/ 16 h 16"/>
              </a:gdLst>
              <a:ahLst/>
              <a:cxnLst>
                <a:cxn ang="T6">
                  <a:pos x="T0" y="T1"/>
                </a:cxn>
                <a:cxn ang="T7">
                  <a:pos x="T2" y="T3"/>
                </a:cxn>
                <a:cxn ang="T8">
                  <a:pos x="T4" y="T5"/>
                </a:cxn>
              </a:cxnLst>
              <a:rect l="T9" t="T10" r="T11" b="T12"/>
              <a:pathLst>
                <a:path w="60" h="16">
                  <a:moveTo>
                    <a:pt x="0" y="0"/>
                  </a:moveTo>
                  <a:lnTo>
                    <a:pt x="60" y="0"/>
                  </a:lnTo>
                  <a:lnTo>
                    <a:pt x="60" y="16"/>
                  </a:lnTo>
                </a:path>
              </a:pathLst>
            </a:custGeom>
            <a:noFill/>
            <a:ln w="12700">
              <a:solidFill>
                <a:srgbClr val="000000"/>
              </a:solidFill>
              <a:round/>
              <a:headEnd/>
              <a:tailEnd/>
            </a:ln>
          </p:spPr>
          <p:txBody>
            <a:bodyPr/>
            <a:lstStyle/>
            <a:p>
              <a:endParaRPr lang="en-US"/>
            </a:p>
          </p:txBody>
        </p:sp>
        <p:sp>
          <p:nvSpPr>
            <p:cNvPr id="23562" name="Line 9"/>
            <p:cNvSpPr>
              <a:spLocks noChangeShapeType="1"/>
            </p:cNvSpPr>
            <p:nvPr/>
          </p:nvSpPr>
          <p:spPr bwMode="auto">
            <a:xfrm>
              <a:off x="4944" y="380"/>
              <a:ext cx="1" cy="80"/>
            </a:xfrm>
            <a:prstGeom prst="line">
              <a:avLst/>
            </a:prstGeom>
            <a:noFill/>
            <a:ln w="12700">
              <a:solidFill>
                <a:srgbClr val="000000"/>
              </a:solidFill>
              <a:round/>
              <a:headEnd/>
              <a:tailEnd/>
            </a:ln>
          </p:spPr>
          <p:txBody>
            <a:bodyPr/>
            <a:lstStyle/>
            <a:p>
              <a:endParaRPr lang="en-US"/>
            </a:p>
          </p:txBody>
        </p:sp>
        <p:sp>
          <p:nvSpPr>
            <p:cNvPr id="23563" name="Line 10"/>
            <p:cNvSpPr>
              <a:spLocks noChangeShapeType="1"/>
            </p:cNvSpPr>
            <p:nvPr/>
          </p:nvSpPr>
          <p:spPr bwMode="auto">
            <a:xfrm>
              <a:off x="4944" y="493"/>
              <a:ext cx="1" cy="80"/>
            </a:xfrm>
            <a:prstGeom prst="line">
              <a:avLst/>
            </a:prstGeom>
            <a:noFill/>
            <a:ln w="12700">
              <a:solidFill>
                <a:srgbClr val="000000"/>
              </a:solidFill>
              <a:round/>
              <a:headEnd/>
              <a:tailEnd/>
            </a:ln>
          </p:spPr>
          <p:txBody>
            <a:bodyPr/>
            <a:lstStyle/>
            <a:p>
              <a:endParaRPr lang="en-US"/>
            </a:p>
          </p:txBody>
        </p:sp>
        <p:sp>
          <p:nvSpPr>
            <p:cNvPr id="23564" name="Line 11"/>
            <p:cNvSpPr>
              <a:spLocks noChangeShapeType="1"/>
            </p:cNvSpPr>
            <p:nvPr/>
          </p:nvSpPr>
          <p:spPr bwMode="auto">
            <a:xfrm>
              <a:off x="4944" y="605"/>
              <a:ext cx="1" cy="80"/>
            </a:xfrm>
            <a:prstGeom prst="line">
              <a:avLst/>
            </a:prstGeom>
            <a:noFill/>
            <a:ln w="12700">
              <a:solidFill>
                <a:srgbClr val="000000"/>
              </a:solidFill>
              <a:round/>
              <a:headEnd/>
              <a:tailEnd/>
            </a:ln>
          </p:spPr>
          <p:txBody>
            <a:bodyPr/>
            <a:lstStyle/>
            <a:p>
              <a:endParaRPr lang="en-US"/>
            </a:p>
          </p:txBody>
        </p:sp>
        <p:sp>
          <p:nvSpPr>
            <p:cNvPr id="23565" name="Line 12"/>
            <p:cNvSpPr>
              <a:spLocks noChangeShapeType="1"/>
            </p:cNvSpPr>
            <p:nvPr/>
          </p:nvSpPr>
          <p:spPr bwMode="auto">
            <a:xfrm>
              <a:off x="4944" y="717"/>
              <a:ext cx="1" cy="80"/>
            </a:xfrm>
            <a:prstGeom prst="line">
              <a:avLst/>
            </a:prstGeom>
            <a:noFill/>
            <a:ln w="12700">
              <a:solidFill>
                <a:srgbClr val="000000"/>
              </a:solidFill>
              <a:round/>
              <a:headEnd/>
              <a:tailEnd/>
            </a:ln>
          </p:spPr>
          <p:txBody>
            <a:bodyPr/>
            <a:lstStyle/>
            <a:p>
              <a:endParaRPr lang="en-US"/>
            </a:p>
          </p:txBody>
        </p:sp>
        <p:sp>
          <p:nvSpPr>
            <p:cNvPr id="23566" name="Line 13"/>
            <p:cNvSpPr>
              <a:spLocks noChangeShapeType="1"/>
            </p:cNvSpPr>
            <p:nvPr/>
          </p:nvSpPr>
          <p:spPr bwMode="auto">
            <a:xfrm>
              <a:off x="4944" y="829"/>
              <a:ext cx="1" cy="80"/>
            </a:xfrm>
            <a:prstGeom prst="line">
              <a:avLst/>
            </a:prstGeom>
            <a:noFill/>
            <a:ln w="12700">
              <a:solidFill>
                <a:srgbClr val="000000"/>
              </a:solidFill>
              <a:round/>
              <a:headEnd/>
              <a:tailEnd/>
            </a:ln>
          </p:spPr>
          <p:txBody>
            <a:bodyPr/>
            <a:lstStyle/>
            <a:p>
              <a:endParaRPr lang="en-US"/>
            </a:p>
          </p:txBody>
        </p:sp>
        <p:sp>
          <p:nvSpPr>
            <p:cNvPr id="23567" name="Line 14"/>
            <p:cNvSpPr>
              <a:spLocks noChangeShapeType="1"/>
            </p:cNvSpPr>
            <p:nvPr/>
          </p:nvSpPr>
          <p:spPr bwMode="auto">
            <a:xfrm>
              <a:off x="4944" y="941"/>
              <a:ext cx="1" cy="80"/>
            </a:xfrm>
            <a:prstGeom prst="line">
              <a:avLst/>
            </a:prstGeom>
            <a:noFill/>
            <a:ln w="12700">
              <a:solidFill>
                <a:srgbClr val="000000"/>
              </a:solidFill>
              <a:round/>
              <a:headEnd/>
              <a:tailEnd/>
            </a:ln>
          </p:spPr>
          <p:txBody>
            <a:bodyPr/>
            <a:lstStyle/>
            <a:p>
              <a:endParaRPr lang="en-US"/>
            </a:p>
          </p:txBody>
        </p:sp>
        <p:sp>
          <p:nvSpPr>
            <p:cNvPr id="23568" name="Line 15"/>
            <p:cNvSpPr>
              <a:spLocks noChangeShapeType="1"/>
            </p:cNvSpPr>
            <p:nvPr/>
          </p:nvSpPr>
          <p:spPr bwMode="auto">
            <a:xfrm>
              <a:off x="4944" y="1053"/>
              <a:ext cx="1" cy="80"/>
            </a:xfrm>
            <a:prstGeom prst="line">
              <a:avLst/>
            </a:prstGeom>
            <a:noFill/>
            <a:ln w="12700">
              <a:solidFill>
                <a:srgbClr val="000000"/>
              </a:solidFill>
              <a:round/>
              <a:headEnd/>
              <a:tailEnd/>
            </a:ln>
          </p:spPr>
          <p:txBody>
            <a:bodyPr/>
            <a:lstStyle/>
            <a:p>
              <a:endParaRPr lang="en-US"/>
            </a:p>
          </p:txBody>
        </p:sp>
        <p:sp>
          <p:nvSpPr>
            <p:cNvPr id="23569" name="Line 16"/>
            <p:cNvSpPr>
              <a:spLocks noChangeShapeType="1"/>
            </p:cNvSpPr>
            <p:nvPr/>
          </p:nvSpPr>
          <p:spPr bwMode="auto">
            <a:xfrm>
              <a:off x="4944" y="1165"/>
              <a:ext cx="1" cy="81"/>
            </a:xfrm>
            <a:prstGeom prst="line">
              <a:avLst/>
            </a:prstGeom>
            <a:noFill/>
            <a:ln w="12700">
              <a:solidFill>
                <a:srgbClr val="000000"/>
              </a:solidFill>
              <a:round/>
              <a:headEnd/>
              <a:tailEnd/>
            </a:ln>
          </p:spPr>
          <p:txBody>
            <a:bodyPr/>
            <a:lstStyle/>
            <a:p>
              <a:endParaRPr lang="en-US"/>
            </a:p>
          </p:txBody>
        </p:sp>
        <p:sp>
          <p:nvSpPr>
            <p:cNvPr id="23570" name="Line 17"/>
            <p:cNvSpPr>
              <a:spLocks noChangeShapeType="1"/>
            </p:cNvSpPr>
            <p:nvPr/>
          </p:nvSpPr>
          <p:spPr bwMode="auto">
            <a:xfrm>
              <a:off x="4944" y="1278"/>
              <a:ext cx="1" cy="80"/>
            </a:xfrm>
            <a:prstGeom prst="line">
              <a:avLst/>
            </a:prstGeom>
            <a:noFill/>
            <a:ln w="12700">
              <a:solidFill>
                <a:srgbClr val="000000"/>
              </a:solidFill>
              <a:round/>
              <a:headEnd/>
              <a:tailEnd/>
            </a:ln>
          </p:spPr>
          <p:txBody>
            <a:bodyPr/>
            <a:lstStyle/>
            <a:p>
              <a:endParaRPr lang="en-US"/>
            </a:p>
          </p:txBody>
        </p:sp>
        <p:sp>
          <p:nvSpPr>
            <p:cNvPr id="23571" name="Line 18"/>
            <p:cNvSpPr>
              <a:spLocks noChangeShapeType="1"/>
            </p:cNvSpPr>
            <p:nvPr/>
          </p:nvSpPr>
          <p:spPr bwMode="auto">
            <a:xfrm>
              <a:off x="900" y="809"/>
              <a:ext cx="80" cy="1"/>
            </a:xfrm>
            <a:prstGeom prst="line">
              <a:avLst/>
            </a:prstGeom>
            <a:noFill/>
            <a:ln w="12700">
              <a:solidFill>
                <a:srgbClr val="000000"/>
              </a:solidFill>
              <a:round/>
              <a:headEnd/>
              <a:tailEnd/>
            </a:ln>
          </p:spPr>
          <p:txBody>
            <a:bodyPr/>
            <a:lstStyle/>
            <a:p>
              <a:endParaRPr lang="en-US"/>
            </a:p>
          </p:txBody>
        </p:sp>
        <p:sp>
          <p:nvSpPr>
            <p:cNvPr id="23572" name="Line 19"/>
            <p:cNvSpPr>
              <a:spLocks noChangeShapeType="1"/>
            </p:cNvSpPr>
            <p:nvPr/>
          </p:nvSpPr>
          <p:spPr bwMode="auto">
            <a:xfrm>
              <a:off x="1012" y="809"/>
              <a:ext cx="80" cy="1"/>
            </a:xfrm>
            <a:prstGeom prst="line">
              <a:avLst/>
            </a:prstGeom>
            <a:noFill/>
            <a:ln w="12700">
              <a:solidFill>
                <a:srgbClr val="000000"/>
              </a:solidFill>
              <a:round/>
              <a:headEnd/>
              <a:tailEnd/>
            </a:ln>
          </p:spPr>
          <p:txBody>
            <a:bodyPr/>
            <a:lstStyle/>
            <a:p>
              <a:endParaRPr lang="en-US"/>
            </a:p>
          </p:txBody>
        </p:sp>
        <p:sp>
          <p:nvSpPr>
            <p:cNvPr id="23573" name="Line 20"/>
            <p:cNvSpPr>
              <a:spLocks noChangeShapeType="1"/>
            </p:cNvSpPr>
            <p:nvPr/>
          </p:nvSpPr>
          <p:spPr bwMode="auto">
            <a:xfrm>
              <a:off x="1124" y="809"/>
              <a:ext cx="80" cy="1"/>
            </a:xfrm>
            <a:prstGeom prst="line">
              <a:avLst/>
            </a:prstGeom>
            <a:noFill/>
            <a:ln w="12700">
              <a:solidFill>
                <a:srgbClr val="000000"/>
              </a:solidFill>
              <a:round/>
              <a:headEnd/>
              <a:tailEnd/>
            </a:ln>
          </p:spPr>
          <p:txBody>
            <a:bodyPr/>
            <a:lstStyle/>
            <a:p>
              <a:endParaRPr lang="en-US"/>
            </a:p>
          </p:txBody>
        </p:sp>
        <p:sp>
          <p:nvSpPr>
            <p:cNvPr id="23574" name="Line 21"/>
            <p:cNvSpPr>
              <a:spLocks noChangeShapeType="1"/>
            </p:cNvSpPr>
            <p:nvPr/>
          </p:nvSpPr>
          <p:spPr bwMode="auto">
            <a:xfrm>
              <a:off x="1236" y="809"/>
              <a:ext cx="80" cy="1"/>
            </a:xfrm>
            <a:prstGeom prst="line">
              <a:avLst/>
            </a:prstGeom>
            <a:noFill/>
            <a:ln w="12700">
              <a:solidFill>
                <a:srgbClr val="000000"/>
              </a:solidFill>
              <a:round/>
              <a:headEnd/>
              <a:tailEnd/>
            </a:ln>
          </p:spPr>
          <p:txBody>
            <a:bodyPr/>
            <a:lstStyle/>
            <a:p>
              <a:endParaRPr lang="en-US"/>
            </a:p>
          </p:txBody>
        </p:sp>
        <p:sp>
          <p:nvSpPr>
            <p:cNvPr id="23575" name="Line 22"/>
            <p:cNvSpPr>
              <a:spLocks noChangeShapeType="1"/>
            </p:cNvSpPr>
            <p:nvPr/>
          </p:nvSpPr>
          <p:spPr bwMode="auto">
            <a:xfrm>
              <a:off x="1348" y="809"/>
              <a:ext cx="80" cy="1"/>
            </a:xfrm>
            <a:prstGeom prst="line">
              <a:avLst/>
            </a:prstGeom>
            <a:noFill/>
            <a:ln w="12700">
              <a:solidFill>
                <a:srgbClr val="000000"/>
              </a:solidFill>
              <a:round/>
              <a:headEnd/>
              <a:tailEnd/>
            </a:ln>
          </p:spPr>
          <p:txBody>
            <a:bodyPr/>
            <a:lstStyle/>
            <a:p>
              <a:endParaRPr lang="en-US"/>
            </a:p>
          </p:txBody>
        </p:sp>
        <p:sp>
          <p:nvSpPr>
            <p:cNvPr id="23576" name="Line 23"/>
            <p:cNvSpPr>
              <a:spLocks noChangeShapeType="1"/>
            </p:cNvSpPr>
            <p:nvPr/>
          </p:nvSpPr>
          <p:spPr bwMode="auto">
            <a:xfrm>
              <a:off x="1460" y="809"/>
              <a:ext cx="80" cy="1"/>
            </a:xfrm>
            <a:prstGeom prst="line">
              <a:avLst/>
            </a:prstGeom>
            <a:noFill/>
            <a:ln w="12700">
              <a:solidFill>
                <a:srgbClr val="000000"/>
              </a:solidFill>
              <a:round/>
              <a:headEnd/>
              <a:tailEnd/>
            </a:ln>
          </p:spPr>
          <p:txBody>
            <a:bodyPr/>
            <a:lstStyle/>
            <a:p>
              <a:endParaRPr lang="en-US"/>
            </a:p>
          </p:txBody>
        </p:sp>
        <p:sp>
          <p:nvSpPr>
            <p:cNvPr id="23577" name="Line 24"/>
            <p:cNvSpPr>
              <a:spLocks noChangeShapeType="1"/>
            </p:cNvSpPr>
            <p:nvPr/>
          </p:nvSpPr>
          <p:spPr bwMode="auto">
            <a:xfrm>
              <a:off x="1573" y="809"/>
              <a:ext cx="80" cy="1"/>
            </a:xfrm>
            <a:prstGeom prst="line">
              <a:avLst/>
            </a:prstGeom>
            <a:noFill/>
            <a:ln w="12700">
              <a:solidFill>
                <a:srgbClr val="000000"/>
              </a:solidFill>
              <a:round/>
              <a:headEnd/>
              <a:tailEnd/>
            </a:ln>
          </p:spPr>
          <p:txBody>
            <a:bodyPr/>
            <a:lstStyle/>
            <a:p>
              <a:endParaRPr lang="en-US"/>
            </a:p>
          </p:txBody>
        </p:sp>
        <p:sp>
          <p:nvSpPr>
            <p:cNvPr id="23578" name="Line 25"/>
            <p:cNvSpPr>
              <a:spLocks noChangeShapeType="1"/>
            </p:cNvSpPr>
            <p:nvPr/>
          </p:nvSpPr>
          <p:spPr bwMode="auto">
            <a:xfrm>
              <a:off x="1685" y="809"/>
              <a:ext cx="80" cy="1"/>
            </a:xfrm>
            <a:prstGeom prst="line">
              <a:avLst/>
            </a:prstGeom>
            <a:noFill/>
            <a:ln w="12700">
              <a:solidFill>
                <a:srgbClr val="000000"/>
              </a:solidFill>
              <a:round/>
              <a:headEnd/>
              <a:tailEnd/>
            </a:ln>
          </p:spPr>
          <p:txBody>
            <a:bodyPr/>
            <a:lstStyle/>
            <a:p>
              <a:endParaRPr lang="en-US"/>
            </a:p>
          </p:txBody>
        </p:sp>
        <p:sp>
          <p:nvSpPr>
            <p:cNvPr id="23579" name="Line 26"/>
            <p:cNvSpPr>
              <a:spLocks noChangeShapeType="1"/>
            </p:cNvSpPr>
            <p:nvPr/>
          </p:nvSpPr>
          <p:spPr bwMode="auto">
            <a:xfrm>
              <a:off x="1797" y="809"/>
              <a:ext cx="80" cy="1"/>
            </a:xfrm>
            <a:prstGeom prst="line">
              <a:avLst/>
            </a:prstGeom>
            <a:noFill/>
            <a:ln w="12700">
              <a:solidFill>
                <a:srgbClr val="000000"/>
              </a:solidFill>
              <a:round/>
              <a:headEnd/>
              <a:tailEnd/>
            </a:ln>
          </p:spPr>
          <p:txBody>
            <a:bodyPr/>
            <a:lstStyle/>
            <a:p>
              <a:endParaRPr lang="en-US"/>
            </a:p>
          </p:txBody>
        </p:sp>
        <p:sp>
          <p:nvSpPr>
            <p:cNvPr id="23580" name="Line 27"/>
            <p:cNvSpPr>
              <a:spLocks noChangeShapeType="1"/>
            </p:cNvSpPr>
            <p:nvPr/>
          </p:nvSpPr>
          <p:spPr bwMode="auto">
            <a:xfrm>
              <a:off x="1909" y="809"/>
              <a:ext cx="80" cy="1"/>
            </a:xfrm>
            <a:prstGeom prst="line">
              <a:avLst/>
            </a:prstGeom>
            <a:noFill/>
            <a:ln w="12700">
              <a:solidFill>
                <a:srgbClr val="000000"/>
              </a:solidFill>
              <a:round/>
              <a:headEnd/>
              <a:tailEnd/>
            </a:ln>
          </p:spPr>
          <p:txBody>
            <a:bodyPr/>
            <a:lstStyle/>
            <a:p>
              <a:endParaRPr lang="en-US"/>
            </a:p>
          </p:txBody>
        </p:sp>
        <p:sp>
          <p:nvSpPr>
            <p:cNvPr id="23581" name="Line 28"/>
            <p:cNvSpPr>
              <a:spLocks noChangeShapeType="1"/>
            </p:cNvSpPr>
            <p:nvPr/>
          </p:nvSpPr>
          <p:spPr bwMode="auto">
            <a:xfrm>
              <a:off x="2021" y="809"/>
              <a:ext cx="80" cy="1"/>
            </a:xfrm>
            <a:prstGeom prst="line">
              <a:avLst/>
            </a:prstGeom>
            <a:noFill/>
            <a:ln w="12700">
              <a:solidFill>
                <a:srgbClr val="000000"/>
              </a:solidFill>
              <a:round/>
              <a:headEnd/>
              <a:tailEnd/>
            </a:ln>
          </p:spPr>
          <p:txBody>
            <a:bodyPr/>
            <a:lstStyle/>
            <a:p>
              <a:endParaRPr lang="en-US"/>
            </a:p>
          </p:txBody>
        </p:sp>
        <p:sp>
          <p:nvSpPr>
            <p:cNvPr id="23582" name="Line 29"/>
            <p:cNvSpPr>
              <a:spLocks noChangeShapeType="1"/>
            </p:cNvSpPr>
            <p:nvPr/>
          </p:nvSpPr>
          <p:spPr bwMode="auto">
            <a:xfrm>
              <a:off x="2133" y="809"/>
              <a:ext cx="80" cy="1"/>
            </a:xfrm>
            <a:prstGeom prst="line">
              <a:avLst/>
            </a:prstGeom>
            <a:noFill/>
            <a:ln w="12700">
              <a:solidFill>
                <a:srgbClr val="000000"/>
              </a:solidFill>
              <a:round/>
              <a:headEnd/>
              <a:tailEnd/>
            </a:ln>
          </p:spPr>
          <p:txBody>
            <a:bodyPr/>
            <a:lstStyle/>
            <a:p>
              <a:endParaRPr lang="en-US"/>
            </a:p>
          </p:txBody>
        </p:sp>
        <p:sp>
          <p:nvSpPr>
            <p:cNvPr id="23583" name="Line 30"/>
            <p:cNvSpPr>
              <a:spLocks noChangeShapeType="1"/>
            </p:cNvSpPr>
            <p:nvPr/>
          </p:nvSpPr>
          <p:spPr bwMode="auto">
            <a:xfrm>
              <a:off x="2245" y="809"/>
              <a:ext cx="80" cy="1"/>
            </a:xfrm>
            <a:prstGeom prst="line">
              <a:avLst/>
            </a:prstGeom>
            <a:noFill/>
            <a:ln w="12700">
              <a:solidFill>
                <a:srgbClr val="000000"/>
              </a:solidFill>
              <a:round/>
              <a:headEnd/>
              <a:tailEnd/>
            </a:ln>
          </p:spPr>
          <p:txBody>
            <a:bodyPr/>
            <a:lstStyle/>
            <a:p>
              <a:endParaRPr lang="en-US"/>
            </a:p>
          </p:txBody>
        </p:sp>
        <p:sp>
          <p:nvSpPr>
            <p:cNvPr id="23584" name="Freeform 31"/>
            <p:cNvSpPr>
              <a:spLocks/>
            </p:cNvSpPr>
            <p:nvPr/>
          </p:nvSpPr>
          <p:spPr bwMode="auto">
            <a:xfrm>
              <a:off x="2357" y="785"/>
              <a:ext cx="56" cy="24"/>
            </a:xfrm>
            <a:custGeom>
              <a:avLst/>
              <a:gdLst>
                <a:gd name="T0" fmla="*/ 0 w 56"/>
                <a:gd name="T1" fmla="*/ 24 h 24"/>
                <a:gd name="T2" fmla="*/ 56 w 56"/>
                <a:gd name="T3" fmla="*/ 24 h 24"/>
                <a:gd name="T4" fmla="*/ 56 w 56"/>
                <a:gd name="T5" fmla="*/ 0 h 24"/>
                <a:gd name="T6" fmla="*/ 0 60000 65536"/>
                <a:gd name="T7" fmla="*/ 0 60000 65536"/>
                <a:gd name="T8" fmla="*/ 0 60000 65536"/>
                <a:gd name="T9" fmla="*/ 0 w 56"/>
                <a:gd name="T10" fmla="*/ 0 h 24"/>
                <a:gd name="T11" fmla="*/ 56 w 56"/>
                <a:gd name="T12" fmla="*/ 24 h 24"/>
              </a:gdLst>
              <a:ahLst/>
              <a:cxnLst>
                <a:cxn ang="T6">
                  <a:pos x="T0" y="T1"/>
                </a:cxn>
                <a:cxn ang="T7">
                  <a:pos x="T2" y="T3"/>
                </a:cxn>
                <a:cxn ang="T8">
                  <a:pos x="T4" y="T5"/>
                </a:cxn>
              </a:cxnLst>
              <a:rect l="T9" t="T10" r="T11" b="T12"/>
              <a:pathLst>
                <a:path w="56" h="24">
                  <a:moveTo>
                    <a:pt x="0" y="24"/>
                  </a:moveTo>
                  <a:lnTo>
                    <a:pt x="56" y="24"/>
                  </a:lnTo>
                  <a:lnTo>
                    <a:pt x="56" y="0"/>
                  </a:lnTo>
                </a:path>
              </a:pathLst>
            </a:custGeom>
            <a:noFill/>
            <a:ln w="12700">
              <a:solidFill>
                <a:srgbClr val="000000"/>
              </a:solidFill>
              <a:round/>
              <a:headEnd/>
              <a:tailEnd/>
            </a:ln>
          </p:spPr>
          <p:txBody>
            <a:bodyPr/>
            <a:lstStyle/>
            <a:p>
              <a:endParaRPr lang="en-US"/>
            </a:p>
          </p:txBody>
        </p:sp>
        <p:sp>
          <p:nvSpPr>
            <p:cNvPr id="23585" name="Line 32"/>
            <p:cNvSpPr>
              <a:spLocks noChangeShapeType="1"/>
            </p:cNvSpPr>
            <p:nvPr/>
          </p:nvSpPr>
          <p:spPr bwMode="auto">
            <a:xfrm flipV="1">
              <a:off x="2413" y="673"/>
              <a:ext cx="1" cy="80"/>
            </a:xfrm>
            <a:prstGeom prst="line">
              <a:avLst/>
            </a:prstGeom>
            <a:noFill/>
            <a:ln w="12700">
              <a:solidFill>
                <a:srgbClr val="000000"/>
              </a:solidFill>
              <a:round/>
              <a:headEnd/>
              <a:tailEnd/>
            </a:ln>
          </p:spPr>
          <p:txBody>
            <a:bodyPr/>
            <a:lstStyle/>
            <a:p>
              <a:endParaRPr lang="en-US"/>
            </a:p>
          </p:txBody>
        </p:sp>
        <p:sp>
          <p:nvSpPr>
            <p:cNvPr id="23586" name="Line 33"/>
            <p:cNvSpPr>
              <a:spLocks noChangeShapeType="1"/>
            </p:cNvSpPr>
            <p:nvPr/>
          </p:nvSpPr>
          <p:spPr bwMode="auto">
            <a:xfrm flipV="1">
              <a:off x="2413" y="561"/>
              <a:ext cx="1" cy="80"/>
            </a:xfrm>
            <a:prstGeom prst="line">
              <a:avLst/>
            </a:prstGeom>
            <a:noFill/>
            <a:ln w="12700">
              <a:solidFill>
                <a:srgbClr val="000000"/>
              </a:solidFill>
              <a:round/>
              <a:headEnd/>
              <a:tailEnd/>
            </a:ln>
          </p:spPr>
          <p:txBody>
            <a:bodyPr/>
            <a:lstStyle/>
            <a:p>
              <a:endParaRPr lang="en-US"/>
            </a:p>
          </p:txBody>
        </p:sp>
        <p:sp>
          <p:nvSpPr>
            <p:cNvPr id="23587" name="Line 34"/>
            <p:cNvSpPr>
              <a:spLocks noChangeShapeType="1"/>
            </p:cNvSpPr>
            <p:nvPr/>
          </p:nvSpPr>
          <p:spPr bwMode="auto">
            <a:xfrm flipV="1">
              <a:off x="2413" y="448"/>
              <a:ext cx="1" cy="81"/>
            </a:xfrm>
            <a:prstGeom prst="line">
              <a:avLst/>
            </a:prstGeom>
            <a:noFill/>
            <a:ln w="12700">
              <a:solidFill>
                <a:srgbClr val="000000"/>
              </a:solidFill>
              <a:round/>
              <a:headEnd/>
              <a:tailEnd/>
            </a:ln>
          </p:spPr>
          <p:txBody>
            <a:bodyPr/>
            <a:lstStyle/>
            <a:p>
              <a:endParaRPr lang="en-US"/>
            </a:p>
          </p:txBody>
        </p:sp>
        <p:sp>
          <p:nvSpPr>
            <p:cNvPr id="23588" name="Line 35"/>
            <p:cNvSpPr>
              <a:spLocks noChangeShapeType="1"/>
            </p:cNvSpPr>
            <p:nvPr/>
          </p:nvSpPr>
          <p:spPr bwMode="auto">
            <a:xfrm flipV="1">
              <a:off x="2413" y="336"/>
              <a:ext cx="1" cy="80"/>
            </a:xfrm>
            <a:prstGeom prst="line">
              <a:avLst/>
            </a:prstGeom>
            <a:noFill/>
            <a:ln w="12700">
              <a:solidFill>
                <a:srgbClr val="000000"/>
              </a:solidFill>
              <a:round/>
              <a:headEnd/>
              <a:tailEnd/>
            </a:ln>
          </p:spPr>
          <p:txBody>
            <a:bodyPr/>
            <a:lstStyle/>
            <a:p>
              <a:endParaRPr lang="en-US"/>
            </a:p>
          </p:txBody>
        </p:sp>
        <p:sp>
          <p:nvSpPr>
            <p:cNvPr id="23589" name="Line 36"/>
            <p:cNvSpPr>
              <a:spLocks noChangeShapeType="1"/>
            </p:cNvSpPr>
            <p:nvPr/>
          </p:nvSpPr>
          <p:spPr bwMode="auto">
            <a:xfrm>
              <a:off x="2442" y="332"/>
              <a:ext cx="80" cy="1"/>
            </a:xfrm>
            <a:prstGeom prst="line">
              <a:avLst/>
            </a:prstGeom>
            <a:noFill/>
            <a:ln w="12700">
              <a:solidFill>
                <a:srgbClr val="000000"/>
              </a:solidFill>
              <a:round/>
              <a:headEnd/>
              <a:tailEnd/>
            </a:ln>
          </p:spPr>
          <p:txBody>
            <a:bodyPr/>
            <a:lstStyle/>
            <a:p>
              <a:endParaRPr lang="en-US"/>
            </a:p>
          </p:txBody>
        </p:sp>
        <p:sp>
          <p:nvSpPr>
            <p:cNvPr id="23590" name="Line 37"/>
            <p:cNvSpPr>
              <a:spLocks noChangeShapeType="1"/>
            </p:cNvSpPr>
            <p:nvPr/>
          </p:nvSpPr>
          <p:spPr bwMode="auto">
            <a:xfrm>
              <a:off x="2554" y="332"/>
              <a:ext cx="80" cy="1"/>
            </a:xfrm>
            <a:prstGeom prst="line">
              <a:avLst/>
            </a:prstGeom>
            <a:noFill/>
            <a:ln w="12700">
              <a:solidFill>
                <a:srgbClr val="000000"/>
              </a:solidFill>
              <a:round/>
              <a:headEnd/>
              <a:tailEnd/>
            </a:ln>
          </p:spPr>
          <p:txBody>
            <a:bodyPr/>
            <a:lstStyle/>
            <a:p>
              <a:endParaRPr lang="en-US"/>
            </a:p>
          </p:txBody>
        </p:sp>
        <p:sp>
          <p:nvSpPr>
            <p:cNvPr id="23591" name="Line 38"/>
            <p:cNvSpPr>
              <a:spLocks noChangeShapeType="1"/>
            </p:cNvSpPr>
            <p:nvPr/>
          </p:nvSpPr>
          <p:spPr bwMode="auto">
            <a:xfrm>
              <a:off x="2666" y="332"/>
              <a:ext cx="80" cy="1"/>
            </a:xfrm>
            <a:prstGeom prst="line">
              <a:avLst/>
            </a:prstGeom>
            <a:noFill/>
            <a:ln w="12700">
              <a:solidFill>
                <a:srgbClr val="000000"/>
              </a:solidFill>
              <a:round/>
              <a:headEnd/>
              <a:tailEnd/>
            </a:ln>
          </p:spPr>
          <p:txBody>
            <a:bodyPr/>
            <a:lstStyle/>
            <a:p>
              <a:endParaRPr lang="en-US"/>
            </a:p>
          </p:txBody>
        </p:sp>
        <p:sp>
          <p:nvSpPr>
            <p:cNvPr id="23592" name="Line 39"/>
            <p:cNvSpPr>
              <a:spLocks noChangeShapeType="1"/>
            </p:cNvSpPr>
            <p:nvPr/>
          </p:nvSpPr>
          <p:spPr bwMode="auto">
            <a:xfrm>
              <a:off x="2778" y="332"/>
              <a:ext cx="80" cy="1"/>
            </a:xfrm>
            <a:prstGeom prst="line">
              <a:avLst/>
            </a:prstGeom>
            <a:noFill/>
            <a:ln w="12700">
              <a:solidFill>
                <a:srgbClr val="000000"/>
              </a:solidFill>
              <a:round/>
              <a:headEnd/>
              <a:tailEnd/>
            </a:ln>
          </p:spPr>
          <p:txBody>
            <a:bodyPr/>
            <a:lstStyle/>
            <a:p>
              <a:endParaRPr lang="en-US"/>
            </a:p>
          </p:txBody>
        </p:sp>
        <p:sp>
          <p:nvSpPr>
            <p:cNvPr id="23593" name="Line 40"/>
            <p:cNvSpPr>
              <a:spLocks noChangeShapeType="1"/>
            </p:cNvSpPr>
            <p:nvPr/>
          </p:nvSpPr>
          <p:spPr bwMode="auto">
            <a:xfrm>
              <a:off x="2890" y="332"/>
              <a:ext cx="80" cy="1"/>
            </a:xfrm>
            <a:prstGeom prst="line">
              <a:avLst/>
            </a:prstGeom>
            <a:noFill/>
            <a:ln w="12700">
              <a:solidFill>
                <a:srgbClr val="000000"/>
              </a:solidFill>
              <a:round/>
              <a:headEnd/>
              <a:tailEnd/>
            </a:ln>
          </p:spPr>
          <p:txBody>
            <a:bodyPr/>
            <a:lstStyle/>
            <a:p>
              <a:endParaRPr lang="en-US"/>
            </a:p>
          </p:txBody>
        </p:sp>
        <p:sp>
          <p:nvSpPr>
            <p:cNvPr id="23594" name="Line 41"/>
            <p:cNvSpPr>
              <a:spLocks noChangeShapeType="1"/>
            </p:cNvSpPr>
            <p:nvPr/>
          </p:nvSpPr>
          <p:spPr bwMode="auto">
            <a:xfrm>
              <a:off x="3002" y="332"/>
              <a:ext cx="80" cy="1"/>
            </a:xfrm>
            <a:prstGeom prst="line">
              <a:avLst/>
            </a:prstGeom>
            <a:noFill/>
            <a:ln w="12700">
              <a:solidFill>
                <a:srgbClr val="000000"/>
              </a:solidFill>
              <a:round/>
              <a:headEnd/>
              <a:tailEnd/>
            </a:ln>
          </p:spPr>
          <p:txBody>
            <a:bodyPr/>
            <a:lstStyle/>
            <a:p>
              <a:endParaRPr lang="en-US"/>
            </a:p>
          </p:txBody>
        </p:sp>
        <p:sp>
          <p:nvSpPr>
            <p:cNvPr id="23595" name="Line 42"/>
            <p:cNvSpPr>
              <a:spLocks noChangeShapeType="1"/>
            </p:cNvSpPr>
            <p:nvPr/>
          </p:nvSpPr>
          <p:spPr bwMode="auto">
            <a:xfrm>
              <a:off x="3114" y="332"/>
              <a:ext cx="80" cy="1"/>
            </a:xfrm>
            <a:prstGeom prst="line">
              <a:avLst/>
            </a:prstGeom>
            <a:noFill/>
            <a:ln w="12700">
              <a:solidFill>
                <a:srgbClr val="000000"/>
              </a:solidFill>
              <a:round/>
              <a:headEnd/>
              <a:tailEnd/>
            </a:ln>
          </p:spPr>
          <p:txBody>
            <a:bodyPr/>
            <a:lstStyle/>
            <a:p>
              <a:endParaRPr lang="en-US"/>
            </a:p>
          </p:txBody>
        </p:sp>
        <p:sp>
          <p:nvSpPr>
            <p:cNvPr id="23596" name="Line 43"/>
            <p:cNvSpPr>
              <a:spLocks noChangeShapeType="1"/>
            </p:cNvSpPr>
            <p:nvPr/>
          </p:nvSpPr>
          <p:spPr bwMode="auto">
            <a:xfrm>
              <a:off x="3226" y="332"/>
              <a:ext cx="80" cy="1"/>
            </a:xfrm>
            <a:prstGeom prst="line">
              <a:avLst/>
            </a:prstGeom>
            <a:noFill/>
            <a:ln w="12700">
              <a:solidFill>
                <a:srgbClr val="000000"/>
              </a:solidFill>
              <a:round/>
              <a:headEnd/>
              <a:tailEnd/>
            </a:ln>
          </p:spPr>
          <p:txBody>
            <a:bodyPr/>
            <a:lstStyle/>
            <a:p>
              <a:endParaRPr lang="en-US"/>
            </a:p>
          </p:txBody>
        </p:sp>
        <p:sp>
          <p:nvSpPr>
            <p:cNvPr id="23597" name="Line 44"/>
            <p:cNvSpPr>
              <a:spLocks noChangeShapeType="1"/>
            </p:cNvSpPr>
            <p:nvPr/>
          </p:nvSpPr>
          <p:spPr bwMode="auto">
            <a:xfrm>
              <a:off x="3339" y="332"/>
              <a:ext cx="80" cy="1"/>
            </a:xfrm>
            <a:prstGeom prst="line">
              <a:avLst/>
            </a:prstGeom>
            <a:noFill/>
            <a:ln w="12700">
              <a:solidFill>
                <a:srgbClr val="000000"/>
              </a:solidFill>
              <a:round/>
              <a:headEnd/>
              <a:tailEnd/>
            </a:ln>
          </p:spPr>
          <p:txBody>
            <a:bodyPr/>
            <a:lstStyle/>
            <a:p>
              <a:endParaRPr lang="en-US"/>
            </a:p>
          </p:txBody>
        </p:sp>
        <p:sp>
          <p:nvSpPr>
            <p:cNvPr id="23598" name="Line 45"/>
            <p:cNvSpPr>
              <a:spLocks noChangeShapeType="1"/>
            </p:cNvSpPr>
            <p:nvPr/>
          </p:nvSpPr>
          <p:spPr bwMode="auto">
            <a:xfrm>
              <a:off x="3451" y="332"/>
              <a:ext cx="80" cy="1"/>
            </a:xfrm>
            <a:prstGeom prst="line">
              <a:avLst/>
            </a:prstGeom>
            <a:noFill/>
            <a:ln w="12700">
              <a:solidFill>
                <a:srgbClr val="000000"/>
              </a:solidFill>
              <a:round/>
              <a:headEnd/>
              <a:tailEnd/>
            </a:ln>
          </p:spPr>
          <p:txBody>
            <a:bodyPr/>
            <a:lstStyle/>
            <a:p>
              <a:endParaRPr lang="en-US"/>
            </a:p>
          </p:txBody>
        </p:sp>
        <p:sp>
          <p:nvSpPr>
            <p:cNvPr id="23599" name="Line 46"/>
            <p:cNvSpPr>
              <a:spLocks noChangeShapeType="1"/>
            </p:cNvSpPr>
            <p:nvPr/>
          </p:nvSpPr>
          <p:spPr bwMode="auto">
            <a:xfrm flipH="1">
              <a:off x="1116" y="809"/>
              <a:ext cx="52" cy="60"/>
            </a:xfrm>
            <a:prstGeom prst="line">
              <a:avLst/>
            </a:prstGeom>
            <a:noFill/>
            <a:ln w="12700">
              <a:solidFill>
                <a:srgbClr val="000000"/>
              </a:solidFill>
              <a:round/>
              <a:headEnd/>
              <a:tailEnd/>
            </a:ln>
          </p:spPr>
          <p:txBody>
            <a:bodyPr/>
            <a:lstStyle/>
            <a:p>
              <a:endParaRPr lang="en-US"/>
            </a:p>
          </p:txBody>
        </p:sp>
        <p:sp>
          <p:nvSpPr>
            <p:cNvPr id="23600" name="Line 47"/>
            <p:cNvSpPr>
              <a:spLocks noChangeShapeType="1"/>
            </p:cNvSpPr>
            <p:nvPr/>
          </p:nvSpPr>
          <p:spPr bwMode="auto">
            <a:xfrm flipH="1">
              <a:off x="1040" y="893"/>
              <a:ext cx="56" cy="60"/>
            </a:xfrm>
            <a:prstGeom prst="line">
              <a:avLst/>
            </a:prstGeom>
            <a:noFill/>
            <a:ln w="12700">
              <a:solidFill>
                <a:srgbClr val="000000"/>
              </a:solidFill>
              <a:round/>
              <a:headEnd/>
              <a:tailEnd/>
            </a:ln>
          </p:spPr>
          <p:txBody>
            <a:bodyPr/>
            <a:lstStyle/>
            <a:p>
              <a:endParaRPr lang="en-US"/>
            </a:p>
          </p:txBody>
        </p:sp>
        <p:sp>
          <p:nvSpPr>
            <p:cNvPr id="23601" name="Line 48"/>
            <p:cNvSpPr>
              <a:spLocks noChangeShapeType="1"/>
            </p:cNvSpPr>
            <p:nvPr/>
          </p:nvSpPr>
          <p:spPr bwMode="auto">
            <a:xfrm flipH="1">
              <a:off x="968" y="977"/>
              <a:ext cx="52" cy="60"/>
            </a:xfrm>
            <a:prstGeom prst="line">
              <a:avLst/>
            </a:prstGeom>
            <a:noFill/>
            <a:ln w="12700">
              <a:solidFill>
                <a:srgbClr val="000000"/>
              </a:solidFill>
              <a:round/>
              <a:headEnd/>
              <a:tailEnd/>
            </a:ln>
          </p:spPr>
          <p:txBody>
            <a:bodyPr/>
            <a:lstStyle/>
            <a:p>
              <a:endParaRPr lang="en-US"/>
            </a:p>
          </p:txBody>
        </p:sp>
        <p:sp>
          <p:nvSpPr>
            <p:cNvPr id="23602" name="Line 49"/>
            <p:cNvSpPr>
              <a:spLocks noChangeShapeType="1"/>
            </p:cNvSpPr>
            <p:nvPr/>
          </p:nvSpPr>
          <p:spPr bwMode="auto">
            <a:xfrm flipH="1">
              <a:off x="916" y="1061"/>
              <a:ext cx="32" cy="32"/>
            </a:xfrm>
            <a:prstGeom prst="line">
              <a:avLst/>
            </a:prstGeom>
            <a:noFill/>
            <a:ln w="12700">
              <a:solidFill>
                <a:srgbClr val="000000"/>
              </a:solidFill>
              <a:round/>
              <a:headEnd/>
              <a:tailEnd/>
            </a:ln>
          </p:spPr>
          <p:txBody>
            <a:bodyPr/>
            <a:lstStyle/>
            <a:p>
              <a:endParaRPr lang="en-US"/>
            </a:p>
          </p:txBody>
        </p:sp>
        <p:sp>
          <p:nvSpPr>
            <p:cNvPr id="23603" name="Line 50"/>
            <p:cNvSpPr>
              <a:spLocks noChangeShapeType="1"/>
            </p:cNvSpPr>
            <p:nvPr/>
          </p:nvSpPr>
          <p:spPr bwMode="auto">
            <a:xfrm>
              <a:off x="4864" y="1370"/>
              <a:ext cx="613" cy="1"/>
            </a:xfrm>
            <a:prstGeom prst="line">
              <a:avLst/>
            </a:prstGeom>
            <a:noFill/>
            <a:ln w="12700">
              <a:solidFill>
                <a:srgbClr val="000000"/>
              </a:solidFill>
              <a:round/>
              <a:headEnd/>
              <a:tailEnd/>
            </a:ln>
          </p:spPr>
          <p:txBody>
            <a:bodyPr/>
            <a:lstStyle/>
            <a:p>
              <a:endParaRPr lang="en-US"/>
            </a:p>
          </p:txBody>
        </p:sp>
        <p:sp>
          <p:nvSpPr>
            <p:cNvPr id="23604" name="Line 51"/>
            <p:cNvSpPr>
              <a:spLocks noChangeShapeType="1"/>
            </p:cNvSpPr>
            <p:nvPr/>
          </p:nvSpPr>
          <p:spPr bwMode="auto">
            <a:xfrm>
              <a:off x="3887" y="1370"/>
              <a:ext cx="228" cy="1"/>
            </a:xfrm>
            <a:prstGeom prst="line">
              <a:avLst/>
            </a:prstGeom>
            <a:noFill/>
            <a:ln w="12700">
              <a:solidFill>
                <a:srgbClr val="000000"/>
              </a:solidFill>
              <a:round/>
              <a:headEnd/>
              <a:tailEnd/>
            </a:ln>
          </p:spPr>
          <p:txBody>
            <a:bodyPr/>
            <a:lstStyle/>
            <a:p>
              <a:endParaRPr lang="en-US"/>
            </a:p>
          </p:txBody>
        </p:sp>
        <p:sp>
          <p:nvSpPr>
            <p:cNvPr id="23605" name="Line 52"/>
            <p:cNvSpPr>
              <a:spLocks noChangeShapeType="1"/>
            </p:cNvSpPr>
            <p:nvPr/>
          </p:nvSpPr>
          <p:spPr bwMode="auto">
            <a:xfrm>
              <a:off x="2990" y="1370"/>
              <a:ext cx="144" cy="1"/>
            </a:xfrm>
            <a:prstGeom prst="line">
              <a:avLst/>
            </a:prstGeom>
            <a:noFill/>
            <a:ln w="12700">
              <a:solidFill>
                <a:srgbClr val="000000"/>
              </a:solidFill>
              <a:round/>
              <a:headEnd/>
              <a:tailEnd/>
            </a:ln>
          </p:spPr>
          <p:txBody>
            <a:bodyPr/>
            <a:lstStyle/>
            <a:p>
              <a:endParaRPr lang="en-US"/>
            </a:p>
          </p:txBody>
        </p:sp>
        <p:sp>
          <p:nvSpPr>
            <p:cNvPr id="23606" name="Line 53"/>
            <p:cNvSpPr>
              <a:spLocks noChangeShapeType="1"/>
            </p:cNvSpPr>
            <p:nvPr/>
          </p:nvSpPr>
          <p:spPr bwMode="auto">
            <a:xfrm>
              <a:off x="2077" y="1370"/>
              <a:ext cx="164" cy="1"/>
            </a:xfrm>
            <a:prstGeom prst="line">
              <a:avLst/>
            </a:prstGeom>
            <a:noFill/>
            <a:ln w="12700">
              <a:solidFill>
                <a:srgbClr val="000000"/>
              </a:solidFill>
              <a:round/>
              <a:headEnd/>
              <a:tailEnd/>
            </a:ln>
          </p:spPr>
          <p:txBody>
            <a:bodyPr/>
            <a:lstStyle/>
            <a:p>
              <a:endParaRPr lang="en-US"/>
            </a:p>
          </p:txBody>
        </p:sp>
        <p:sp>
          <p:nvSpPr>
            <p:cNvPr id="23607" name="Line 54"/>
            <p:cNvSpPr>
              <a:spLocks noChangeShapeType="1"/>
            </p:cNvSpPr>
            <p:nvPr/>
          </p:nvSpPr>
          <p:spPr bwMode="auto">
            <a:xfrm>
              <a:off x="1008" y="1370"/>
              <a:ext cx="316" cy="1"/>
            </a:xfrm>
            <a:prstGeom prst="line">
              <a:avLst/>
            </a:prstGeom>
            <a:noFill/>
            <a:ln w="12700">
              <a:solidFill>
                <a:srgbClr val="000000"/>
              </a:solidFill>
              <a:round/>
              <a:headEnd/>
              <a:tailEnd/>
            </a:ln>
          </p:spPr>
          <p:txBody>
            <a:bodyPr/>
            <a:lstStyle/>
            <a:p>
              <a:endParaRPr lang="en-US"/>
            </a:p>
          </p:txBody>
        </p:sp>
        <p:sp>
          <p:nvSpPr>
            <p:cNvPr id="23608" name="Line 55"/>
            <p:cNvSpPr>
              <a:spLocks noChangeShapeType="1"/>
            </p:cNvSpPr>
            <p:nvPr/>
          </p:nvSpPr>
          <p:spPr bwMode="auto">
            <a:xfrm>
              <a:off x="223" y="1370"/>
              <a:ext cx="156" cy="1"/>
            </a:xfrm>
            <a:prstGeom prst="line">
              <a:avLst/>
            </a:prstGeom>
            <a:noFill/>
            <a:ln w="12700">
              <a:solidFill>
                <a:srgbClr val="000000"/>
              </a:solidFill>
              <a:round/>
              <a:headEnd/>
              <a:tailEnd/>
            </a:ln>
          </p:spPr>
          <p:txBody>
            <a:bodyPr/>
            <a:lstStyle/>
            <a:p>
              <a:endParaRPr lang="en-US"/>
            </a:p>
          </p:txBody>
        </p:sp>
        <p:sp>
          <p:nvSpPr>
            <p:cNvPr id="23609" name="Line 56"/>
            <p:cNvSpPr>
              <a:spLocks noChangeShapeType="1"/>
            </p:cNvSpPr>
            <p:nvPr/>
          </p:nvSpPr>
          <p:spPr bwMode="auto">
            <a:xfrm flipH="1">
              <a:off x="367" y="2812"/>
              <a:ext cx="80" cy="1"/>
            </a:xfrm>
            <a:prstGeom prst="line">
              <a:avLst/>
            </a:prstGeom>
            <a:noFill/>
            <a:ln w="12700">
              <a:solidFill>
                <a:srgbClr val="000000"/>
              </a:solidFill>
              <a:round/>
              <a:headEnd/>
              <a:tailEnd/>
            </a:ln>
          </p:spPr>
          <p:txBody>
            <a:bodyPr/>
            <a:lstStyle/>
            <a:p>
              <a:endParaRPr lang="en-US"/>
            </a:p>
          </p:txBody>
        </p:sp>
        <p:sp>
          <p:nvSpPr>
            <p:cNvPr id="23610" name="Line 57"/>
            <p:cNvSpPr>
              <a:spLocks noChangeShapeType="1"/>
            </p:cNvSpPr>
            <p:nvPr/>
          </p:nvSpPr>
          <p:spPr bwMode="auto">
            <a:xfrm flipH="1">
              <a:off x="255" y="2812"/>
              <a:ext cx="80" cy="1"/>
            </a:xfrm>
            <a:prstGeom prst="line">
              <a:avLst/>
            </a:prstGeom>
            <a:noFill/>
            <a:ln w="12700">
              <a:solidFill>
                <a:srgbClr val="000000"/>
              </a:solidFill>
              <a:round/>
              <a:headEnd/>
              <a:tailEnd/>
            </a:ln>
          </p:spPr>
          <p:txBody>
            <a:bodyPr/>
            <a:lstStyle/>
            <a:p>
              <a:endParaRPr lang="en-US"/>
            </a:p>
          </p:txBody>
        </p:sp>
        <p:sp>
          <p:nvSpPr>
            <p:cNvPr id="23611" name="Freeform 58"/>
            <p:cNvSpPr>
              <a:spLocks/>
            </p:cNvSpPr>
            <p:nvPr/>
          </p:nvSpPr>
          <p:spPr bwMode="auto">
            <a:xfrm>
              <a:off x="223" y="2735"/>
              <a:ext cx="1" cy="77"/>
            </a:xfrm>
            <a:custGeom>
              <a:avLst/>
              <a:gdLst>
                <a:gd name="T0" fmla="*/ 0 w 1"/>
                <a:gd name="T1" fmla="*/ 77 h 77"/>
                <a:gd name="T2" fmla="*/ 0 w 1"/>
                <a:gd name="T3" fmla="*/ 77 h 77"/>
                <a:gd name="T4" fmla="*/ 0 w 1"/>
                <a:gd name="T5" fmla="*/ 0 h 77"/>
                <a:gd name="T6" fmla="*/ 0 60000 65536"/>
                <a:gd name="T7" fmla="*/ 0 60000 65536"/>
                <a:gd name="T8" fmla="*/ 0 60000 65536"/>
                <a:gd name="T9" fmla="*/ 0 w 1"/>
                <a:gd name="T10" fmla="*/ 0 h 77"/>
                <a:gd name="T11" fmla="*/ 1 w 1"/>
                <a:gd name="T12" fmla="*/ 77 h 77"/>
              </a:gdLst>
              <a:ahLst/>
              <a:cxnLst>
                <a:cxn ang="T6">
                  <a:pos x="T0" y="T1"/>
                </a:cxn>
                <a:cxn ang="T7">
                  <a:pos x="T2" y="T3"/>
                </a:cxn>
                <a:cxn ang="T8">
                  <a:pos x="T4" y="T5"/>
                </a:cxn>
              </a:cxnLst>
              <a:rect l="T9" t="T10" r="T11" b="T12"/>
              <a:pathLst>
                <a:path w="1" h="77">
                  <a:moveTo>
                    <a:pt x="0" y="77"/>
                  </a:moveTo>
                  <a:lnTo>
                    <a:pt x="0" y="77"/>
                  </a:lnTo>
                  <a:lnTo>
                    <a:pt x="0" y="0"/>
                  </a:lnTo>
                </a:path>
              </a:pathLst>
            </a:custGeom>
            <a:noFill/>
            <a:ln w="12700">
              <a:solidFill>
                <a:srgbClr val="000000"/>
              </a:solidFill>
              <a:round/>
              <a:headEnd/>
              <a:tailEnd/>
            </a:ln>
          </p:spPr>
          <p:txBody>
            <a:bodyPr/>
            <a:lstStyle/>
            <a:p>
              <a:endParaRPr lang="en-US"/>
            </a:p>
          </p:txBody>
        </p:sp>
        <p:sp>
          <p:nvSpPr>
            <p:cNvPr id="23612" name="Line 59"/>
            <p:cNvSpPr>
              <a:spLocks noChangeShapeType="1"/>
            </p:cNvSpPr>
            <p:nvPr/>
          </p:nvSpPr>
          <p:spPr bwMode="auto">
            <a:xfrm flipV="1">
              <a:off x="223" y="2623"/>
              <a:ext cx="1" cy="80"/>
            </a:xfrm>
            <a:prstGeom prst="line">
              <a:avLst/>
            </a:prstGeom>
            <a:noFill/>
            <a:ln w="12700">
              <a:solidFill>
                <a:srgbClr val="000000"/>
              </a:solidFill>
              <a:round/>
              <a:headEnd/>
              <a:tailEnd/>
            </a:ln>
          </p:spPr>
          <p:txBody>
            <a:bodyPr/>
            <a:lstStyle/>
            <a:p>
              <a:endParaRPr lang="en-US"/>
            </a:p>
          </p:txBody>
        </p:sp>
        <p:sp>
          <p:nvSpPr>
            <p:cNvPr id="23613" name="Line 60"/>
            <p:cNvSpPr>
              <a:spLocks noChangeShapeType="1"/>
            </p:cNvSpPr>
            <p:nvPr/>
          </p:nvSpPr>
          <p:spPr bwMode="auto">
            <a:xfrm flipV="1">
              <a:off x="223" y="2511"/>
              <a:ext cx="1" cy="80"/>
            </a:xfrm>
            <a:prstGeom prst="line">
              <a:avLst/>
            </a:prstGeom>
            <a:noFill/>
            <a:ln w="12700">
              <a:solidFill>
                <a:srgbClr val="000000"/>
              </a:solidFill>
              <a:round/>
              <a:headEnd/>
              <a:tailEnd/>
            </a:ln>
          </p:spPr>
          <p:txBody>
            <a:bodyPr/>
            <a:lstStyle/>
            <a:p>
              <a:endParaRPr lang="en-US"/>
            </a:p>
          </p:txBody>
        </p:sp>
        <p:sp>
          <p:nvSpPr>
            <p:cNvPr id="23614" name="Line 61"/>
            <p:cNvSpPr>
              <a:spLocks noChangeShapeType="1"/>
            </p:cNvSpPr>
            <p:nvPr/>
          </p:nvSpPr>
          <p:spPr bwMode="auto">
            <a:xfrm flipV="1">
              <a:off x="223" y="2399"/>
              <a:ext cx="1" cy="80"/>
            </a:xfrm>
            <a:prstGeom prst="line">
              <a:avLst/>
            </a:prstGeom>
            <a:noFill/>
            <a:ln w="12700">
              <a:solidFill>
                <a:srgbClr val="000000"/>
              </a:solidFill>
              <a:round/>
              <a:headEnd/>
              <a:tailEnd/>
            </a:ln>
          </p:spPr>
          <p:txBody>
            <a:bodyPr/>
            <a:lstStyle/>
            <a:p>
              <a:endParaRPr lang="en-US"/>
            </a:p>
          </p:txBody>
        </p:sp>
        <p:sp>
          <p:nvSpPr>
            <p:cNvPr id="23615" name="Line 62"/>
            <p:cNvSpPr>
              <a:spLocks noChangeShapeType="1"/>
            </p:cNvSpPr>
            <p:nvPr/>
          </p:nvSpPr>
          <p:spPr bwMode="auto">
            <a:xfrm flipV="1">
              <a:off x="223" y="2287"/>
              <a:ext cx="1" cy="80"/>
            </a:xfrm>
            <a:prstGeom prst="line">
              <a:avLst/>
            </a:prstGeom>
            <a:noFill/>
            <a:ln w="12700">
              <a:solidFill>
                <a:srgbClr val="000000"/>
              </a:solidFill>
              <a:round/>
              <a:headEnd/>
              <a:tailEnd/>
            </a:ln>
          </p:spPr>
          <p:txBody>
            <a:bodyPr/>
            <a:lstStyle/>
            <a:p>
              <a:endParaRPr lang="en-US"/>
            </a:p>
          </p:txBody>
        </p:sp>
        <p:sp>
          <p:nvSpPr>
            <p:cNvPr id="23616" name="Line 63"/>
            <p:cNvSpPr>
              <a:spLocks noChangeShapeType="1"/>
            </p:cNvSpPr>
            <p:nvPr/>
          </p:nvSpPr>
          <p:spPr bwMode="auto">
            <a:xfrm flipV="1">
              <a:off x="223" y="2175"/>
              <a:ext cx="1" cy="80"/>
            </a:xfrm>
            <a:prstGeom prst="line">
              <a:avLst/>
            </a:prstGeom>
            <a:noFill/>
            <a:ln w="12700">
              <a:solidFill>
                <a:srgbClr val="000000"/>
              </a:solidFill>
              <a:round/>
              <a:headEnd/>
              <a:tailEnd/>
            </a:ln>
          </p:spPr>
          <p:txBody>
            <a:bodyPr/>
            <a:lstStyle/>
            <a:p>
              <a:endParaRPr lang="en-US"/>
            </a:p>
          </p:txBody>
        </p:sp>
        <p:sp>
          <p:nvSpPr>
            <p:cNvPr id="23617" name="Line 64"/>
            <p:cNvSpPr>
              <a:spLocks noChangeShapeType="1"/>
            </p:cNvSpPr>
            <p:nvPr/>
          </p:nvSpPr>
          <p:spPr bwMode="auto">
            <a:xfrm flipV="1">
              <a:off x="223" y="2063"/>
              <a:ext cx="1" cy="80"/>
            </a:xfrm>
            <a:prstGeom prst="line">
              <a:avLst/>
            </a:prstGeom>
            <a:noFill/>
            <a:ln w="12700">
              <a:solidFill>
                <a:srgbClr val="000000"/>
              </a:solidFill>
              <a:round/>
              <a:headEnd/>
              <a:tailEnd/>
            </a:ln>
          </p:spPr>
          <p:txBody>
            <a:bodyPr/>
            <a:lstStyle/>
            <a:p>
              <a:endParaRPr lang="en-US"/>
            </a:p>
          </p:txBody>
        </p:sp>
        <p:sp>
          <p:nvSpPr>
            <p:cNvPr id="23618" name="Line 65"/>
            <p:cNvSpPr>
              <a:spLocks noChangeShapeType="1"/>
            </p:cNvSpPr>
            <p:nvPr/>
          </p:nvSpPr>
          <p:spPr bwMode="auto">
            <a:xfrm flipV="1">
              <a:off x="223" y="1950"/>
              <a:ext cx="1" cy="81"/>
            </a:xfrm>
            <a:prstGeom prst="line">
              <a:avLst/>
            </a:prstGeom>
            <a:noFill/>
            <a:ln w="12700">
              <a:solidFill>
                <a:srgbClr val="000000"/>
              </a:solidFill>
              <a:round/>
              <a:headEnd/>
              <a:tailEnd/>
            </a:ln>
          </p:spPr>
          <p:txBody>
            <a:bodyPr/>
            <a:lstStyle/>
            <a:p>
              <a:endParaRPr lang="en-US"/>
            </a:p>
          </p:txBody>
        </p:sp>
        <p:sp>
          <p:nvSpPr>
            <p:cNvPr id="23619" name="Line 66"/>
            <p:cNvSpPr>
              <a:spLocks noChangeShapeType="1"/>
            </p:cNvSpPr>
            <p:nvPr/>
          </p:nvSpPr>
          <p:spPr bwMode="auto">
            <a:xfrm flipV="1">
              <a:off x="223" y="1838"/>
              <a:ext cx="1" cy="80"/>
            </a:xfrm>
            <a:prstGeom prst="line">
              <a:avLst/>
            </a:prstGeom>
            <a:noFill/>
            <a:ln w="12700">
              <a:solidFill>
                <a:srgbClr val="000000"/>
              </a:solidFill>
              <a:round/>
              <a:headEnd/>
              <a:tailEnd/>
            </a:ln>
          </p:spPr>
          <p:txBody>
            <a:bodyPr/>
            <a:lstStyle/>
            <a:p>
              <a:endParaRPr lang="en-US"/>
            </a:p>
          </p:txBody>
        </p:sp>
        <p:sp>
          <p:nvSpPr>
            <p:cNvPr id="23620" name="Line 67"/>
            <p:cNvSpPr>
              <a:spLocks noChangeShapeType="1"/>
            </p:cNvSpPr>
            <p:nvPr/>
          </p:nvSpPr>
          <p:spPr bwMode="auto">
            <a:xfrm flipV="1">
              <a:off x="223" y="1726"/>
              <a:ext cx="1" cy="80"/>
            </a:xfrm>
            <a:prstGeom prst="line">
              <a:avLst/>
            </a:prstGeom>
            <a:noFill/>
            <a:ln w="12700">
              <a:solidFill>
                <a:srgbClr val="000000"/>
              </a:solidFill>
              <a:round/>
              <a:headEnd/>
              <a:tailEnd/>
            </a:ln>
          </p:spPr>
          <p:txBody>
            <a:bodyPr/>
            <a:lstStyle/>
            <a:p>
              <a:endParaRPr lang="en-US"/>
            </a:p>
          </p:txBody>
        </p:sp>
        <p:sp>
          <p:nvSpPr>
            <p:cNvPr id="23621" name="Line 68"/>
            <p:cNvSpPr>
              <a:spLocks noChangeShapeType="1"/>
            </p:cNvSpPr>
            <p:nvPr/>
          </p:nvSpPr>
          <p:spPr bwMode="auto">
            <a:xfrm flipV="1">
              <a:off x="223" y="1614"/>
              <a:ext cx="1" cy="80"/>
            </a:xfrm>
            <a:prstGeom prst="line">
              <a:avLst/>
            </a:prstGeom>
            <a:noFill/>
            <a:ln w="12700">
              <a:solidFill>
                <a:srgbClr val="000000"/>
              </a:solidFill>
              <a:round/>
              <a:headEnd/>
              <a:tailEnd/>
            </a:ln>
          </p:spPr>
          <p:txBody>
            <a:bodyPr/>
            <a:lstStyle/>
            <a:p>
              <a:endParaRPr lang="en-US"/>
            </a:p>
          </p:txBody>
        </p:sp>
        <p:sp>
          <p:nvSpPr>
            <p:cNvPr id="23622" name="Line 69"/>
            <p:cNvSpPr>
              <a:spLocks noChangeShapeType="1"/>
            </p:cNvSpPr>
            <p:nvPr/>
          </p:nvSpPr>
          <p:spPr bwMode="auto">
            <a:xfrm flipV="1">
              <a:off x="223" y="1502"/>
              <a:ext cx="1" cy="80"/>
            </a:xfrm>
            <a:prstGeom prst="line">
              <a:avLst/>
            </a:prstGeom>
            <a:noFill/>
            <a:ln w="12700">
              <a:solidFill>
                <a:srgbClr val="000000"/>
              </a:solidFill>
              <a:round/>
              <a:headEnd/>
              <a:tailEnd/>
            </a:ln>
          </p:spPr>
          <p:txBody>
            <a:bodyPr/>
            <a:lstStyle/>
            <a:p>
              <a:endParaRPr lang="en-US"/>
            </a:p>
          </p:txBody>
        </p:sp>
        <p:sp>
          <p:nvSpPr>
            <p:cNvPr id="23623" name="Line 70"/>
            <p:cNvSpPr>
              <a:spLocks noChangeShapeType="1"/>
            </p:cNvSpPr>
            <p:nvPr/>
          </p:nvSpPr>
          <p:spPr bwMode="auto">
            <a:xfrm flipV="1">
              <a:off x="223" y="1390"/>
              <a:ext cx="1" cy="80"/>
            </a:xfrm>
            <a:prstGeom prst="line">
              <a:avLst/>
            </a:prstGeom>
            <a:noFill/>
            <a:ln w="12700">
              <a:solidFill>
                <a:srgbClr val="000000"/>
              </a:solidFill>
              <a:round/>
              <a:headEnd/>
              <a:tailEnd/>
            </a:ln>
          </p:spPr>
          <p:txBody>
            <a:bodyPr/>
            <a:lstStyle/>
            <a:p>
              <a:endParaRPr lang="en-US"/>
            </a:p>
          </p:txBody>
        </p:sp>
        <p:sp>
          <p:nvSpPr>
            <p:cNvPr id="23624" name="Line 71"/>
            <p:cNvSpPr>
              <a:spLocks noChangeShapeType="1"/>
            </p:cNvSpPr>
            <p:nvPr/>
          </p:nvSpPr>
          <p:spPr bwMode="auto">
            <a:xfrm>
              <a:off x="1248" y="1430"/>
              <a:ext cx="1" cy="80"/>
            </a:xfrm>
            <a:prstGeom prst="line">
              <a:avLst/>
            </a:prstGeom>
            <a:noFill/>
            <a:ln w="12700">
              <a:solidFill>
                <a:srgbClr val="000000"/>
              </a:solidFill>
              <a:round/>
              <a:headEnd/>
              <a:tailEnd/>
            </a:ln>
          </p:spPr>
          <p:txBody>
            <a:bodyPr/>
            <a:lstStyle/>
            <a:p>
              <a:endParaRPr lang="en-US"/>
            </a:p>
          </p:txBody>
        </p:sp>
        <p:sp>
          <p:nvSpPr>
            <p:cNvPr id="23625" name="Line 72"/>
            <p:cNvSpPr>
              <a:spLocks noChangeShapeType="1"/>
            </p:cNvSpPr>
            <p:nvPr/>
          </p:nvSpPr>
          <p:spPr bwMode="auto">
            <a:xfrm>
              <a:off x="1248" y="1542"/>
              <a:ext cx="1" cy="80"/>
            </a:xfrm>
            <a:prstGeom prst="line">
              <a:avLst/>
            </a:prstGeom>
            <a:noFill/>
            <a:ln w="12700">
              <a:solidFill>
                <a:srgbClr val="000000"/>
              </a:solidFill>
              <a:round/>
              <a:headEnd/>
              <a:tailEnd/>
            </a:ln>
          </p:spPr>
          <p:txBody>
            <a:bodyPr/>
            <a:lstStyle/>
            <a:p>
              <a:endParaRPr lang="en-US"/>
            </a:p>
          </p:txBody>
        </p:sp>
        <p:sp>
          <p:nvSpPr>
            <p:cNvPr id="23626" name="Line 73"/>
            <p:cNvSpPr>
              <a:spLocks noChangeShapeType="1"/>
            </p:cNvSpPr>
            <p:nvPr/>
          </p:nvSpPr>
          <p:spPr bwMode="auto">
            <a:xfrm>
              <a:off x="1248" y="1654"/>
              <a:ext cx="1" cy="80"/>
            </a:xfrm>
            <a:prstGeom prst="line">
              <a:avLst/>
            </a:prstGeom>
            <a:noFill/>
            <a:ln w="12700">
              <a:solidFill>
                <a:srgbClr val="000000"/>
              </a:solidFill>
              <a:round/>
              <a:headEnd/>
              <a:tailEnd/>
            </a:ln>
          </p:spPr>
          <p:txBody>
            <a:bodyPr/>
            <a:lstStyle/>
            <a:p>
              <a:endParaRPr lang="en-US"/>
            </a:p>
          </p:txBody>
        </p:sp>
        <p:sp>
          <p:nvSpPr>
            <p:cNvPr id="23627" name="Line 74"/>
            <p:cNvSpPr>
              <a:spLocks noChangeShapeType="1"/>
            </p:cNvSpPr>
            <p:nvPr/>
          </p:nvSpPr>
          <p:spPr bwMode="auto">
            <a:xfrm>
              <a:off x="1248" y="1766"/>
              <a:ext cx="1" cy="80"/>
            </a:xfrm>
            <a:prstGeom prst="line">
              <a:avLst/>
            </a:prstGeom>
            <a:noFill/>
            <a:ln w="12700">
              <a:solidFill>
                <a:srgbClr val="000000"/>
              </a:solidFill>
              <a:round/>
              <a:headEnd/>
              <a:tailEnd/>
            </a:ln>
          </p:spPr>
          <p:txBody>
            <a:bodyPr/>
            <a:lstStyle/>
            <a:p>
              <a:endParaRPr lang="en-US"/>
            </a:p>
          </p:txBody>
        </p:sp>
        <p:sp>
          <p:nvSpPr>
            <p:cNvPr id="23628" name="Line 75"/>
            <p:cNvSpPr>
              <a:spLocks noChangeShapeType="1"/>
            </p:cNvSpPr>
            <p:nvPr/>
          </p:nvSpPr>
          <p:spPr bwMode="auto">
            <a:xfrm>
              <a:off x="1248" y="1878"/>
              <a:ext cx="1" cy="80"/>
            </a:xfrm>
            <a:prstGeom prst="line">
              <a:avLst/>
            </a:prstGeom>
            <a:noFill/>
            <a:ln w="12700">
              <a:solidFill>
                <a:srgbClr val="000000"/>
              </a:solidFill>
              <a:round/>
              <a:headEnd/>
              <a:tailEnd/>
            </a:ln>
          </p:spPr>
          <p:txBody>
            <a:bodyPr/>
            <a:lstStyle/>
            <a:p>
              <a:endParaRPr lang="en-US"/>
            </a:p>
          </p:txBody>
        </p:sp>
        <p:sp>
          <p:nvSpPr>
            <p:cNvPr id="23629" name="Line 76"/>
            <p:cNvSpPr>
              <a:spLocks noChangeShapeType="1"/>
            </p:cNvSpPr>
            <p:nvPr/>
          </p:nvSpPr>
          <p:spPr bwMode="auto">
            <a:xfrm>
              <a:off x="1248" y="1990"/>
              <a:ext cx="1" cy="81"/>
            </a:xfrm>
            <a:prstGeom prst="line">
              <a:avLst/>
            </a:prstGeom>
            <a:noFill/>
            <a:ln w="12700">
              <a:solidFill>
                <a:srgbClr val="000000"/>
              </a:solidFill>
              <a:round/>
              <a:headEnd/>
              <a:tailEnd/>
            </a:ln>
          </p:spPr>
          <p:txBody>
            <a:bodyPr/>
            <a:lstStyle/>
            <a:p>
              <a:endParaRPr lang="en-US"/>
            </a:p>
          </p:txBody>
        </p:sp>
        <p:sp>
          <p:nvSpPr>
            <p:cNvPr id="23630" name="Line 77"/>
            <p:cNvSpPr>
              <a:spLocks noChangeShapeType="1"/>
            </p:cNvSpPr>
            <p:nvPr/>
          </p:nvSpPr>
          <p:spPr bwMode="auto">
            <a:xfrm>
              <a:off x="1248" y="2103"/>
              <a:ext cx="1" cy="80"/>
            </a:xfrm>
            <a:prstGeom prst="line">
              <a:avLst/>
            </a:prstGeom>
            <a:noFill/>
            <a:ln w="12700">
              <a:solidFill>
                <a:srgbClr val="000000"/>
              </a:solidFill>
              <a:round/>
              <a:headEnd/>
              <a:tailEnd/>
            </a:ln>
          </p:spPr>
          <p:txBody>
            <a:bodyPr/>
            <a:lstStyle/>
            <a:p>
              <a:endParaRPr lang="en-US"/>
            </a:p>
          </p:txBody>
        </p:sp>
        <p:sp>
          <p:nvSpPr>
            <p:cNvPr id="23631" name="Freeform 78"/>
            <p:cNvSpPr>
              <a:spLocks/>
            </p:cNvSpPr>
            <p:nvPr/>
          </p:nvSpPr>
          <p:spPr bwMode="auto">
            <a:xfrm>
              <a:off x="1248" y="2215"/>
              <a:ext cx="60" cy="20"/>
            </a:xfrm>
            <a:custGeom>
              <a:avLst/>
              <a:gdLst>
                <a:gd name="T0" fmla="*/ 0 w 60"/>
                <a:gd name="T1" fmla="*/ 0 h 20"/>
                <a:gd name="T2" fmla="*/ 0 w 60"/>
                <a:gd name="T3" fmla="*/ 20 h 20"/>
                <a:gd name="T4" fmla="*/ 60 w 60"/>
                <a:gd name="T5" fmla="*/ 20 h 20"/>
                <a:gd name="T6" fmla="*/ 0 60000 65536"/>
                <a:gd name="T7" fmla="*/ 0 60000 65536"/>
                <a:gd name="T8" fmla="*/ 0 60000 65536"/>
                <a:gd name="T9" fmla="*/ 0 w 60"/>
                <a:gd name="T10" fmla="*/ 0 h 20"/>
                <a:gd name="T11" fmla="*/ 60 w 60"/>
                <a:gd name="T12" fmla="*/ 20 h 20"/>
              </a:gdLst>
              <a:ahLst/>
              <a:cxnLst>
                <a:cxn ang="T6">
                  <a:pos x="T0" y="T1"/>
                </a:cxn>
                <a:cxn ang="T7">
                  <a:pos x="T2" y="T3"/>
                </a:cxn>
                <a:cxn ang="T8">
                  <a:pos x="T4" y="T5"/>
                </a:cxn>
              </a:cxnLst>
              <a:rect l="T9" t="T10" r="T11" b="T12"/>
              <a:pathLst>
                <a:path w="60" h="20">
                  <a:moveTo>
                    <a:pt x="0" y="0"/>
                  </a:moveTo>
                  <a:lnTo>
                    <a:pt x="0" y="20"/>
                  </a:lnTo>
                  <a:lnTo>
                    <a:pt x="60" y="20"/>
                  </a:lnTo>
                </a:path>
              </a:pathLst>
            </a:custGeom>
            <a:noFill/>
            <a:ln w="12700">
              <a:solidFill>
                <a:srgbClr val="000000"/>
              </a:solidFill>
              <a:round/>
              <a:headEnd/>
              <a:tailEnd/>
            </a:ln>
          </p:spPr>
          <p:txBody>
            <a:bodyPr/>
            <a:lstStyle/>
            <a:p>
              <a:endParaRPr lang="en-US"/>
            </a:p>
          </p:txBody>
        </p:sp>
        <p:sp>
          <p:nvSpPr>
            <p:cNvPr id="23632" name="Line 79"/>
            <p:cNvSpPr>
              <a:spLocks noChangeShapeType="1"/>
            </p:cNvSpPr>
            <p:nvPr/>
          </p:nvSpPr>
          <p:spPr bwMode="auto">
            <a:xfrm>
              <a:off x="1340" y="2235"/>
              <a:ext cx="40" cy="1"/>
            </a:xfrm>
            <a:prstGeom prst="line">
              <a:avLst/>
            </a:prstGeom>
            <a:noFill/>
            <a:ln w="12700">
              <a:solidFill>
                <a:srgbClr val="000000"/>
              </a:solidFill>
              <a:round/>
              <a:headEnd/>
              <a:tailEnd/>
            </a:ln>
          </p:spPr>
          <p:txBody>
            <a:bodyPr/>
            <a:lstStyle/>
            <a:p>
              <a:endParaRPr lang="en-US"/>
            </a:p>
          </p:txBody>
        </p:sp>
        <p:sp>
          <p:nvSpPr>
            <p:cNvPr id="23633" name="Line 80"/>
            <p:cNvSpPr>
              <a:spLocks noChangeShapeType="1"/>
            </p:cNvSpPr>
            <p:nvPr/>
          </p:nvSpPr>
          <p:spPr bwMode="auto">
            <a:xfrm>
              <a:off x="3070" y="1434"/>
              <a:ext cx="1" cy="80"/>
            </a:xfrm>
            <a:prstGeom prst="line">
              <a:avLst/>
            </a:prstGeom>
            <a:noFill/>
            <a:ln w="12700">
              <a:solidFill>
                <a:srgbClr val="000000"/>
              </a:solidFill>
              <a:round/>
              <a:headEnd/>
              <a:tailEnd/>
            </a:ln>
          </p:spPr>
          <p:txBody>
            <a:bodyPr/>
            <a:lstStyle/>
            <a:p>
              <a:endParaRPr lang="en-US"/>
            </a:p>
          </p:txBody>
        </p:sp>
        <p:sp>
          <p:nvSpPr>
            <p:cNvPr id="23634" name="Line 81"/>
            <p:cNvSpPr>
              <a:spLocks noChangeShapeType="1"/>
            </p:cNvSpPr>
            <p:nvPr/>
          </p:nvSpPr>
          <p:spPr bwMode="auto">
            <a:xfrm>
              <a:off x="3070" y="1546"/>
              <a:ext cx="1" cy="80"/>
            </a:xfrm>
            <a:prstGeom prst="line">
              <a:avLst/>
            </a:prstGeom>
            <a:noFill/>
            <a:ln w="12700">
              <a:solidFill>
                <a:srgbClr val="000000"/>
              </a:solidFill>
              <a:round/>
              <a:headEnd/>
              <a:tailEnd/>
            </a:ln>
          </p:spPr>
          <p:txBody>
            <a:bodyPr/>
            <a:lstStyle/>
            <a:p>
              <a:endParaRPr lang="en-US"/>
            </a:p>
          </p:txBody>
        </p:sp>
        <p:sp>
          <p:nvSpPr>
            <p:cNvPr id="23635" name="Line 82"/>
            <p:cNvSpPr>
              <a:spLocks noChangeShapeType="1"/>
            </p:cNvSpPr>
            <p:nvPr/>
          </p:nvSpPr>
          <p:spPr bwMode="auto">
            <a:xfrm>
              <a:off x="3070" y="1658"/>
              <a:ext cx="1" cy="80"/>
            </a:xfrm>
            <a:prstGeom prst="line">
              <a:avLst/>
            </a:prstGeom>
            <a:noFill/>
            <a:ln w="12700">
              <a:solidFill>
                <a:srgbClr val="000000"/>
              </a:solidFill>
              <a:round/>
              <a:headEnd/>
              <a:tailEnd/>
            </a:ln>
          </p:spPr>
          <p:txBody>
            <a:bodyPr/>
            <a:lstStyle/>
            <a:p>
              <a:endParaRPr lang="en-US"/>
            </a:p>
          </p:txBody>
        </p:sp>
        <p:sp>
          <p:nvSpPr>
            <p:cNvPr id="23636" name="Line 83"/>
            <p:cNvSpPr>
              <a:spLocks noChangeShapeType="1"/>
            </p:cNvSpPr>
            <p:nvPr/>
          </p:nvSpPr>
          <p:spPr bwMode="auto">
            <a:xfrm>
              <a:off x="3070" y="1770"/>
              <a:ext cx="1" cy="80"/>
            </a:xfrm>
            <a:prstGeom prst="line">
              <a:avLst/>
            </a:prstGeom>
            <a:noFill/>
            <a:ln w="12700">
              <a:solidFill>
                <a:srgbClr val="000000"/>
              </a:solidFill>
              <a:round/>
              <a:headEnd/>
              <a:tailEnd/>
            </a:ln>
          </p:spPr>
          <p:txBody>
            <a:bodyPr/>
            <a:lstStyle/>
            <a:p>
              <a:endParaRPr lang="en-US"/>
            </a:p>
          </p:txBody>
        </p:sp>
        <p:sp>
          <p:nvSpPr>
            <p:cNvPr id="23637" name="Line 84"/>
            <p:cNvSpPr>
              <a:spLocks noChangeShapeType="1"/>
            </p:cNvSpPr>
            <p:nvPr/>
          </p:nvSpPr>
          <p:spPr bwMode="auto">
            <a:xfrm>
              <a:off x="3070" y="1882"/>
              <a:ext cx="1" cy="80"/>
            </a:xfrm>
            <a:prstGeom prst="line">
              <a:avLst/>
            </a:prstGeom>
            <a:noFill/>
            <a:ln w="12700">
              <a:solidFill>
                <a:srgbClr val="000000"/>
              </a:solidFill>
              <a:round/>
              <a:headEnd/>
              <a:tailEnd/>
            </a:ln>
          </p:spPr>
          <p:txBody>
            <a:bodyPr/>
            <a:lstStyle/>
            <a:p>
              <a:endParaRPr lang="en-US"/>
            </a:p>
          </p:txBody>
        </p:sp>
        <p:sp>
          <p:nvSpPr>
            <p:cNvPr id="23638" name="Line 85"/>
            <p:cNvSpPr>
              <a:spLocks noChangeShapeType="1"/>
            </p:cNvSpPr>
            <p:nvPr/>
          </p:nvSpPr>
          <p:spPr bwMode="auto">
            <a:xfrm>
              <a:off x="3070" y="1994"/>
              <a:ext cx="1" cy="81"/>
            </a:xfrm>
            <a:prstGeom prst="line">
              <a:avLst/>
            </a:prstGeom>
            <a:noFill/>
            <a:ln w="12700">
              <a:solidFill>
                <a:srgbClr val="000000"/>
              </a:solidFill>
              <a:round/>
              <a:headEnd/>
              <a:tailEnd/>
            </a:ln>
          </p:spPr>
          <p:txBody>
            <a:bodyPr/>
            <a:lstStyle/>
            <a:p>
              <a:endParaRPr lang="en-US"/>
            </a:p>
          </p:txBody>
        </p:sp>
        <p:sp>
          <p:nvSpPr>
            <p:cNvPr id="23639" name="Line 86"/>
            <p:cNvSpPr>
              <a:spLocks noChangeShapeType="1"/>
            </p:cNvSpPr>
            <p:nvPr/>
          </p:nvSpPr>
          <p:spPr bwMode="auto">
            <a:xfrm>
              <a:off x="3070" y="2107"/>
              <a:ext cx="1" cy="80"/>
            </a:xfrm>
            <a:prstGeom prst="line">
              <a:avLst/>
            </a:prstGeom>
            <a:noFill/>
            <a:ln w="12700">
              <a:solidFill>
                <a:srgbClr val="000000"/>
              </a:solidFill>
              <a:round/>
              <a:headEnd/>
              <a:tailEnd/>
            </a:ln>
          </p:spPr>
          <p:txBody>
            <a:bodyPr/>
            <a:lstStyle/>
            <a:p>
              <a:endParaRPr lang="en-US"/>
            </a:p>
          </p:txBody>
        </p:sp>
        <p:sp>
          <p:nvSpPr>
            <p:cNvPr id="23640" name="Freeform 87"/>
            <p:cNvSpPr>
              <a:spLocks/>
            </p:cNvSpPr>
            <p:nvPr/>
          </p:nvSpPr>
          <p:spPr bwMode="auto">
            <a:xfrm>
              <a:off x="3070" y="2219"/>
              <a:ext cx="60" cy="16"/>
            </a:xfrm>
            <a:custGeom>
              <a:avLst/>
              <a:gdLst>
                <a:gd name="T0" fmla="*/ 0 w 60"/>
                <a:gd name="T1" fmla="*/ 0 h 16"/>
                <a:gd name="T2" fmla="*/ 0 w 60"/>
                <a:gd name="T3" fmla="*/ 16 h 16"/>
                <a:gd name="T4" fmla="*/ 60 w 60"/>
                <a:gd name="T5" fmla="*/ 16 h 16"/>
                <a:gd name="T6" fmla="*/ 0 60000 65536"/>
                <a:gd name="T7" fmla="*/ 0 60000 65536"/>
                <a:gd name="T8" fmla="*/ 0 60000 65536"/>
                <a:gd name="T9" fmla="*/ 0 w 60"/>
                <a:gd name="T10" fmla="*/ 0 h 16"/>
                <a:gd name="T11" fmla="*/ 60 w 60"/>
                <a:gd name="T12" fmla="*/ 16 h 16"/>
              </a:gdLst>
              <a:ahLst/>
              <a:cxnLst>
                <a:cxn ang="T6">
                  <a:pos x="T0" y="T1"/>
                </a:cxn>
                <a:cxn ang="T7">
                  <a:pos x="T2" y="T3"/>
                </a:cxn>
                <a:cxn ang="T8">
                  <a:pos x="T4" y="T5"/>
                </a:cxn>
              </a:cxnLst>
              <a:rect l="T9" t="T10" r="T11" b="T12"/>
              <a:pathLst>
                <a:path w="60" h="16">
                  <a:moveTo>
                    <a:pt x="0" y="0"/>
                  </a:moveTo>
                  <a:lnTo>
                    <a:pt x="0" y="16"/>
                  </a:lnTo>
                  <a:lnTo>
                    <a:pt x="60" y="16"/>
                  </a:lnTo>
                </a:path>
              </a:pathLst>
            </a:custGeom>
            <a:noFill/>
            <a:ln w="12700">
              <a:solidFill>
                <a:srgbClr val="000000"/>
              </a:solidFill>
              <a:round/>
              <a:headEnd/>
              <a:tailEnd/>
            </a:ln>
          </p:spPr>
          <p:txBody>
            <a:bodyPr/>
            <a:lstStyle/>
            <a:p>
              <a:endParaRPr lang="en-US"/>
            </a:p>
          </p:txBody>
        </p:sp>
        <p:sp>
          <p:nvSpPr>
            <p:cNvPr id="23641" name="Line 88"/>
            <p:cNvSpPr>
              <a:spLocks noChangeShapeType="1"/>
            </p:cNvSpPr>
            <p:nvPr/>
          </p:nvSpPr>
          <p:spPr bwMode="auto">
            <a:xfrm>
              <a:off x="3947" y="2235"/>
              <a:ext cx="160" cy="1"/>
            </a:xfrm>
            <a:prstGeom prst="line">
              <a:avLst/>
            </a:prstGeom>
            <a:noFill/>
            <a:ln w="12700">
              <a:solidFill>
                <a:srgbClr val="000000"/>
              </a:solidFill>
              <a:round/>
              <a:headEnd/>
              <a:tailEnd/>
            </a:ln>
          </p:spPr>
          <p:txBody>
            <a:bodyPr/>
            <a:lstStyle/>
            <a:p>
              <a:endParaRPr lang="en-US"/>
            </a:p>
          </p:txBody>
        </p:sp>
        <p:sp>
          <p:nvSpPr>
            <p:cNvPr id="23642" name="Line 89"/>
            <p:cNvSpPr>
              <a:spLocks noChangeShapeType="1"/>
            </p:cNvSpPr>
            <p:nvPr/>
          </p:nvSpPr>
          <p:spPr bwMode="auto">
            <a:xfrm>
              <a:off x="4059" y="861"/>
              <a:ext cx="80" cy="1"/>
            </a:xfrm>
            <a:prstGeom prst="line">
              <a:avLst/>
            </a:prstGeom>
            <a:noFill/>
            <a:ln w="12700">
              <a:solidFill>
                <a:srgbClr val="000000"/>
              </a:solidFill>
              <a:round/>
              <a:headEnd/>
              <a:tailEnd/>
            </a:ln>
          </p:spPr>
          <p:txBody>
            <a:bodyPr/>
            <a:lstStyle/>
            <a:p>
              <a:endParaRPr lang="en-US"/>
            </a:p>
          </p:txBody>
        </p:sp>
        <p:sp>
          <p:nvSpPr>
            <p:cNvPr id="23643" name="Line 90"/>
            <p:cNvSpPr>
              <a:spLocks noChangeShapeType="1"/>
            </p:cNvSpPr>
            <p:nvPr/>
          </p:nvSpPr>
          <p:spPr bwMode="auto">
            <a:xfrm>
              <a:off x="4171" y="861"/>
              <a:ext cx="81" cy="1"/>
            </a:xfrm>
            <a:prstGeom prst="line">
              <a:avLst/>
            </a:prstGeom>
            <a:noFill/>
            <a:ln w="12700">
              <a:solidFill>
                <a:srgbClr val="000000"/>
              </a:solidFill>
              <a:round/>
              <a:headEnd/>
              <a:tailEnd/>
            </a:ln>
          </p:spPr>
          <p:txBody>
            <a:bodyPr/>
            <a:lstStyle/>
            <a:p>
              <a:endParaRPr lang="en-US"/>
            </a:p>
          </p:txBody>
        </p:sp>
        <p:sp>
          <p:nvSpPr>
            <p:cNvPr id="23644" name="Line 91"/>
            <p:cNvSpPr>
              <a:spLocks noChangeShapeType="1"/>
            </p:cNvSpPr>
            <p:nvPr/>
          </p:nvSpPr>
          <p:spPr bwMode="auto">
            <a:xfrm>
              <a:off x="4284" y="861"/>
              <a:ext cx="80" cy="1"/>
            </a:xfrm>
            <a:prstGeom prst="line">
              <a:avLst/>
            </a:prstGeom>
            <a:noFill/>
            <a:ln w="12700">
              <a:solidFill>
                <a:srgbClr val="000000"/>
              </a:solidFill>
              <a:round/>
              <a:headEnd/>
              <a:tailEnd/>
            </a:ln>
          </p:spPr>
          <p:txBody>
            <a:bodyPr/>
            <a:lstStyle/>
            <a:p>
              <a:endParaRPr lang="en-US"/>
            </a:p>
          </p:txBody>
        </p:sp>
        <p:sp>
          <p:nvSpPr>
            <p:cNvPr id="23645" name="Line 92"/>
            <p:cNvSpPr>
              <a:spLocks noChangeShapeType="1"/>
            </p:cNvSpPr>
            <p:nvPr/>
          </p:nvSpPr>
          <p:spPr bwMode="auto">
            <a:xfrm>
              <a:off x="4396" y="861"/>
              <a:ext cx="80" cy="1"/>
            </a:xfrm>
            <a:prstGeom prst="line">
              <a:avLst/>
            </a:prstGeom>
            <a:noFill/>
            <a:ln w="12700">
              <a:solidFill>
                <a:srgbClr val="000000"/>
              </a:solidFill>
              <a:round/>
              <a:headEnd/>
              <a:tailEnd/>
            </a:ln>
          </p:spPr>
          <p:txBody>
            <a:bodyPr/>
            <a:lstStyle/>
            <a:p>
              <a:endParaRPr lang="en-US"/>
            </a:p>
          </p:txBody>
        </p:sp>
        <p:sp>
          <p:nvSpPr>
            <p:cNvPr id="23646" name="Freeform 93"/>
            <p:cNvSpPr>
              <a:spLocks/>
            </p:cNvSpPr>
            <p:nvPr/>
          </p:nvSpPr>
          <p:spPr bwMode="auto">
            <a:xfrm>
              <a:off x="4508" y="861"/>
              <a:ext cx="8" cy="72"/>
            </a:xfrm>
            <a:custGeom>
              <a:avLst/>
              <a:gdLst>
                <a:gd name="T0" fmla="*/ 0 w 8"/>
                <a:gd name="T1" fmla="*/ 0 h 72"/>
                <a:gd name="T2" fmla="*/ 8 w 8"/>
                <a:gd name="T3" fmla="*/ 0 h 72"/>
                <a:gd name="T4" fmla="*/ 8 w 8"/>
                <a:gd name="T5" fmla="*/ 72 h 72"/>
                <a:gd name="T6" fmla="*/ 0 60000 65536"/>
                <a:gd name="T7" fmla="*/ 0 60000 65536"/>
                <a:gd name="T8" fmla="*/ 0 60000 65536"/>
                <a:gd name="T9" fmla="*/ 0 w 8"/>
                <a:gd name="T10" fmla="*/ 0 h 72"/>
                <a:gd name="T11" fmla="*/ 8 w 8"/>
                <a:gd name="T12" fmla="*/ 72 h 72"/>
              </a:gdLst>
              <a:ahLst/>
              <a:cxnLst>
                <a:cxn ang="T6">
                  <a:pos x="T0" y="T1"/>
                </a:cxn>
                <a:cxn ang="T7">
                  <a:pos x="T2" y="T3"/>
                </a:cxn>
                <a:cxn ang="T8">
                  <a:pos x="T4" y="T5"/>
                </a:cxn>
              </a:cxnLst>
              <a:rect l="T9" t="T10" r="T11" b="T12"/>
              <a:pathLst>
                <a:path w="8" h="72">
                  <a:moveTo>
                    <a:pt x="0" y="0"/>
                  </a:moveTo>
                  <a:lnTo>
                    <a:pt x="8" y="0"/>
                  </a:lnTo>
                  <a:lnTo>
                    <a:pt x="8" y="72"/>
                  </a:lnTo>
                </a:path>
              </a:pathLst>
            </a:custGeom>
            <a:noFill/>
            <a:ln w="12700">
              <a:solidFill>
                <a:srgbClr val="000000"/>
              </a:solidFill>
              <a:round/>
              <a:headEnd/>
              <a:tailEnd/>
            </a:ln>
          </p:spPr>
          <p:txBody>
            <a:bodyPr/>
            <a:lstStyle/>
            <a:p>
              <a:endParaRPr lang="en-US"/>
            </a:p>
          </p:txBody>
        </p:sp>
        <p:sp>
          <p:nvSpPr>
            <p:cNvPr id="23647" name="Line 94"/>
            <p:cNvSpPr>
              <a:spLocks noChangeShapeType="1"/>
            </p:cNvSpPr>
            <p:nvPr/>
          </p:nvSpPr>
          <p:spPr bwMode="auto">
            <a:xfrm>
              <a:off x="4516" y="965"/>
              <a:ext cx="1" cy="80"/>
            </a:xfrm>
            <a:prstGeom prst="line">
              <a:avLst/>
            </a:prstGeom>
            <a:noFill/>
            <a:ln w="12700">
              <a:solidFill>
                <a:srgbClr val="000000"/>
              </a:solidFill>
              <a:round/>
              <a:headEnd/>
              <a:tailEnd/>
            </a:ln>
          </p:spPr>
          <p:txBody>
            <a:bodyPr/>
            <a:lstStyle/>
            <a:p>
              <a:endParaRPr lang="en-US"/>
            </a:p>
          </p:txBody>
        </p:sp>
        <p:sp>
          <p:nvSpPr>
            <p:cNvPr id="23648" name="Line 95"/>
            <p:cNvSpPr>
              <a:spLocks noChangeShapeType="1"/>
            </p:cNvSpPr>
            <p:nvPr/>
          </p:nvSpPr>
          <p:spPr bwMode="auto">
            <a:xfrm>
              <a:off x="4516" y="1077"/>
              <a:ext cx="1" cy="4"/>
            </a:xfrm>
            <a:prstGeom prst="line">
              <a:avLst/>
            </a:prstGeom>
            <a:noFill/>
            <a:ln w="12700">
              <a:solidFill>
                <a:srgbClr val="000000"/>
              </a:solidFill>
              <a:round/>
              <a:headEnd/>
              <a:tailEnd/>
            </a:ln>
          </p:spPr>
          <p:txBody>
            <a:bodyPr/>
            <a:lstStyle/>
            <a:p>
              <a:endParaRPr lang="en-US"/>
            </a:p>
          </p:txBody>
        </p:sp>
        <p:sp>
          <p:nvSpPr>
            <p:cNvPr id="23649" name="Line 96"/>
            <p:cNvSpPr>
              <a:spLocks noChangeShapeType="1"/>
            </p:cNvSpPr>
            <p:nvPr/>
          </p:nvSpPr>
          <p:spPr bwMode="auto">
            <a:xfrm>
              <a:off x="3887" y="861"/>
              <a:ext cx="80" cy="1"/>
            </a:xfrm>
            <a:prstGeom prst="line">
              <a:avLst/>
            </a:prstGeom>
            <a:noFill/>
            <a:ln w="12700">
              <a:solidFill>
                <a:srgbClr val="000000"/>
              </a:solidFill>
              <a:round/>
              <a:headEnd/>
              <a:tailEnd/>
            </a:ln>
          </p:spPr>
          <p:txBody>
            <a:bodyPr/>
            <a:lstStyle/>
            <a:p>
              <a:endParaRPr lang="en-US"/>
            </a:p>
          </p:txBody>
        </p:sp>
        <p:sp>
          <p:nvSpPr>
            <p:cNvPr id="23650" name="Line 97"/>
            <p:cNvSpPr>
              <a:spLocks noChangeShapeType="1"/>
            </p:cNvSpPr>
            <p:nvPr/>
          </p:nvSpPr>
          <p:spPr bwMode="auto">
            <a:xfrm flipV="1">
              <a:off x="2646" y="1005"/>
              <a:ext cx="1" cy="80"/>
            </a:xfrm>
            <a:prstGeom prst="line">
              <a:avLst/>
            </a:prstGeom>
            <a:noFill/>
            <a:ln w="12700">
              <a:solidFill>
                <a:srgbClr val="000000"/>
              </a:solidFill>
              <a:round/>
              <a:headEnd/>
              <a:tailEnd/>
            </a:ln>
          </p:spPr>
          <p:txBody>
            <a:bodyPr/>
            <a:lstStyle/>
            <a:p>
              <a:endParaRPr lang="en-US"/>
            </a:p>
          </p:txBody>
        </p:sp>
        <p:sp>
          <p:nvSpPr>
            <p:cNvPr id="23651" name="Line 98"/>
            <p:cNvSpPr>
              <a:spLocks noChangeShapeType="1"/>
            </p:cNvSpPr>
            <p:nvPr/>
          </p:nvSpPr>
          <p:spPr bwMode="auto">
            <a:xfrm flipV="1">
              <a:off x="2646" y="893"/>
              <a:ext cx="1" cy="80"/>
            </a:xfrm>
            <a:prstGeom prst="line">
              <a:avLst/>
            </a:prstGeom>
            <a:noFill/>
            <a:ln w="12700">
              <a:solidFill>
                <a:srgbClr val="000000"/>
              </a:solidFill>
              <a:round/>
              <a:headEnd/>
              <a:tailEnd/>
            </a:ln>
          </p:spPr>
          <p:txBody>
            <a:bodyPr/>
            <a:lstStyle/>
            <a:p>
              <a:endParaRPr lang="en-US"/>
            </a:p>
          </p:txBody>
        </p:sp>
        <p:sp>
          <p:nvSpPr>
            <p:cNvPr id="23652" name="Line 99"/>
            <p:cNvSpPr>
              <a:spLocks noChangeShapeType="1"/>
            </p:cNvSpPr>
            <p:nvPr/>
          </p:nvSpPr>
          <p:spPr bwMode="auto">
            <a:xfrm>
              <a:off x="2646" y="861"/>
              <a:ext cx="80" cy="1"/>
            </a:xfrm>
            <a:prstGeom prst="line">
              <a:avLst/>
            </a:prstGeom>
            <a:noFill/>
            <a:ln w="12700">
              <a:solidFill>
                <a:srgbClr val="000000"/>
              </a:solidFill>
              <a:round/>
              <a:headEnd/>
              <a:tailEnd/>
            </a:ln>
          </p:spPr>
          <p:txBody>
            <a:bodyPr/>
            <a:lstStyle/>
            <a:p>
              <a:endParaRPr lang="en-US"/>
            </a:p>
          </p:txBody>
        </p:sp>
        <p:sp>
          <p:nvSpPr>
            <p:cNvPr id="23653" name="Line 100"/>
            <p:cNvSpPr>
              <a:spLocks noChangeShapeType="1"/>
            </p:cNvSpPr>
            <p:nvPr/>
          </p:nvSpPr>
          <p:spPr bwMode="auto">
            <a:xfrm>
              <a:off x="2758" y="861"/>
              <a:ext cx="80" cy="1"/>
            </a:xfrm>
            <a:prstGeom prst="line">
              <a:avLst/>
            </a:prstGeom>
            <a:noFill/>
            <a:ln w="12700">
              <a:solidFill>
                <a:srgbClr val="000000"/>
              </a:solidFill>
              <a:round/>
              <a:headEnd/>
              <a:tailEnd/>
            </a:ln>
          </p:spPr>
          <p:txBody>
            <a:bodyPr/>
            <a:lstStyle/>
            <a:p>
              <a:endParaRPr lang="en-US"/>
            </a:p>
          </p:txBody>
        </p:sp>
        <p:sp>
          <p:nvSpPr>
            <p:cNvPr id="23654" name="Line 101"/>
            <p:cNvSpPr>
              <a:spLocks noChangeShapeType="1"/>
            </p:cNvSpPr>
            <p:nvPr/>
          </p:nvSpPr>
          <p:spPr bwMode="auto">
            <a:xfrm>
              <a:off x="2870" y="861"/>
              <a:ext cx="80" cy="1"/>
            </a:xfrm>
            <a:prstGeom prst="line">
              <a:avLst/>
            </a:prstGeom>
            <a:noFill/>
            <a:ln w="12700">
              <a:solidFill>
                <a:srgbClr val="000000"/>
              </a:solidFill>
              <a:round/>
              <a:headEnd/>
              <a:tailEnd/>
            </a:ln>
          </p:spPr>
          <p:txBody>
            <a:bodyPr/>
            <a:lstStyle/>
            <a:p>
              <a:endParaRPr lang="en-US"/>
            </a:p>
          </p:txBody>
        </p:sp>
        <p:sp>
          <p:nvSpPr>
            <p:cNvPr id="23655" name="Line 102"/>
            <p:cNvSpPr>
              <a:spLocks noChangeShapeType="1"/>
            </p:cNvSpPr>
            <p:nvPr/>
          </p:nvSpPr>
          <p:spPr bwMode="auto">
            <a:xfrm>
              <a:off x="2982" y="861"/>
              <a:ext cx="80" cy="1"/>
            </a:xfrm>
            <a:prstGeom prst="line">
              <a:avLst/>
            </a:prstGeom>
            <a:noFill/>
            <a:ln w="12700">
              <a:solidFill>
                <a:srgbClr val="000000"/>
              </a:solidFill>
              <a:round/>
              <a:headEnd/>
              <a:tailEnd/>
            </a:ln>
          </p:spPr>
          <p:txBody>
            <a:bodyPr/>
            <a:lstStyle/>
            <a:p>
              <a:endParaRPr lang="en-US"/>
            </a:p>
          </p:txBody>
        </p:sp>
        <p:sp>
          <p:nvSpPr>
            <p:cNvPr id="23656" name="Line 103"/>
            <p:cNvSpPr>
              <a:spLocks noChangeShapeType="1"/>
            </p:cNvSpPr>
            <p:nvPr/>
          </p:nvSpPr>
          <p:spPr bwMode="auto">
            <a:xfrm>
              <a:off x="3094" y="861"/>
              <a:ext cx="80" cy="1"/>
            </a:xfrm>
            <a:prstGeom prst="line">
              <a:avLst/>
            </a:prstGeom>
            <a:noFill/>
            <a:ln w="12700">
              <a:solidFill>
                <a:srgbClr val="000000"/>
              </a:solidFill>
              <a:round/>
              <a:headEnd/>
              <a:tailEnd/>
            </a:ln>
          </p:spPr>
          <p:txBody>
            <a:bodyPr/>
            <a:lstStyle/>
            <a:p>
              <a:endParaRPr lang="en-US"/>
            </a:p>
          </p:txBody>
        </p:sp>
        <p:sp>
          <p:nvSpPr>
            <p:cNvPr id="23657" name="Line 104"/>
            <p:cNvSpPr>
              <a:spLocks noChangeShapeType="1"/>
            </p:cNvSpPr>
            <p:nvPr/>
          </p:nvSpPr>
          <p:spPr bwMode="auto">
            <a:xfrm>
              <a:off x="4011" y="1426"/>
              <a:ext cx="1" cy="96"/>
            </a:xfrm>
            <a:prstGeom prst="line">
              <a:avLst/>
            </a:prstGeom>
            <a:noFill/>
            <a:ln w="12700">
              <a:solidFill>
                <a:srgbClr val="000000"/>
              </a:solidFill>
              <a:round/>
              <a:headEnd/>
              <a:tailEnd/>
            </a:ln>
          </p:spPr>
          <p:txBody>
            <a:bodyPr/>
            <a:lstStyle/>
            <a:p>
              <a:endParaRPr lang="en-US"/>
            </a:p>
          </p:txBody>
        </p:sp>
        <p:sp>
          <p:nvSpPr>
            <p:cNvPr id="23658" name="Line 105"/>
            <p:cNvSpPr>
              <a:spLocks noChangeShapeType="1"/>
            </p:cNvSpPr>
            <p:nvPr/>
          </p:nvSpPr>
          <p:spPr bwMode="auto">
            <a:xfrm>
              <a:off x="4011" y="1554"/>
              <a:ext cx="1" cy="96"/>
            </a:xfrm>
            <a:prstGeom prst="line">
              <a:avLst/>
            </a:prstGeom>
            <a:noFill/>
            <a:ln w="12700">
              <a:solidFill>
                <a:srgbClr val="000000"/>
              </a:solidFill>
              <a:round/>
              <a:headEnd/>
              <a:tailEnd/>
            </a:ln>
          </p:spPr>
          <p:txBody>
            <a:bodyPr/>
            <a:lstStyle/>
            <a:p>
              <a:endParaRPr lang="en-US"/>
            </a:p>
          </p:txBody>
        </p:sp>
        <p:sp>
          <p:nvSpPr>
            <p:cNvPr id="23659" name="Line 106"/>
            <p:cNvSpPr>
              <a:spLocks noChangeShapeType="1"/>
            </p:cNvSpPr>
            <p:nvPr/>
          </p:nvSpPr>
          <p:spPr bwMode="auto">
            <a:xfrm>
              <a:off x="4011" y="1682"/>
              <a:ext cx="1" cy="96"/>
            </a:xfrm>
            <a:prstGeom prst="line">
              <a:avLst/>
            </a:prstGeom>
            <a:noFill/>
            <a:ln w="12700">
              <a:solidFill>
                <a:srgbClr val="000000"/>
              </a:solidFill>
              <a:round/>
              <a:headEnd/>
              <a:tailEnd/>
            </a:ln>
          </p:spPr>
          <p:txBody>
            <a:bodyPr/>
            <a:lstStyle/>
            <a:p>
              <a:endParaRPr lang="en-US"/>
            </a:p>
          </p:txBody>
        </p:sp>
        <p:sp>
          <p:nvSpPr>
            <p:cNvPr id="23660" name="Line 107"/>
            <p:cNvSpPr>
              <a:spLocks noChangeShapeType="1"/>
            </p:cNvSpPr>
            <p:nvPr/>
          </p:nvSpPr>
          <p:spPr bwMode="auto">
            <a:xfrm>
              <a:off x="4011" y="1810"/>
              <a:ext cx="1" cy="96"/>
            </a:xfrm>
            <a:prstGeom prst="line">
              <a:avLst/>
            </a:prstGeom>
            <a:noFill/>
            <a:ln w="12700">
              <a:solidFill>
                <a:srgbClr val="000000"/>
              </a:solidFill>
              <a:round/>
              <a:headEnd/>
              <a:tailEnd/>
            </a:ln>
          </p:spPr>
          <p:txBody>
            <a:bodyPr/>
            <a:lstStyle/>
            <a:p>
              <a:endParaRPr lang="en-US"/>
            </a:p>
          </p:txBody>
        </p:sp>
        <p:sp>
          <p:nvSpPr>
            <p:cNvPr id="23661" name="Line 108"/>
            <p:cNvSpPr>
              <a:spLocks noChangeShapeType="1"/>
            </p:cNvSpPr>
            <p:nvPr/>
          </p:nvSpPr>
          <p:spPr bwMode="auto">
            <a:xfrm>
              <a:off x="4011" y="1938"/>
              <a:ext cx="1" cy="97"/>
            </a:xfrm>
            <a:prstGeom prst="line">
              <a:avLst/>
            </a:prstGeom>
            <a:noFill/>
            <a:ln w="12700">
              <a:solidFill>
                <a:srgbClr val="000000"/>
              </a:solidFill>
              <a:round/>
              <a:headEnd/>
              <a:tailEnd/>
            </a:ln>
          </p:spPr>
          <p:txBody>
            <a:bodyPr/>
            <a:lstStyle/>
            <a:p>
              <a:endParaRPr lang="en-US"/>
            </a:p>
          </p:txBody>
        </p:sp>
        <p:sp>
          <p:nvSpPr>
            <p:cNvPr id="23662" name="Line 109"/>
            <p:cNvSpPr>
              <a:spLocks noChangeShapeType="1"/>
            </p:cNvSpPr>
            <p:nvPr/>
          </p:nvSpPr>
          <p:spPr bwMode="auto">
            <a:xfrm>
              <a:off x="4011" y="2067"/>
              <a:ext cx="1" cy="96"/>
            </a:xfrm>
            <a:prstGeom prst="line">
              <a:avLst/>
            </a:prstGeom>
            <a:noFill/>
            <a:ln w="12700">
              <a:solidFill>
                <a:srgbClr val="000000"/>
              </a:solidFill>
              <a:round/>
              <a:headEnd/>
              <a:tailEnd/>
            </a:ln>
          </p:spPr>
          <p:txBody>
            <a:bodyPr/>
            <a:lstStyle/>
            <a:p>
              <a:endParaRPr lang="en-US"/>
            </a:p>
          </p:txBody>
        </p:sp>
        <p:sp>
          <p:nvSpPr>
            <p:cNvPr id="23663" name="Line 110"/>
            <p:cNvSpPr>
              <a:spLocks noChangeShapeType="1"/>
            </p:cNvSpPr>
            <p:nvPr/>
          </p:nvSpPr>
          <p:spPr bwMode="auto">
            <a:xfrm>
              <a:off x="4011" y="2195"/>
              <a:ext cx="1" cy="40"/>
            </a:xfrm>
            <a:prstGeom prst="line">
              <a:avLst/>
            </a:prstGeom>
            <a:noFill/>
            <a:ln w="12700">
              <a:solidFill>
                <a:srgbClr val="000000"/>
              </a:solidFill>
              <a:round/>
              <a:headEnd/>
              <a:tailEnd/>
            </a:ln>
          </p:spPr>
          <p:txBody>
            <a:bodyPr/>
            <a:lstStyle/>
            <a:p>
              <a:endParaRPr lang="en-US"/>
            </a:p>
          </p:txBody>
        </p:sp>
        <p:sp>
          <p:nvSpPr>
            <p:cNvPr id="23664" name="Line 111"/>
            <p:cNvSpPr>
              <a:spLocks noChangeShapeType="1"/>
            </p:cNvSpPr>
            <p:nvPr/>
          </p:nvSpPr>
          <p:spPr bwMode="auto">
            <a:xfrm>
              <a:off x="4011" y="617"/>
              <a:ext cx="1" cy="96"/>
            </a:xfrm>
            <a:prstGeom prst="line">
              <a:avLst/>
            </a:prstGeom>
            <a:noFill/>
            <a:ln w="12700">
              <a:solidFill>
                <a:srgbClr val="000000"/>
              </a:solidFill>
              <a:round/>
              <a:headEnd/>
              <a:tailEnd/>
            </a:ln>
          </p:spPr>
          <p:txBody>
            <a:bodyPr/>
            <a:lstStyle/>
            <a:p>
              <a:endParaRPr lang="en-US"/>
            </a:p>
          </p:txBody>
        </p:sp>
        <p:sp>
          <p:nvSpPr>
            <p:cNvPr id="23665" name="Line 112"/>
            <p:cNvSpPr>
              <a:spLocks noChangeShapeType="1"/>
            </p:cNvSpPr>
            <p:nvPr/>
          </p:nvSpPr>
          <p:spPr bwMode="auto">
            <a:xfrm>
              <a:off x="4011" y="745"/>
              <a:ext cx="1" cy="96"/>
            </a:xfrm>
            <a:prstGeom prst="line">
              <a:avLst/>
            </a:prstGeom>
            <a:noFill/>
            <a:ln w="12700">
              <a:solidFill>
                <a:srgbClr val="000000"/>
              </a:solidFill>
              <a:round/>
              <a:headEnd/>
              <a:tailEnd/>
            </a:ln>
          </p:spPr>
          <p:txBody>
            <a:bodyPr/>
            <a:lstStyle/>
            <a:p>
              <a:endParaRPr lang="en-US"/>
            </a:p>
          </p:txBody>
        </p:sp>
        <p:sp>
          <p:nvSpPr>
            <p:cNvPr id="23666" name="Line 113"/>
            <p:cNvSpPr>
              <a:spLocks noChangeShapeType="1"/>
            </p:cNvSpPr>
            <p:nvPr/>
          </p:nvSpPr>
          <p:spPr bwMode="auto">
            <a:xfrm>
              <a:off x="4011" y="873"/>
              <a:ext cx="1" cy="96"/>
            </a:xfrm>
            <a:prstGeom prst="line">
              <a:avLst/>
            </a:prstGeom>
            <a:noFill/>
            <a:ln w="12700">
              <a:solidFill>
                <a:srgbClr val="000000"/>
              </a:solidFill>
              <a:round/>
              <a:headEnd/>
              <a:tailEnd/>
            </a:ln>
          </p:spPr>
          <p:txBody>
            <a:bodyPr/>
            <a:lstStyle/>
            <a:p>
              <a:endParaRPr lang="en-US"/>
            </a:p>
          </p:txBody>
        </p:sp>
        <p:sp>
          <p:nvSpPr>
            <p:cNvPr id="23667" name="Line 114"/>
            <p:cNvSpPr>
              <a:spLocks noChangeShapeType="1"/>
            </p:cNvSpPr>
            <p:nvPr/>
          </p:nvSpPr>
          <p:spPr bwMode="auto">
            <a:xfrm>
              <a:off x="4011" y="1001"/>
              <a:ext cx="1" cy="96"/>
            </a:xfrm>
            <a:prstGeom prst="line">
              <a:avLst/>
            </a:prstGeom>
            <a:noFill/>
            <a:ln w="12700">
              <a:solidFill>
                <a:srgbClr val="000000"/>
              </a:solidFill>
              <a:round/>
              <a:headEnd/>
              <a:tailEnd/>
            </a:ln>
          </p:spPr>
          <p:txBody>
            <a:bodyPr/>
            <a:lstStyle/>
            <a:p>
              <a:endParaRPr lang="en-US"/>
            </a:p>
          </p:txBody>
        </p:sp>
        <p:sp>
          <p:nvSpPr>
            <p:cNvPr id="23668" name="Line 115"/>
            <p:cNvSpPr>
              <a:spLocks noChangeShapeType="1"/>
            </p:cNvSpPr>
            <p:nvPr/>
          </p:nvSpPr>
          <p:spPr bwMode="auto">
            <a:xfrm>
              <a:off x="4011" y="1129"/>
              <a:ext cx="1" cy="96"/>
            </a:xfrm>
            <a:prstGeom prst="line">
              <a:avLst/>
            </a:prstGeom>
            <a:noFill/>
            <a:ln w="12700">
              <a:solidFill>
                <a:srgbClr val="000000"/>
              </a:solidFill>
              <a:round/>
              <a:headEnd/>
              <a:tailEnd/>
            </a:ln>
          </p:spPr>
          <p:txBody>
            <a:bodyPr/>
            <a:lstStyle/>
            <a:p>
              <a:endParaRPr lang="en-US"/>
            </a:p>
          </p:txBody>
        </p:sp>
        <p:sp>
          <p:nvSpPr>
            <p:cNvPr id="23669" name="Line 116"/>
            <p:cNvSpPr>
              <a:spLocks noChangeShapeType="1"/>
            </p:cNvSpPr>
            <p:nvPr/>
          </p:nvSpPr>
          <p:spPr bwMode="auto">
            <a:xfrm>
              <a:off x="4011" y="1258"/>
              <a:ext cx="1" cy="60"/>
            </a:xfrm>
            <a:prstGeom prst="line">
              <a:avLst/>
            </a:prstGeom>
            <a:noFill/>
            <a:ln w="12700">
              <a:solidFill>
                <a:srgbClr val="000000"/>
              </a:solidFill>
              <a:round/>
              <a:headEnd/>
              <a:tailEnd/>
            </a:ln>
          </p:spPr>
          <p:txBody>
            <a:bodyPr/>
            <a:lstStyle/>
            <a:p>
              <a:endParaRPr lang="en-US"/>
            </a:p>
          </p:txBody>
        </p:sp>
        <p:sp>
          <p:nvSpPr>
            <p:cNvPr id="23670" name="Line 117"/>
            <p:cNvSpPr>
              <a:spLocks noChangeShapeType="1"/>
            </p:cNvSpPr>
            <p:nvPr/>
          </p:nvSpPr>
          <p:spPr bwMode="auto">
            <a:xfrm>
              <a:off x="2209" y="805"/>
              <a:ext cx="1" cy="52"/>
            </a:xfrm>
            <a:prstGeom prst="line">
              <a:avLst/>
            </a:prstGeom>
            <a:noFill/>
            <a:ln w="12700">
              <a:solidFill>
                <a:srgbClr val="000000"/>
              </a:solidFill>
              <a:round/>
              <a:headEnd/>
              <a:tailEnd/>
            </a:ln>
          </p:spPr>
          <p:txBody>
            <a:bodyPr/>
            <a:lstStyle/>
            <a:p>
              <a:endParaRPr lang="en-US"/>
            </a:p>
          </p:txBody>
        </p:sp>
        <p:sp>
          <p:nvSpPr>
            <p:cNvPr id="23671" name="Freeform 118"/>
            <p:cNvSpPr>
              <a:spLocks/>
            </p:cNvSpPr>
            <p:nvPr/>
          </p:nvSpPr>
          <p:spPr bwMode="auto">
            <a:xfrm>
              <a:off x="315" y="1025"/>
              <a:ext cx="349" cy="637"/>
            </a:xfrm>
            <a:custGeom>
              <a:avLst/>
              <a:gdLst>
                <a:gd name="T0" fmla="*/ 0 w 349"/>
                <a:gd name="T1" fmla="*/ 637 h 637"/>
                <a:gd name="T2" fmla="*/ 0 w 349"/>
                <a:gd name="T3" fmla="*/ 637 h 637"/>
                <a:gd name="T4" fmla="*/ 12 w 349"/>
                <a:gd name="T5" fmla="*/ 513 h 637"/>
                <a:gd name="T6" fmla="*/ 32 w 349"/>
                <a:gd name="T7" fmla="*/ 417 h 637"/>
                <a:gd name="T8" fmla="*/ 52 w 349"/>
                <a:gd name="T9" fmla="*/ 337 h 637"/>
                <a:gd name="T10" fmla="*/ 76 w 349"/>
                <a:gd name="T11" fmla="*/ 273 h 637"/>
                <a:gd name="T12" fmla="*/ 76 w 349"/>
                <a:gd name="T13" fmla="*/ 273 h 637"/>
                <a:gd name="T14" fmla="*/ 88 w 349"/>
                <a:gd name="T15" fmla="*/ 241 h 637"/>
                <a:gd name="T16" fmla="*/ 104 w 349"/>
                <a:gd name="T17" fmla="*/ 208 h 637"/>
                <a:gd name="T18" fmla="*/ 116 w 349"/>
                <a:gd name="T19" fmla="*/ 188 h 637"/>
                <a:gd name="T20" fmla="*/ 132 w 349"/>
                <a:gd name="T21" fmla="*/ 168 h 637"/>
                <a:gd name="T22" fmla="*/ 148 w 349"/>
                <a:gd name="T23" fmla="*/ 156 h 637"/>
                <a:gd name="T24" fmla="*/ 164 w 349"/>
                <a:gd name="T25" fmla="*/ 148 h 637"/>
                <a:gd name="T26" fmla="*/ 176 w 349"/>
                <a:gd name="T27" fmla="*/ 140 h 637"/>
                <a:gd name="T28" fmla="*/ 192 w 349"/>
                <a:gd name="T29" fmla="*/ 140 h 637"/>
                <a:gd name="T30" fmla="*/ 192 w 349"/>
                <a:gd name="T31" fmla="*/ 140 h 637"/>
                <a:gd name="T32" fmla="*/ 256 w 349"/>
                <a:gd name="T33" fmla="*/ 116 h 637"/>
                <a:gd name="T34" fmla="*/ 296 w 349"/>
                <a:gd name="T35" fmla="*/ 92 h 637"/>
                <a:gd name="T36" fmla="*/ 324 w 349"/>
                <a:gd name="T37" fmla="*/ 76 h 637"/>
                <a:gd name="T38" fmla="*/ 340 w 349"/>
                <a:gd name="T39" fmla="*/ 60 h 637"/>
                <a:gd name="T40" fmla="*/ 345 w 349"/>
                <a:gd name="T41" fmla="*/ 48 h 637"/>
                <a:gd name="T42" fmla="*/ 349 w 349"/>
                <a:gd name="T43" fmla="*/ 32 h 637"/>
                <a:gd name="T44" fmla="*/ 345 w 349"/>
                <a:gd name="T45" fmla="*/ 16 h 637"/>
                <a:gd name="T46" fmla="*/ 345 w 349"/>
                <a:gd name="T47" fmla="*/ 0 h 6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9"/>
                <a:gd name="T73" fmla="*/ 0 h 637"/>
                <a:gd name="T74" fmla="*/ 349 w 349"/>
                <a:gd name="T75" fmla="*/ 637 h 6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9" h="637">
                  <a:moveTo>
                    <a:pt x="0" y="637"/>
                  </a:moveTo>
                  <a:lnTo>
                    <a:pt x="0" y="637"/>
                  </a:lnTo>
                  <a:lnTo>
                    <a:pt x="12" y="513"/>
                  </a:lnTo>
                  <a:lnTo>
                    <a:pt x="32" y="417"/>
                  </a:lnTo>
                  <a:lnTo>
                    <a:pt x="52" y="337"/>
                  </a:lnTo>
                  <a:lnTo>
                    <a:pt x="76" y="273"/>
                  </a:lnTo>
                  <a:lnTo>
                    <a:pt x="88" y="241"/>
                  </a:lnTo>
                  <a:lnTo>
                    <a:pt x="104" y="208"/>
                  </a:lnTo>
                  <a:lnTo>
                    <a:pt x="116" y="188"/>
                  </a:lnTo>
                  <a:lnTo>
                    <a:pt x="132" y="168"/>
                  </a:lnTo>
                  <a:lnTo>
                    <a:pt x="148" y="156"/>
                  </a:lnTo>
                  <a:lnTo>
                    <a:pt x="164" y="148"/>
                  </a:lnTo>
                  <a:lnTo>
                    <a:pt x="176" y="140"/>
                  </a:lnTo>
                  <a:lnTo>
                    <a:pt x="192" y="140"/>
                  </a:lnTo>
                  <a:lnTo>
                    <a:pt x="256" y="116"/>
                  </a:lnTo>
                  <a:lnTo>
                    <a:pt x="296" y="92"/>
                  </a:lnTo>
                  <a:lnTo>
                    <a:pt x="324" y="76"/>
                  </a:lnTo>
                  <a:lnTo>
                    <a:pt x="340" y="60"/>
                  </a:lnTo>
                  <a:lnTo>
                    <a:pt x="345" y="48"/>
                  </a:lnTo>
                  <a:lnTo>
                    <a:pt x="349" y="32"/>
                  </a:lnTo>
                  <a:lnTo>
                    <a:pt x="345" y="16"/>
                  </a:lnTo>
                  <a:lnTo>
                    <a:pt x="345" y="0"/>
                  </a:lnTo>
                </a:path>
              </a:pathLst>
            </a:custGeom>
            <a:noFill/>
            <a:ln w="19050">
              <a:solidFill>
                <a:srgbClr val="000000"/>
              </a:solidFill>
              <a:round/>
              <a:headEnd/>
              <a:tailEnd/>
            </a:ln>
          </p:spPr>
          <p:txBody>
            <a:bodyPr/>
            <a:lstStyle/>
            <a:p>
              <a:endParaRPr lang="en-US"/>
            </a:p>
          </p:txBody>
        </p:sp>
        <p:sp>
          <p:nvSpPr>
            <p:cNvPr id="23672" name="Freeform 119"/>
            <p:cNvSpPr>
              <a:spLocks/>
            </p:cNvSpPr>
            <p:nvPr/>
          </p:nvSpPr>
          <p:spPr bwMode="auto">
            <a:xfrm>
              <a:off x="423" y="1538"/>
              <a:ext cx="92" cy="224"/>
            </a:xfrm>
            <a:custGeom>
              <a:avLst/>
              <a:gdLst>
                <a:gd name="T0" fmla="*/ 92 w 92"/>
                <a:gd name="T1" fmla="*/ 224 h 224"/>
                <a:gd name="T2" fmla="*/ 92 w 92"/>
                <a:gd name="T3" fmla="*/ 224 h 224"/>
                <a:gd name="T4" fmla="*/ 92 w 92"/>
                <a:gd name="T5" fmla="*/ 164 h 224"/>
                <a:gd name="T6" fmla="*/ 84 w 92"/>
                <a:gd name="T7" fmla="*/ 108 h 224"/>
                <a:gd name="T8" fmla="*/ 76 w 92"/>
                <a:gd name="T9" fmla="*/ 56 h 224"/>
                <a:gd name="T10" fmla="*/ 60 w 92"/>
                <a:gd name="T11" fmla="*/ 0 h 224"/>
                <a:gd name="T12" fmla="*/ 60 w 92"/>
                <a:gd name="T13" fmla="*/ 0 h 224"/>
                <a:gd name="T14" fmla="*/ 52 w 92"/>
                <a:gd name="T15" fmla="*/ 24 h 224"/>
                <a:gd name="T16" fmla="*/ 36 w 92"/>
                <a:gd name="T17" fmla="*/ 52 h 224"/>
                <a:gd name="T18" fmla="*/ 20 w 92"/>
                <a:gd name="T19" fmla="*/ 92 h 224"/>
                <a:gd name="T20" fmla="*/ 0 w 92"/>
                <a:gd name="T21" fmla="*/ 152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224"/>
                <a:gd name="T35" fmla="*/ 92 w 92"/>
                <a:gd name="T36" fmla="*/ 224 h 2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224">
                  <a:moveTo>
                    <a:pt x="92" y="224"/>
                  </a:moveTo>
                  <a:lnTo>
                    <a:pt x="92" y="224"/>
                  </a:lnTo>
                  <a:lnTo>
                    <a:pt x="92" y="164"/>
                  </a:lnTo>
                  <a:lnTo>
                    <a:pt x="84" y="108"/>
                  </a:lnTo>
                  <a:lnTo>
                    <a:pt x="76" y="56"/>
                  </a:lnTo>
                  <a:lnTo>
                    <a:pt x="60" y="0"/>
                  </a:lnTo>
                  <a:lnTo>
                    <a:pt x="52" y="24"/>
                  </a:lnTo>
                  <a:lnTo>
                    <a:pt x="36" y="52"/>
                  </a:lnTo>
                  <a:lnTo>
                    <a:pt x="20" y="92"/>
                  </a:lnTo>
                  <a:lnTo>
                    <a:pt x="0" y="152"/>
                  </a:lnTo>
                </a:path>
              </a:pathLst>
            </a:custGeom>
            <a:noFill/>
            <a:ln w="19050">
              <a:solidFill>
                <a:srgbClr val="000000"/>
              </a:solidFill>
              <a:round/>
              <a:headEnd/>
              <a:tailEnd/>
            </a:ln>
          </p:spPr>
          <p:txBody>
            <a:bodyPr/>
            <a:lstStyle/>
            <a:p>
              <a:endParaRPr lang="en-US"/>
            </a:p>
          </p:txBody>
        </p:sp>
        <p:sp>
          <p:nvSpPr>
            <p:cNvPr id="23673" name="Freeform 120"/>
            <p:cNvSpPr>
              <a:spLocks/>
            </p:cNvSpPr>
            <p:nvPr/>
          </p:nvSpPr>
          <p:spPr bwMode="auto">
            <a:xfrm>
              <a:off x="932" y="1538"/>
              <a:ext cx="92" cy="224"/>
            </a:xfrm>
            <a:custGeom>
              <a:avLst/>
              <a:gdLst>
                <a:gd name="T0" fmla="*/ 92 w 92"/>
                <a:gd name="T1" fmla="*/ 152 h 224"/>
                <a:gd name="T2" fmla="*/ 92 w 92"/>
                <a:gd name="T3" fmla="*/ 152 h 224"/>
                <a:gd name="T4" fmla="*/ 72 w 92"/>
                <a:gd name="T5" fmla="*/ 92 h 224"/>
                <a:gd name="T6" fmla="*/ 56 w 92"/>
                <a:gd name="T7" fmla="*/ 52 h 224"/>
                <a:gd name="T8" fmla="*/ 40 w 92"/>
                <a:gd name="T9" fmla="*/ 24 h 224"/>
                <a:gd name="T10" fmla="*/ 32 w 92"/>
                <a:gd name="T11" fmla="*/ 0 h 224"/>
                <a:gd name="T12" fmla="*/ 32 w 92"/>
                <a:gd name="T13" fmla="*/ 0 h 224"/>
                <a:gd name="T14" fmla="*/ 16 w 92"/>
                <a:gd name="T15" fmla="*/ 56 h 224"/>
                <a:gd name="T16" fmla="*/ 8 w 92"/>
                <a:gd name="T17" fmla="*/ 108 h 224"/>
                <a:gd name="T18" fmla="*/ 0 w 92"/>
                <a:gd name="T19" fmla="*/ 164 h 224"/>
                <a:gd name="T20" fmla="*/ 0 w 92"/>
                <a:gd name="T21" fmla="*/ 224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224"/>
                <a:gd name="T35" fmla="*/ 92 w 92"/>
                <a:gd name="T36" fmla="*/ 224 h 2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224">
                  <a:moveTo>
                    <a:pt x="92" y="152"/>
                  </a:moveTo>
                  <a:lnTo>
                    <a:pt x="92" y="152"/>
                  </a:lnTo>
                  <a:lnTo>
                    <a:pt x="72" y="92"/>
                  </a:lnTo>
                  <a:lnTo>
                    <a:pt x="56" y="52"/>
                  </a:lnTo>
                  <a:lnTo>
                    <a:pt x="40" y="24"/>
                  </a:lnTo>
                  <a:lnTo>
                    <a:pt x="32" y="0"/>
                  </a:lnTo>
                  <a:lnTo>
                    <a:pt x="16" y="56"/>
                  </a:lnTo>
                  <a:lnTo>
                    <a:pt x="8" y="108"/>
                  </a:lnTo>
                  <a:lnTo>
                    <a:pt x="0" y="164"/>
                  </a:lnTo>
                  <a:lnTo>
                    <a:pt x="0" y="224"/>
                  </a:lnTo>
                </a:path>
              </a:pathLst>
            </a:custGeom>
            <a:noFill/>
            <a:ln w="19050">
              <a:solidFill>
                <a:srgbClr val="000000"/>
              </a:solidFill>
              <a:round/>
              <a:headEnd/>
              <a:tailEnd/>
            </a:ln>
          </p:spPr>
          <p:txBody>
            <a:bodyPr/>
            <a:lstStyle/>
            <a:p>
              <a:endParaRPr lang="en-US"/>
            </a:p>
          </p:txBody>
        </p:sp>
        <p:sp>
          <p:nvSpPr>
            <p:cNvPr id="23674" name="Freeform 121"/>
            <p:cNvSpPr>
              <a:spLocks/>
            </p:cNvSpPr>
            <p:nvPr/>
          </p:nvSpPr>
          <p:spPr bwMode="auto">
            <a:xfrm>
              <a:off x="784" y="1025"/>
              <a:ext cx="348" cy="637"/>
            </a:xfrm>
            <a:custGeom>
              <a:avLst/>
              <a:gdLst>
                <a:gd name="T0" fmla="*/ 4 w 348"/>
                <a:gd name="T1" fmla="*/ 0 h 637"/>
                <a:gd name="T2" fmla="*/ 4 w 348"/>
                <a:gd name="T3" fmla="*/ 0 h 637"/>
                <a:gd name="T4" fmla="*/ 4 w 348"/>
                <a:gd name="T5" fmla="*/ 16 h 637"/>
                <a:gd name="T6" fmla="*/ 0 w 348"/>
                <a:gd name="T7" fmla="*/ 32 h 637"/>
                <a:gd name="T8" fmla="*/ 4 w 348"/>
                <a:gd name="T9" fmla="*/ 48 h 637"/>
                <a:gd name="T10" fmla="*/ 8 w 348"/>
                <a:gd name="T11" fmla="*/ 60 h 637"/>
                <a:gd name="T12" fmla="*/ 24 w 348"/>
                <a:gd name="T13" fmla="*/ 76 h 637"/>
                <a:gd name="T14" fmla="*/ 52 w 348"/>
                <a:gd name="T15" fmla="*/ 92 h 637"/>
                <a:gd name="T16" fmla="*/ 96 w 348"/>
                <a:gd name="T17" fmla="*/ 116 h 637"/>
                <a:gd name="T18" fmla="*/ 156 w 348"/>
                <a:gd name="T19" fmla="*/ 140 h 637"/>
                <a:gd name="T20" fmla="*/ 156 w 348"/>
                <a:gd name="T21" fmla="*/ 140 h 637"/>
                <a:gd name="T22" fmla="*/ 172 w 348"/>
                <a:gd name="T23" fmla="*/ 140 h 637"/>
                <a:gd name="T24" fmla="*/ 184 w 348"/>
                <a:gd name="T25" fmla="*/ 148 h 637"/>
                <a:gd name="T26" fmla="*/ 200 w 348"/>
                <a:gd name="T27" fmla="*/ 156 h 637"/>
                <a:gd name="T28" fmla="*/ 216 w 348"/>
                <a:gd name="T29" fmla="*/ 168 h 637"/>
                <a:gd name="T30" fmla="*/ 232 w 348"/>
                <a:gd name="T31" fmla="*/ 188 h 637"/>
                <a:gd name="T32" fmla="*/ 248 w 348"/>
                <a:gd name="T33" fmla="*/ 208 h 637"/>
                <a:gd name="T34" fmla="*/ 260 w 348"/>
                <a:gd name="T35" fmla="*/ 241 h 637"/>
                <a:gd name="T36" fmla="*/ 272 w 348"/>
                <a:gd name="T37" fmla="*/ 273 h 637"/>
                <a:gd name="T38" fmla="*/ 272 w 348"/>
                <a:gd name="T39" fmla="*/ 273 h 637"/>
                <a:gd name="T40" fmla="*/ 296 w 348"/>
                <a:gd name="T41" fmla="*/ 337 h 637"/>
                <a:gd name="T42" fmla="*/ 320 w 348"/>
                <a:gd name="T43" fmla="*/ 417 h 637"/>
                <a:gd name="T44" fmla="*/ 336 w 348"/>
                <a:gd name="T45" fmla="*/ 513 h 637"/>
                <a:gd name="T46" fmla="*/ 348 w 348"/>
                <a:gd name="T47" fmla="*/ 637 h 6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8"/>
                <a:gd name="T73" fmla="*/ 0 h 637"/>
                <a:gd name="T74" fmla="*/ 348 w 348"/>
                <a:gd name="T75" fmla="*/ 637 h 6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8" h="637">
                  <a:moveTo>
                    <a:pt x="4" y="0"/>
                  </a:moveTo>
                  <a:lnTo>
                    <a:pt x="4" y="0"/>
                  </a:lnTo>
                  <a:lnTo>
                    <a:pt x="4" y="16"/>
                  </a:lnTo>
                  <a:lnTo>
                    <a:pt x="0" y="32"/>
                  </a:lnTo>
                  <a:lnTo>
                    <a:pt x="4" y="48"/>
                  </a:lnTo>
                  <a:lnTo>
                    <a:pt x="8" y="60"/>
                  </a:lnTo>
                  <a:lnTo>
                    <a:pt x="24" y="76"/>
                  </a:lnTo>
                  <a:lnTo>
                    <a:pt x="52" y="92"/>
                  </a:lnTo>
                  <a:lnTo>
                    <a:pt x="96" y="116"/>
                  </a:lnTo>
                  <a:lnTo>
                    <a:pt x="156" y="140"/>
                  </a:lnTo>
                  <a:lnTo>
                    <a:pt x="172" y="140"/>
                  </a:lnTo>
                  <a:lnTo>
                    <a:pt x="184" y="148"/>
                  </a:lnTo>
                  <a:lnTo>
                    <a:pt x="200" y="156"/>
                  </a:lnTo>
                  <a:lnTo>
                    <a:pt x="216" y="168"/>
                  </a:lnTo>
                  <a:lnTo>
                    <a:pt x="232" y="188"/>
                  </a:lnTo>
                  <a:lnTo>
                    <a:pt x="248" y="208"/>
                  </a:lnTo>
                  <a:lnTo>
                    <a:pt x="260" y="241"/>
                  </a:lnTo>
                  <a:lnTo>
                    <a:pt x="272" y="273"/>
                  </a:lnTo>
                  <a:lnTo>
                    <a:pt x="296" y="337"/>
                  </a:lnTo>
                  <a:lnTo>
                    <a:pt x="320" y="417"/>
                  </a:lnTo>
                  <a:lnTo>
                    <a:pt x="336" y="513"/>
                  </a:lnTo>
                  <a:lnTo>
                    <a:pt x="348" y="637"/>
                  </a:lnTo>
                </a:path>
              </a:pathLst>
            </a:custGeom>
            <a:noFill/>
            <a:ln w="19050">
              <a:solidFill>
                <a:srgbClr val="000000"/>
              </a:solidFill>
              <a:round/>
              <a:headEnd/>
              <a:tailEnd/>
            </a:ln>
          </p:spPr>
          <p:txBody>
            <a:bodyPr/>
            <a:lstStyle/>
            <a:p>
              <a:endParaRPr lang="en-US"/>
            </a:p>
          </p:txBody>
        </p:sp>
        <p:sp>
          <p:nvSpPr>
            <p:cNvPr id="23675" name="Freeform 122"/>
            <p:cNvSpPr>
              <a:spLocks/>
            </p:cNvSpPr>
            <p:nvPr/>
          </p:nvSpPr>
          <p:spPr bwMode="auto">
            <a:xfrm>
              <a:off x="475" y="1350"/>
              <a:ext cx="8" cy="188"/>
            </a:xfrm>
            <a:custGeom>
              <a:avLst/>
              <a:gdLst>
                <a:gd name="T0" fmla="*/ 0 w 8"/>
                <a:gd name="T1" fmla="*/ 0 h 188"/>
                <a:gd name="T2" fmla="*/ 0 w 8"/>
                <a:gd name="T3" fmla="*/ 0 h 188"/>
                <a:gd name="T4" fmla="*/ 8 w 8"/>
                <a:gd name="T5" fmla="*/ 36 h 188"/>
                <a:gd name="T6" fmla="*/ 8 w 8"/>
                <a:gd name="T7" fmla="*/ 72 h 188"/>
                <a:gd name="T8" fmla="*/ 8 w 8"/>
                <a:gd name="T9" fmla="*/ 72 h 188"/>
                <a:gd name="T10" fmla="*/ 4 w 8"/>
                <a:gd name="T11" fmla="*/ 132 h 188"/>
                <a:gd name="T12" fmla="*/ 4 w 8"/>
                <a:gd name="T13" fmla="*/ 164 h 188"/>
                <a:gd name="T14" fmla="*/ 8 w 8"/>
                <a:gd name="T15" fmla="*/ 188 h 18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88"/>
                <a:gd name="T26" fmla="*/ 8 w 8"/>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88">
                  <a:moveTo>
                    <a:pt x="0" y="0"/>
                  </a:moveTo>
                  <a:lnTo>
                    <a:pt x="0" y="0"/>
                  </a:lnTo>
                  <a:lnTo>
                    <a:pt x="8" y="36"/>
                  </a:lnTo>
                  <a:lnTo>
                    <a:pt x="8" y="72"/>
                  </a:lnTo>
                  <a:lnTo>
                    <a:pt x="4" y="132"/>
                  </a:lnTo>
                  <a:lnTo>
                    <a:pt x="4" y="164"/>
                  </a:lnTo>
                  <a:lnTo>
                    <a:pt x="8" y="188"/>
                  </a:lnTo>
                </a:path>
              </a:pathLst>
            </a:custGeom>
            <a:noFill/>
            <a:ln w="19050">
              <a:solidFill>
                <a:srgbClr val="000000"/>
              </a:solidFill>
              <a:round/>
              <a:headEnd/>
              <a:tailEnd/>
            </a:ln>
          </p:spPr>
          <p:txBody>
            <a:bodyPr/>
            <a:lstStyle/>
            <a:p>
              <a:endParaRPr lang="en-US"/>
            </a:p>
          </p:txBody>
        </p:sp>
        <p:sp>
          <p:nvSpPr>
            <p:cNvPr id="23676" name="Freeform 123"/>
            <p:cNvSpPr>
              <a:spLocks/>
            </p:cNvSpPr>
            <p:nvPr/>
          </p:nvSpPr>
          <p:spPr bwMode="auto">
            <a:xfrm>
              <a:off x="964" y="1350"/>
              <a:ext cx="8" cy="188"/>
            </a:xfrm>
            <a:custGeom>
              <a:avLst/>
              <a:gdLst>
                <a:gd name="T0" fmla="*/ 8 w 8"/>
                <a:gd name="T1" fmla="*/ 0 h 188"/>
                <a:gd name="T2" fmla="*/ 8 w 8"/>
                <a:gd name="T3" fmla="*/ 0 h 188"/>
                <a:gd name="T4" fmla="*/ 0 w 8"/>
                <a:gd name="T5" fmla="*/ 36 h 188"/>
                <a:gd name="T6" fmla="*/ 0 w 8"/>
                <a:gd name="T7" fmla="*/ 72 h 188"/>
                <a:gd name="T8" fmla="*/ 0 w 8"/>
                <a:gd name="T9" fmla="*/ 72 h 188"/>
                <a:gd name="T10" fmla="*/ 4 w 8"/>
                <a:gd name="T11" fmla="*/ 132 h 188"/>
                <a:gd name="T12" fmla="*/ 4 w 8"/>
                <a:gd name="T13" fmla="*/ 164 h 188"/>
                <a:gd name="T14" fmla="*/ 0 w 8"/>
                <a:gd name="T15" fmla="*/ 188 h 18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88"/>
                <a:gd name="T26" fmla="*/ 8 w 8"/>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88">
                  <a:moveTo>
                    <a:pt x="8" y="0"/>
                  </a:moveTo>
                  <a:lnTo>
                    <a:pt x="8" y="0"/>
                  </a:lnTo>
                  <a:lnTo>
                    <a:pt x="0" y="36"/>
                  </a:lnTo>
                  <a:lnTo>
                    <a:pt x="0" y="72"/>
                  </a:lnTo>
                  <a:lnTo>
                    <a:pt x="4" y="132"/>
                  </a:lnTo>
                  <a:lnTo>
                    <a:pt x="4" y="164"/>
                  </a:lnTo>
                  <a:lnTo>
                    <a:pt x="0" y="188"/>
                  </a:lnTo>
                </a:path>
              </a:pathLst>
            </a:custGeom>
            <a:noFill/>
            <a:ln w="19050">
              <a:solidFill>
                <a:srgbClr val="000000"/>
              </a:solidFill>
              <a:round/>
              <a:headEnd/>
              <a:tailEnd/>
            </a:ln>
          </p:spPr>
          <p:txBody>
            <a:bodyPr/>
            <a:lstStyle/>
            <a:p>
              <a:endParaRPr lang="en-US"/>
            </a:p>
          </p:txBody>
        </p:sp>
        <p:sp>
          <p:nvSpPr>
            <p:cNvPr id="23677" name="Freeform 124"/>
            <p:cNvSpPr>
              <a:spLocks/>
            </p:cNvSpPr>
            <p:nvPr/>
          </p:nvSpPr>
          <p:spPr bwMode="auto">
            <a:xfrm>
              <a:off x="591" y="681"/>
              <a:ext cx="265" cy="400"/>
            </a:xfrm>
            <a:custGeom>
              <a:avLst/>
              <a:gdLst>
                <a:gd name="T0" fmla="*/ 133 w 265"/>
                <a:gd name="T1" fmla="*/ 400 h 400"/>
                <a:gd name="T2" fmla="*/ 101 w 265"/>
                <a:gd name="T3" fmla="*/ 392 h 400"/>
                <a:gd name="T4" fmla="*/ 93 w 265"/>
                <a:gd name="T5" fmla="*/ 388 h 400"/>
                <a:gd name="T6" fmla="*/ 44 w 265"/>
                <a:gd name="T7" fmla="*/ 316 h 400"/>
                <a:gd name="T8" fmla="*/ 32 w 265"/>
                <a:gd name="T9" fmla="*/ 272 h 400"/>
                <a:gd name="T10" fmla="*/ 24 w 265"/>
                <a:gd name="T11" fmla="*/ 272 h 400"/>
                <a:gd name="T12" fmla="*/ 12 w 265"/>
                <a:gd name="T13" fmla="*/ 252 h 400"/>
                <a:gd name="T14" fmla="*/ 8 w 265"/>
                <a:gd name="T15" fmla="*/ 240 h 400"/>
                <a:gd name="T16" fmla="*/ 0 w 265"/>
                <a:gd name="T17" fmla="*/ 200 h 400"/>
                <a:gd name="T18" fmla="*/ 8 w 265"/>
                <a:gd name="T19" fmla="*/ 192 h 400"/>
                <a:gd name="T20" fmla="*/ 20 w 265"/>
                <a:gd name="T21" fmla="*/ 196 h 400"/>
                <a:gd name="T22" fmla="*/ 12 w 265"/>
                <a:gd name="T23" fmla="*/ 160 h 400"/>
                <a:gd name="T24" fmla="*/ 16 w 265"/>
                <a:gd name="T25" fmla="*/ 100 h 400"/>
                <a:gd name="T26" fmla="*/ 32 w 265"/>
                <a:gd name="T27" fmla="*/ 60 h 400"/>
                <a:gd name="T28" fmla="*/ 44 w 265"/>
                <a:gd name="T29" fmla="*/ 40 h 400"/>
                <a:gd name="T30" fmla="*/ 81 w 265"/>
                <a:gd name="T31" fmla="*/ 12 h 400"/>
                <a:gd name="T32" fmla="*/ 133 w 265"/>
                <a:gd name="T33" fmla="*/ 0 h 400"/>
                <a:gd name="T34" fmla="*/ 161 w 265"/>
                <a:gd name="T35" fmla="*/ 4 h 400"/>
                <a:gd name="T36" fmla="*/ 205 w 265"/>
                <a:gd name="T37" fmla="*/ 24 h 400"/>
                <a:gd name="T38" fmla="*/ 221 w 265"/>
                <a:gd name="T39" fmla="*/ 40 h 400"/>
                <a:gd name="T40" fmla="*/ 241 w 265"/>
                <a:gd name="T41" fmla="*/ 80 h 400"/>
                <a:gd name="T42" fmla="*/ 253 w 265"/>
                <a:gd name="T43" fmla="*/ 120 h 400"/>
                <a:gd name="T44" fmla="*/ 245 w 265"/>
                <a:gd name="T45" fmla="*/ 196 h 400"/>
                <a:gd name="T46" fmla="*/ 253 w 265"/>
                <a:gd name="T47" fmla="*/ 192 h 400"/>
                <a:gd name="T48" fmla="*/ 261 w 265"/>
                <a:gd name="T49" fmla="*/ 196 h 400"/>
                <a:gd name="T50" fmla="*/ 265 w 265"/>
                <a:gd name="T51" fmla="*/ 216 h 400"/>
                <a:gd name="T52" fmla="*/ 257 w 265"/>
                <a:gd name="T53" fmla="*/ 240 h 400"/>
                <a:gd name="T54" fmla="*/ 249 w 265"/>
                <a:gd name="T55" fmla="*/ 264 h 400"/>
                <a:gd name="T56" fmla="*/ 233 w 265"/>
                <a:gd name="T57" fmla="*/ 272 h 400"/>
                <a:gd name="T58" fmla="*/ 229 w 265"/>
                <a:gd name="T59" fmla="*/ 296 h 400"/>
                <a:gd name="T60" fmla="*/ 205 w 265"/>
                <a:gd name="T61" fmla="*/ 344 h 400"/>
                <a:gd name="T62" fmla="*/ 173 w 265"/>
                <a:gd name="T63" fmla="*/ 388 h 400"/>
                <a:gd name="T64" fmla="*/ 157 w 265"/>
                <a:gd name="T65" fmla="*/ 396 h 400"/>
                <a:gd name="T66" fmla="*/ 133 w 265"/>
                <a:gd name="T67" fmla="*/ 400 h 4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5"/>
                <a:gd name="T103" fmla="*/ 0 h 400"/>
                <a:gd name="T104" fmla="*/ 265 w 265"/>
                <a:gd name="T105" fmla="*/ 400 h 4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5" h="400">
                  <a:moveTo>
                    <a:pt x="133" y="400"/>
                  </a:moveTo>
                  <a:lnTo>
                    <a:pt x="133" y="400"/>
                  </a:lnTo>
                  <a:lnTo>
                    <a:pt x="113" y="396"/>
                  </a:lnTo>
                  <a:lnTo>
                    <a:pt x="101" y="392"/>
                  </a:lnTo>
                  <a:lnTo>
                    <a:pt x="93" y="388"/>
                  </a:lnTo>
                  <a:lnTo>
                    <a:pt x="60" y="344"/>
                  </a:lnTo>
                  <a:lnTo>
                    <a:pt x="44" y="316"/>
                  </a:lnTo>
                  <a:lnTo>
                    <a:pt x="36" y="296"/>
                  </a:lnTo>
                  <a:lnTo>
                    <a:pt x="32" y="272"/>
                  </a:lnTo>
                  <a:lnTo>
                    <a:pt x="24" y="272"/>
                  </a:lnTo>
                  <a:lnTo>
                    <a:pt x="16" y="264"/>
                  </a:lnTo>
                  <a:lnTo>
                    <a:pt x="12" y="252"/>
                  </a:lnTo>
                  <a:lnTo>
                    <a:pt x="8" y="240"/>
                  </a:lnTo>
                  <a:lnTo>
                    <a:pt x="0" y="216"/>
                  </a:lnTo>
                  <a:lnTo>
                    <a:pt x="0" y="200"/>
                  </a:lnTo>
                  <a:lnTo>
                    <a:pt x="4" y="196"/>
                  </a:lnTo>
                  <a:lnTo>
                    <a:pt x="8" y="192"/>
                  </a:lnTo>
                  <a:lnTo>
                    <a:pt x="16" y="192"/>
                  </a:lnTo>
                  <a:lnTo>
                    <a:pt x="20" y="196"/>
                  </a:lnTo>
                  <a:lnTo>
                    <a:pt x="12" y="160"/>
                  </a:lnTo>
                  <a:lnTo>
                    <a:pt x="12" y="120"/>
                  </a:lnTo>
                  <a:lnTo>
                    <a:pt x="16" y="100"/>
                  </a:lnTo>
                  <a:lnTo>
                    <a:pt x="24" y="80"/>
                  </a:lnTo>
                  <a:lnTo>
                    <a:pt x="32" y="60"/>
                  </a:lnTo>
                  <a:lnTo>
                    <a:pt x="44" y="40"/>
                  </a:lnTo>
                  <a:lnTo>
                    <a:pt x="60" y="24"/>
                  </a:lnTo>
                  <a:lnTo>
                    <a:pt x="81" y="12"/>
                  </a:lnTo>
                  <a:lnTo>
                    <a:pt x="105" y="4"/>
                  </a:lnTo>
                  <a:lnTo>
                    <a:pt x="133" y="0"/>
                  </a:lnTo>
                  <a:lnTo>
                    <a:pt x="161" y="4"/>
                  </a:lnTo>
                  <a:lnTo>
                    <a:pt x="185" y="12"/>
                  </a:lnTo>
                  <a:lnTo>
                    <a:pt x="205" y="24"/>
                  </a:lnTo>
                  <a:lnTo>
                    <a:pt x="221" y="40"/>
                  </a:lnTo>
                  <a:lnTo>
                    <a:pt x="233" y="60"/>
                  </a:lnTo>
                  <a:lnTo>
                    <a:pt x="241" y="80"/>
                  </a:lnTo>
                  <a:lnTo>
                    <a:pt x="249" y="100"/>
                  </a:lnTo>
                  <a:lnTo>
                    <a:pt x="253" y="120"/>
                  </a:lnTo>
                  <a:lnTo>
                    <a:pt x="253" y="160"/>
                  </a:lnTo>
                  <a:lnTo>
                    <a:pt x="245" y="196"/>
                  </a:lnTo>
                  <a:lnTo>
                    <a:pt x="253" y="192"/>
                  </a:lnTo>
                  <a:lnTo>
                    <a:pt x="257" y="192"/>
                  </a:lnTo>
                  <a:lnTo>
                    <a:pt x="261" y="196"/>
                  </a:lnTo>
                  <a:lnTo>
                    <a:pt x="265" y="200"/>
                  </a:lnTo>
                  <a:lnTo>
                    <a:pt x="265" y="216"/>
                  </a:lnTo>
                  <a:lnTo>
                    <a:pt x="257" y="240"/>
                  </a:lnTo>
                  <a:lnTo>
                    <a:pt x="253" y="252"/>
                  </a:lnTo>
                  <a:lnTo>
                    <a:pt x="249" y="264"/>
                  </a:lnTo>
                  <a:lnTo>
                    <a:pt x="241" y="272"/>
                  </a:lnTo>
                  <a:lnTo>
                    <a:pt x="233" y="272"/>
                  </a:lnTo>
                  <a:lnTo>
                    <a:pt x="229" y="296"/>
                  </a:lnTo>
                  <a:lnTo>
                    <a:pt x="225" y="316"/>
                  </a:lnTo>
                  <a:lnTo>
                    <a:pt x="205" y="344"/>
                  </a:lnTo>
                  <a:lnTo>
                    <a:pt x="173" y="388"/>
                  </a:lnTo>
                  <a:lnTo>
                    <a:pt x="165" y="392"/>
                  </a:lnTo>
                  <a:lnTo>
                    <a:pt x="157" y="396"/>
                  </a:lnTo>
                  <a:lnTo>
                    <a:pt x="133" y="400"/>
                  </a:lnTo>
                  <a:close/>
                </a:path>
              </a:pathLst>
            </a:custGeom>
            <a:solidFill>
              <a:srgbClr val="FFFFFF"/>
            </a:solidFill>
            <a:ln w="19050">
              <a:solidFill>
                <a:srgbClr val="000000"/>
              </a:solidFill>
              <a:round/>
              <a:headEnd/>
              <a:tailEnd/>
            </a:ln>
          </p:spPr>
          <p:txBody>
            <a:bodyPr/>
            <a:lstStyle/>
            <a:p>
              <a:endParaRPr lang="en-US"/>
            </a:p>
          </p:txBody>
        </p:sp>
        <p:sp>
          <p:nvSpPr>
            <p:cNvPr id="23678" name="Rectangle 125"/>
            <p:cNvSpPr>
              <a:spLocks noChangeArrowheads="1"/>
            </p:cNvSpPr>
            <p:nvPr/>
          </p:nvSpPr>
          <p:spPr bwMode="auto">
            <a:xfrm>
              <a:off x="1380" y="1141"/>
              <a:ext cx="697" cy="457"/>
            </a:xfrm>
            <a:prstGeom prst="rect">
              <a:avLst/>
            </a:prstGeom>
            <a:solidFill>
              <a:srgbClr val="D9D9D9"/>
            </a:solidFill>
            <a:ln w="9525">
              <a:noFill/>
              <a:miter lim="800000"/>
              <a:headEnd/>
              <a:tailEnd/>
            </a:ln>
          </p:spPr>
          <p:txBody>
            <a:bodyPr/>
            <a:lstStyle/>
            <a:p>
              <a:endParaRPr lang="en-US"/>
            </a:p>
          </p:txBody>
        </p:sp>
        <p:sp>
          <p:nvSpPr>
            <p:cNvPr id="23679" name="Rectangle 126"/>
            <p:cNvSpPr>
              <a:spLocks noChangeArrowheads="1"/>
            </p:cNvSpPr>
            <p:nvPr/>
          </p:nvSpPr>
          <p:spPr bwMode="auto">
            <a:xfrm>
              <a:off x="1380" y="2007"/>
              <a:ext cx="697" cy="460"/>
            </a:xfrm>
            <a:prstGeom prst="rect">
              <a:avLst/>
            </a:prstGeom>
            <a:solidFill>
              <a:srgbClr val="D9D9D9"/>
            </a:solidFill>
            <a:ln w="9525">
              <a:noFill/>
              <a:miter lim="800000"/>
              <a:headEnd/>
              <a:tailEnd/>
            </a:ln>
          </p:spPr>
          <p:txBody>
            <a:bodyPr/>
            <a:lstStyle/>
            <a:p>
              <a:endParaRPr lang="en-US"/>
            </a:p>
          </p:txBody>
        </p:sp>
        <p:sp>
          <p:nvSpPr>
            <p:cNvPr id="23680" name="Rectangle 127"/>
            <p:cNvSpPr>
              <a:spLocks noChangeArrowheads="1"/>
            </p:cNvSpPr>
            <p:nvPr/>
          </p:nvSpPr>
          <p:spPr bwMode="auto">
            <a:xfrm>
              <a:off x="447" y="2495"/>
              <a:ext cx="885" cy="633"/>
            </a:xfrm>
            <a:prstGeom prst="rect">
              <a:avLst/>
            </a:prstGeom>
            <a:solidFill>
              <a:srgbClr val="D9D9D9"/>
            </a:solidFill>
            <a:ln w="9525">
              <a:noFill/>
              <a:miter lim="800000"/>
              <a:headEnd/>
              <a:tailEnd/>
            </a:ln>
          </p:spPr>
          <p:txBody>
            <a:bodyPr/>
            <a:lstStyle/>
            <a:p>
              <a:endParaRPr lang="en-US"/>
            </a:p>
          </p:txBody>
        </p:sp>
        <p:sp>
          <p:nvSpPr>
            <p:cNvPr id="23681" name="Rectangle 128"/>
            <p:cNvSpPr>
              <a:spLocks noChangeArrowheads="1"/>
            </p:cNvSpPr>
            <p:nvPr/>
          </p:nvSpPr>
          <p:spPr bwMode="auto">
            <a:xfrm>
              <a:off x="2297" y="1141"/>
              <a:ext cx="693" cy="457"/>
            </a:xfrm>
            <a:prstGeom prst="rect">
              <a:avLst/>
            </a:prstGeom>
            <a:solidFill>
              <a:srgbClr val="D9D9D9"/>
            </a:solidFill>
            <a:ln w="9525">
              <a:noFill/>
              <a:miter lim="800000"/>
              <a:headEnd/>
              <a:tailEnd/>
            </a:ln>
          </p:spPr>
          <p:txBody>
            <a:bodyPr/>
            <a:lstStyle/>
            <a:p>
              <a:endParaRPr lang="en-US"/>
            </a:p>
          </p:txBody>
        </p:sp>
        <p:sp>
          <p:nvSpPr>
            <p:cNvPr id="23682" name="Rectangle 129"/>
            <p:cNvSpPr>
              <a:spLocks noChangeArrowheads="1"/>
            </p:cNvSpPr>
            <p:nvPr/>
          </p:nvSpPr>
          <p:spPr bwMode="auto">
            <a:xfrm>
              <a:off x="3194" y="1141"/>
              <a:ext cx="693" cy="457"/>
            </a:xfrm>
            <a:prstGeom prst="rect">
              <a:avLst/>
            </a:prstGeom>
            <a:solidFill>
              <a:srgbClr val="D9D9D9"/>
            </a:solidFill>
            <a:ln w="9525">
              <a:noFill/>
              <a:miter lim="800000"/>
              <a:headEnd/>
              <a:tailEnd/>
            </a:ln>
          </p:spPr>
          <p:txBody>
            <a:bodyPr/>
            <a:lstStyle/>
            <a:p>
              <a:endParaRPr lang="en-US"/>
            </a:p>
          </p:txBody>
        </p:sp>
        <p:sp>
          <p:nvSpPr>
            <p:cNvPr id="23683" name="Rectangle 130"/>
            <p:cNvSpPr>
              <a:spLocks noChangeArrowheads="1"/>
            </p:cNvSpPr>
            <p:nvPr/>
          </p:nvSpPr>
          <p:spPr bwMode="auto">
            <a:xfrm>
              <a:off x="439" y="1270"/>
              <a:ext cx="569" cy="200"/>
            </a:xfrm>
            <a:prstGeom prst="rect">
              <a:avLst/>
            </a:prstGeom>
            <a:solidFill>
              <a:srgbClr val="D9D9D9"/>
            </a:solidFill>
            <a:ln w="9525">
              <a:noFill/>
              <a:miter lim="800000"/>
              <a:headEnd/>
              <a:tailEnd/>
            </a:ln>
          </p:spPr>
          <p:txBody>
            <a:bodyPr/>
            <a:lstStyle/>
            <a:p>
              <a:endParaRPr lang="en-US"/>
            </a:p>
          </p:txBody>
        </p:sp>
        <p:sp>
          <p:nvSpPr>
            <p:cNvPr id="23684" name="Rectangle 131"/>
            <p:cNvSpPr>
              <a:spLocks noChangeArrowheads="1"/>
            </p:cNvSpPr>
            <p:nvPr/>
          </p:nvSpPr>
          <p:spPr bwMode="auto">
            <a:xfrm>
              <a:off x="4167" y="1141"/>
              <a:ext cx="697" cy="457"/>
            </a:xfrm>
            <a:prstGeom prst="rect">
              <a:avLst/>
            </a:prstGeom>
            <a:solidFill>
              <a:srgbClr val="D9D9D9"/>
            </a:solidFill>
            <a:ln w="9525">
              <a:noFill/>
              <a:miter lim="800000"/>
              <a:headEnd/>
              <a:tailEnd/>
            </a:ln>
          </p:spPr>
          <p:txBody>
            <a:bodyPr/>
            <a:lstStyle/>
            <a:p>
              <a:endParaRPr lang="en-US"/>
            </a:p>
          </p:txBody>
        </p:sp>
        <p:sp>
          <p:nvSpPr>
            <p:cNvPr id="23685" name="Rectangle 132"/>
            <p:cNvSpPr>
              <a:spLocks noChangeArrowheads="1"/>
            </p:cNvSpPr>
            <p:nvPr/>
          </p:nvSpPr>
          <p:spPr bwMode="auto">
            <a:xfrm>
              <a:off x="3619" y="104"/>
              <a:ext cx="757" cy="457"/>
            </a:xfrm>
            <a:prstGeom prst="rect">
              <a:avLst/>
            </a:prstGeom>
            <a:solidFill>
              <a:srgbClr val="D9D9D9"/>
            </a:solidFill>
            <a:ln w="9525">
              <a:noFill/>
              <a:miter lim="800000"/>
              <a:headEnd/>
              <a:tailEnd/>
            </a:ln>
          </p:spPr>
          <p:txBody>
            <a:bodyPr/>
            <a:lstStyle/>
            <a:p>
              <a:endParaRPr lang="en-US"/>
            </a:p>
          </p:txBody>
        </p:sp>
        <p:sp>
          <p:nvSpPr>
            <p:cNvPr id="23686" name="Rectangle 133"/>
            <p:cNvSpPr>
              <a:spLocks noChangeArrowheads="1"/>
            </p:cNvSpPr>
            <p:nvPr/>
          </p:nvSpPr>
          <p:spPr bwMode="auto">
            <a:xfrm>
              <a:off x="3194" y="2007"/>
              <a:ext cx="693" cy="456"/>
            </a:xfrm>
            <a:prstGeom prst="rect">
              <a:avLst/>
            </a:prstGeom>
            <a:solidFill>
              <a:srgbClr val="D9D9D9"/>
            </a:solidFill>
            <a:ln w="9525">
              <a:noFill/>
              <a:miter lim="800000"/>
              <a:headEnd/>
              <a:tailEnd/>
            </a:ln>
          </p:spPr>
          <p:txBody>
            <a:bodyPr/>
            <a:lstStyle/>
            <a:p>
              <a:endParaRPr lang="en-US"/>
            </a:p>
          </p:txBody>
        </p:sp>
        <p:sp>
          <p:nvSpPr>
            <p:cNvPr id="23687" name="Rectangle 134"/>
            <p:cNvSpPr>
              <a:spLocks noChangeArrowheads="1"/>
            </p:cNvSpPr>
            <p:nvPr/>
          </p:nvSpPr>
          <p:spPr bwMode="auto">
            <a:xfrm>
              <a:off x="4167" y="2007"/>
              <a:ext cx="697" cy="456"/>
            </a:xfrm>
            <a:prstGeom prst="rect">
              <a:avLst/>
            </a:prstGeom>
            <a:solidFill>
              <a:srgbClr val="D9D9D9"/>
            </a:solidFill>
            <a:ln w="9525">
              <a:noFill/>
              <a:miter lim="800000"/>
              <a:headEnd/>
              <a:tailEnd/>
            </a:ln>
          </p:spPr>
          <p:txBody>
            <a:bodyPr/>
            <a:lstStyle/>
            <a:p>
              <a:endParaRPr lang="en-US"/>
            </a:p>
          </p:txBody>
        </p:sp>
        <p:sp>
          <p:nvSpPr>
            <p:cNvPr id="23688" name="Rectangle 135"/>
            <p:cNvSpPr>
              <a:spLocks noChangeArrowheads="1"/>
            </p:cNvSpPr>
            <p:nvPr/>
          </p:nvSpPr>
          <p:spPr bwMode="auto">
            <a:xfrm>
              <a:off x="5012" y="1069"/>
              <a:ext cx="528" cy="286"/>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Perceptible</a:t>
              </a:r>
            </a:p>
            <a:p>
              <a:pPr algn="l"/>
              <a:r>
                <a:rPr lang="en-US" sz="1400">
                  <a:solidFill>
                    <a:srgbClr val="000000"/>
                  </a:solidFill>
                  <a:latin typeface="Times New Roman" pitchFamily="18" charset="0"/>
                </a:rPr>
                <a:t>output</a:t>
              </a:r>
            </a:p>
          </p:txBody>
        </p:sp>
        <p:sp>
          <p:nvSpPr>
            <p:cNvPr id="23689" name="Rectangle 136"/>
            <p:cNvSpPr>
              <a:spLocks noChangeArrowheads="1"/>
            </p:cNvSpPr>
            <p:nvPr/>
          </p:nvSpPr>
          <p:spPr bwMode="auto">
            <a:xfrm>
              <a:off x="5012" y="1198"/>
              <a:ext cx="0" cy="245"/>
            </a:xfrm>
            <a:prstGeom prst="rect">
              <a:avLst/>
            </a:prstGeom>
            <a:noFill/>
            <a:ln w="9525">
              <a:noFill/>
              <a:miter lim="800000"/>
              <a:headEnd/>
              <a:tailEnd/>
            </a:ln>
          </p:spPr>
          <p:txBody>
            <a:bodyPr wrap="none" lIns="0" tIns="0" rIns="0" bIns="0">
              <a:spAutoFit/>
            </a:bodyPr>
            <a:lstStyle/>
            <a:p>
              <a:pPr algn="l"/>
              <a:endParaRPr lang="en-US" sz="2400">
                <a:solidFill>
                  <a:schemeClr val="tx1"/>
                </a:solidFill>
                <a:latin typeface="Times New Roman" pitchFamily="18" charset="0"/>
              </a:endParaRPr>
            </a:p>
          </p:txBody>
        </p:sp>
        <p:sp>
          <p:nvSpPr>
            <p:cNvPr id="23690" name="Rectangle 137"/>
            <p:cNvSpPr>
              <a:spLocks noChangeArrowheads="1"/>
            </p:cNvSpPr>
            <p:nvPr/>
          </p:nvSpPr>
          <p:spPr bwMode="auto">
            <a:xfrm>
              <a:off x="4353" y="1234"/>
              <a:ext cx="340" cy="286"/>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Output</a:t>
              </a:r>
            </a:p>
            <a:p>
              <a:pPr algn="l"/>
              <a:r>
                <a:rPr lang="en-US" sz="1400">
                  <a:solidFill>
                    <a:srgbClr val="000000"/>
                  </a:solidFill>
                  <a:latin typeface="Times New Roman" pitchFamily="18" charset="0"/>
                </a:rPr>
                <a:t>display</a:t>
              </a:r>
            </a:p>
          </p:txBody>
        </p:sp>
        <p:sp>
          <p:nvSpPr>
            <p:cNvPr id="23691" name="Rectangle 138"/>
            <p:cNvSpPr>
              <a:spLocks noChangeArrowheads="1"/>
            </p:cNvSpPr>
            <p:nvPr/>
          </p:nvSpPr>
          <p:spPr bwMode="auto">
            <a:xfrm>
              <a:off x="4353" y="1362"/>
              <a:ext cx="0" cy="246"/>
            </a:xfrm>
            <a:prstGeom prst="rect">
              <a:avLst/>
            </a:prstGeom>
            <a:noFill/>
            <a:ln w="9525">
              <a:noFill/>
              <a:miter lim="800000"/>
              <a:headEnd/>
              <a:tailEnd/>
            </a:ln>
          </p:spPr>
          <p:txBody>
            <a:bodyPr wrap="none" lIns="0" tIns="0" rIns="0" bIns="0">
              <a:spAutoFit/>
            </a:bodyPr>
            <a:lstStyle/>
            <a:p>
              <a:pPr algn="l"/>
              <a:endParaRPr lang="en-US" sz="2400">
                <a:solidFill>
                  <a:schemeClr val="tx1"/>
                </a:solidFill>
                <a:latin typeface="Times New Roman" pitchFamily="18" charset="0"/>
              </a:endParaRPr>
            </a:p>
          </p:txBody>
        </p:sp>
        <p:sp>
          <p:nvSpPr>
            <p:cNvPr id="23692" name="Rectangle 139"/>
            <p:cNvSpPr>
              <a:spLocks noChangeArrowheads="1"/>
            </p:cNvSpPr>
            <p:nvPr/>
          </p:nvSpPr>
          <p:spPr bwMode="auto">
            <a:xfrm>
              <a:off x="3791" y="136"/>
              <a:ext cx="424" cy="429"/>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Control</a:t>
              </a:r>
            </a:p>
            <a:p>
              <a:pPr algn="l"/>
              <a:r>
                <a:rPr lang="en-US" sz="1400">
                  <a:solidFill>
                    <a:srgbClr val="000000"/>
                  </a:solidFill>
                  <a:latin typeface="Times New Roman" pitchFamily="18" charset="0"/>
                </a:rPr>
                <a:t>And</a:t>
              </a:r>
            </a:p>
            <a:p>
              <a:pPr algn="l"/>
              <a:r>
                <a:rPr lang="en-US" sz="1400">
                  <a:solidFill>
                    <a:srgbClr val="000000"/>
                  </a:solidFill>
                  <a:latin typeface="Times New Roman" pitchFamily="18" charset="0"/>
                </a:rPr>
                <a:t>feedback</a:t>
              </a:r>
            </a:p>
          </p:txBody>
        </p:sp>
        <p:sp>
          <p:nvSpPr>
            <p:cNvPr id="23693" name="Rectangle 140"/>
            <p:cNvSpPr>
              <a:spLocks noChangeArrowheads="1"/>
            </p:cNvSpPr>
            <p:nvPr/>
          </p:nvSpPr>
          <p:spPr bwMode="auto">
            <a:xfrm>
              <a:off x="3791" y="264"/>
              <a:ext cx="0" cy="143"/>
            </a:xfrm>
            <a:prstGeom prst="rect">
              <a:avLst/>
            </a:prstGeom>
            <a:noFill/>
            <a:ln w="9525">
              <a:noFill/>
              <a:miter lim="800000"/>
              <a:headEnd/>
              <a:tailEnd/>
            </a:ln>
          </p:spPr>
          <p:txBody>
            <a:bodyPr wrap="none" lIns="0" tIns="0" rIns="0" bIns="0">
              <a:spAutoFit/>
            </a:bodyPr>
            <a:lstStyle/>
            <a:p>
              <a:pPr algn="l"/>
              <a:endParaRPr lang="en-US" sz="1400">
                <a:solidFill>
                  <a:srgbClr val="000000"/>
                </a:solidFill>
                <a:latin typeface="Times New Roman" pitchFamily="18" charset="0"/>
              </a:endParaRPr>
            </a:p>
          </p:txBody>
        </p:sp>
        <p:sp>
          <p:nvSpPr>
            <p:cNvPr id="23694" name="Rectangle 141"/>
            <p:cNvSpPr>
              <a:spLocks noChangeArrowheads="1"/>
            </p:cNvSpPr>
            <p:nvPr/>
          </p:nvSpPr>
          <p:spPr bwMode="auto">
            <a:xfrm>
              <a:off x="3791" y="393"/>
              <a:ext cx="0" cy="246"/>
            </a:xfrm>
            <a:prstGeom prst="rect">
              <a:avLst/>
            </a:prstGeom>
            <a:noFill/>
            <a:ln w="9525">
              <a:noFill/>
              <a:miter lim="800000"/>
              <a:headEnd/>
              <a:tailEnd/>
            </a:ln>
          </p:spPr>
          <p:txBody>
            <a:bodyPr wrap="none" lIns="0" tIns="0" rIns="0" bIns="0">
              <a:spAutoFit/>
            </a:bodyPr>
            <a:lstStyle/>
            <a:p>
              <a:pPr algn="l"/>
              <a:endParaRPr lang="en-US" sz="2400">
                <a:solidFill>
                  <a:schemeClr val="tx1"/>
                </a:solidFill>
                <a:latin typeface="Times New Roman" pitchFamily="18" charset="0"/>
              </a:endParaRPr>
            </a:p>
          </p:txBody>
        </p:sp>
        <p:sp>
          <p:nvSpPr>
            <p:cNvPr id="23695" name="Rectangle 142"/>
            <p:cNvSpPr>
              <a:spLocks noChangeArrowheads="1"/>
            </p:cNvSpPr>
            <p:nvPr/>
          </p:nvSpPr>
          <p:spPr bwMode="auto">
            <a:xfrm>
              <a:off x="3289" y="1230"/>
              <a:ext cx="503" cy="286"/>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Signal</a:t>
              </a:r>
            </a:p>
            <a:p>
              <a:pPr algn="l"/>
              <a:r>
                <a:rPr lang="en-US" sz="1400">
                  <a:solidFill>
                    <a:srgbClr val="000000"/>
                  </a:solidFill>
                  <a:latin typeface="Times New Roman" pitchFamily="18" charset="0"/>
                </a:rPr>
                <a:t>processing</a:t>
              </a:r>
              <a:endParaRPr lang="en-US" sz="2400">
                <a:solidFill>
                  <a:schemeClr val="tx1"/>
                </a:solidFill>
                <a:latin typeface="Times New Roman" pitchFamily="18" charset="0"/>
              </a:endParaRPr>
            </a:p>
          </p:txBody>
        </p:sp>
        <p:sp>
          <p:nvSpPr>
            <p:cNvPr id="23696" name="Rectangle 143"/>
            <p:cNvSpPr>
              <a:spLocks noChangeArrowheads="1"/>
            </p:cNvSpPr>
            <p:nvPr/>
          </p:nvSpPr>
          <p:spPr bwMode="auto">
            <a:xfrm>
              <a:off x="3289" y="1358"/>
              <a:ext cx="0" cy="245"/>
            </a:xfrm>
            <a:prstGeom prst="rect">
              <a:avLst/>
            </a:prstGeom>
            <a:noFill/>
            <a:ln w="9525">
              <a:noFill/>
              <a:miter lim="800000"/>
              <a:headEnd/>
              <a:tailEnd/>
            </a:ln>
          </p:spPr>
          <p:txBody>
            <a:bodyPr wrap="none" lIns="0" tIns="0" rIns="0" bIns="0">
              <a:spAutoFit/>
            </a:bodyPr>
            <a:lstStyle/>
            <a:p>
              <a:pPr algn="l"/>
              <a:endParaRPr lang="en-US" sz="2400">
                <a:solidFill>
                  <a:schemeClr val="tx1"/>
                </a:solidFill>
                <a:latin typeface="Times New Roman" pitchFamily="18" charset="0"/>
              </a:endParaRPr>
            </a:p>
          </p:txBody>
        </p:sp>
        <p:sp>
          <p:nvSpPr>
            <p:cNvPr id="23697" name="Rectangle 144"/>
            <p:cNvSpPr>
              <a:spLocks noChangeArrowheads="1"/>
            </p:cNvSpPr>
            <p:nvPr/>
          </p:nvSpPr>
          <p:spPr bwMode="auto">
            <a:xfrm>
              <a:off x="4219" y="2099"/>
              <a:ext cx="594" cy="286"/>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Data</a:t>
              </a:r>
            </a:p>
            <a:p>
              <a:pPr algn="l"/>
              <a:r>
                <a:rPr lang="en-US" sz="1400">
                  <a:solidFill>
                    <a:srgbClr val="000000"/>
                  </a:solidFill>
                  <a:latin typeface="Times New Roman" pitchFamily="18" charset="0"/>
                </a:rPr>
                <a:t>transmission</a:t>
              </a:r>
              <a:endParaRPr lang="en-US" sz="2400">
                <a:solidFill>
                  <a:schemeClr val="tx1"/>
                </a:solidFill>
                <a:latin typeface="Times New Roman" pitchFamily="18" charset="0"/>
              </a:endParaRPr>
            </a:p>
          </p:txBody>
        </p:sp>
        <p:sp>
          <p:nvSpPr>
            <p:cNvPr id="23698" name="Rectangle 145"/>
            <p:cNvSpPr>
              <a:spLocks noChangeArrowheads="1"/>
            </p:cNvSpPr>
            <p:nvPr/>
          </p:nvSpPr>
          <p:spPr bwMode="auto">
            <a:xfrm>
              <a:off x="4219" y="2227"/>
              <a:ext cx="0" cy="245"/>
            </a:xfrm>
            <a:prstGeom prst="rect">
              <a:avLst/>
            </a:prstGeom>
            <a:noFill/>
            <a:ln w="9525">
              <a:noFill/>
              <a:miter lim="800000"/>
              <a:headEnd/>
              <a:tailEnd/>
            </a:ln>
          </p:spPr>
          <p:txBody>
            <a:bodyPr wrap="none" lIns="0" tIns="0" rIns="0" bIns="0">
              <a:spAutoFit/>
            </a:bodyPr>
            <a:lstStyle/>
            <a:p>
              <a:pPr algn="l"/>
              <a:endParaRPr lang="en-US" sz="2400">
                <a:solidFill>
                  <a:schemeClr val="tx1"/>
                </a:solidFill>
                <a:latin typeface="Times New Roman" pitchFamily="18" charset="0"/>
              </a:endParaRPr>
            </a:p>
          </p:txBody>
        </p:sp>
        <p:sp>
          <p:nvSpPr>
            <p:cNvPr id="23699" name="Rectangle 146"/>
            <p:cNvSpPr>
              <a:spLocks noChangeArrowheads="1"/>
            </p:cNvSpPr>
            <p:nvPr/>
          </p:nvSpPr>
          <p:spPr bwMode="auto">
            <a:xfrm>
              <a:off x="3363" y="2112"/>
              <a:ext cx="339" cy="286"/>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Data</a:t>
              </a:r>
            </a:p>
            <a:p>
              <a:pPr algn="l"/>
              <a:r>
                <a:rPr lang="en-US" sz="1400">
                  <a:solidFill>
                    <a:srgbClr val="000000"/>
                  </a:solidFill>
                  <a:latin typeface="Times New Roman" pitchFamily="18" charset="0"/>
                </a:rPr>
                <a:t>storage</a:t>
              </a:r>
            </a:p>
          </p:txBody>
        </p:sp>
        <p:sp>
          <p:nvSpPr>
            <p:cNvPr id="23700" name="Rectangle 147"/>
            <p:cNvSpPr>
              <a:spLocks noChangeArrowheads="1"/>
            </p:cNvSpPr>
            <p:nvPr/>
          </p:nvSpPr>
          <p:spPr bwMode="auto">
            <a:xfrm>
              <a:off x="3363" y="2237"/>
              <a:ext cx="0" cy="246"/>
            </a:xfrm>
            <a:prstGeom prst="rect">
              <a:avLst/>
            </a:prstGeom>
            <a:noFill/>
            <a:ln w="9525">
              <a:noFill/>
              <a:miter lim="800000"/>
              <a:headEnd/>
              <a:tailEnd/>
            </a:ln>
          </p:spPr>
          <p:txBody>
            <a:bodyPr wrap="none" lIns="0" tIns="0" rIns="0" bIns="0">
              <a:spAutoFit/>
            </a:bodyPr>
            <a:lstStyle/>
            <a:p>
              <a:pPr algn="l"/>
              <a:endParaRPr lang="en-US" sz="2400">
                <a:solidFill>
                  <a:schemeClr val="tx1"/>
                </a:solidFill>
                <a:latin typeface="Times New Roman" pitchFamily="18" charset="0"/>
              </a:endParaRPr>
            </a:p>
          </p:txBody>
        </p:sp>
        <p:sp>
          <p:nvSpPr>
            <p:cNvPr id="23701" name="Rectangle 148"/>
            <p:cNvSpPr>
              <a:spLocks noChangeArrowheads="1"/>
            </p:cNvSpPr>
            <p:nvPr/>
          </p:nvSpPr>
          <p:spPr bwMode="auto">
            <a:xfrm>
              <a:off x="2393" y="1174"/>
              <a:ext cx="541" cy="429"/>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Variable</a:t>
              </a:r>
            </a:p>
            <a:p>
              <a:pPr algn="l"/>
              <a:r>
                <a:rPr lang="en-US" sz="1400">
                  <a:solidFill>
                    <a:srgbClr val="000000"/>
                  </a:solidFill>
                  <a:latin typeface="Times New Roman" pitchFamily="18" charset="0"/>
                </a:rPr>
                <a:t>Conversion</a:t>
              </a:r>
            </a:p>
            <a:p>
              <a:pPr algn="l"/>
              <a:r>
                <a:rPr lang="en-US" sz="1400">
                  <a:solidFill>
                    <a:srgbClr val="000000"/>
                  </a:solidFill>
                  <a:latin typeface="Times New Roman" pitchFamily="18" charset="0"/>
                </a:rPr>
                <a:t>element</a:t>
              </a:r>
            </a:p>
          </p:txBody>
        </p:sp>
        <p:sp>
          <p:nvSpPr>
            <p:cNvPr id="23702" name="Rectangle 149"/>
            <p:cNvSpPr>
              <a:spLocks noChangeArrowheads="1"/>
            </p:cNvSpPr>
            <p:nvPr/>
          </p:nvSpPr>
          <p:spPr bwMode="auto">
            <a:xfrm>
              <a:off x="2393" y="1302"/>
              <a:ext cx="0" cy="143"/>
            </a:xfrm>
            <a:prstGeom prst="rect">
              <a:avLst/>
            </a:prstGeom>
            <a:noFill/>
            <a:ln w="9525">
              <a:noFill/>
              <a:miter lim="800000"/>
              <a:headEnd/>
              <a:tailEnd/>
            </a:ln>
          </p:spPr>
          <p:txBody>
            <a:bodyPr wrap="none" lIns="0" tIns="0" rIns="0" bIns="0">
              <a:spAutoFit/>
            </a:bodyPr>
            <a:lstStyle/>
            <a:p>
              <a:pPr algn="l"/>
              <a:endParaRPr lang="en-US" sz="1400">
                <a:solidFill>
                  <a:srgbClr val="000000"/>
                </a:solidFill>
                <a:latin typeface="Times New Roman" pitchFamily="18" charset="0"/>
              </a:endParaRPr>
            </a:p>
          </p:txBody>
        </p:sp>
        <p:sp>
          <p:nvSpPr>
            <p:cNvPr id="23703" name="Rectangle 150"/>
            <p:cNvSpPr>
              <a:spLocks noChangeArrowheads="1"/>
            </p:cNvSpPr>
            <p:nvPr/>
          </p:nvSpPr>
          <p:spPr bwMode="auto">
            <a:xfrm>
              <a:off x="2393" y="1431"/>
              <a:ext cx="0" cy="245"/>
            </a:xfrm>
            <a:prstGeom prst="rect">
              <a:avLst/>
            </a:prstGeom>
            <a:noFill/>
            <a:ln w="9525">
              <a:noFill/>
              <a:miter lim="800000"/>
              <a:headEnd/>
              <a:tailEnd/>
            </a:ln>
          </p:spPr>
          <p:txBody>
            <a:bodyPr wrap="none" lIns="0" tIns="0" rIns="0" bIns="0">
              <a:spAutoFit/>
            </a:bodyPr>
            <a:lstStyle/>
            <a:p>
              <a:pPr algn="l"/>
              <a:endParaRPr lang="en-US" sz="2400">
                <a:solidFill>
                  <a:schemeClr val="tx1"/>
                </a:solidFill>
                <a:latin typeface="Times New Roman" pitchFamily="18" charset="0"/>
              </a:endParaRPr>
            </a:p>
          </p:txBody>
        </p:sp>
        <p:sp>
          <p:nvSpPr>
            <p:cNvPr id="23704" name="Rectangle 151"/>
            <p:cNvSpPr>
              <a:spLocks noChangeArrowheads="1"/>
            </p:cNvSpPr>
            <p:nvPr/>
          </p:nvSpPr>
          <p:spPr bwMode="auto">
            <a:xfrm>
              <a:off x="2049" y="893"/>
              <a:ext cx="320" cy="143"/>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Sensor</a:t>
              </a:r>
              <a:endParaRPr lang="en-US" sz="2400">
                <a:solidFill>
                  <a:schemeClr val="tx1"/>
                </a:solidFill>
                <a:latin typeface="Times New Roman" pitchFamily="18" charset="0"/>
              </a:endParaRPr>
            </a:p>
          </p:txBody>
        </p:sp>
        <p:sp>
          <p:nvSpPr>
            <p:cNvPr id="23705" name="Rectangle 152"/>
            <p:cNvSpPr>
              <a:spLocks noChangeArrowheads="1"/>
            </p:cNvSpPr>
            <p:nvPr/>
          </p:nvSpPr>
          <p:spPr bwMode="auto">
            <a:xfrm>
              <a:off x="1544" y="1174"/>
              <a:ext cx="377" cy="429"/>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Primary</a:t>
              </a:r>
            </a:p>
            <a:p>
              <a:pPr algn="l"/>
              <a:r>
                <a:rPr lang="en-US" sz="1400">
                  <a:solidFill>
                    <a:srgbClr val="000000"/>
                  </a:solidFill>
                  <a:latin typeface="Times New Roman" pitchFamily="18" charset="0"/>
                </a:rPr>
                <a:t>Sensing</a:t>
              </a:r>
            </a:p>
            <a:p>
              <a:pPr algn="l"/>
              <a:r>
                <a:rPr lang="en-US" sz="1400">
                  <a:solidFill>
                    <a:srgbClr val="000000"/>
                  </a:solidFill>
                  <a:latin typeface="Times New Roman" pitchFamily="18" charset="0"/>
                </a:rPr>
                <a:t>element</a:t>
              </a:r>
            </a:p>
          </p:txBody>
        </p:sp>
        <p:sp>
          <p:nvSpPr>
            <p:cNvPr id="23706" name="Rectangle 153"/>
            <p:cNvSpPr>
              <a:spLocks noChangeArrowheads="1"/>
            </p:cNvSpPr>
            <p:nvPr/>
          </p:nvSpPr>
          <p:spPr bwMode="auto">
            <a:xfrm>
              <a:off x="1544" y="1302"/>
              <a:ext cx="0" cy="143"/>
            </a:xfrm>
            <a:prstGeom prst="rect">
              <a:avLst/>
            </a:prstGeom>
            <a:noFill/>
            <a:ln w="9525">
              <a:noFill/>
              <a:miter lim="800000"/>
              <a:headEnd/>
              <a:tailEnd/>
            </a:ln>
          </p:spPr>
          <p:txBody>
            <a:bodyPr wrap="none" lIns="0" tIns="0" rIns="0" bIns="0">
              <a:spAutoFit/>
            </a:bodyPr>
            <a:lstStyle/>
            <a:p>
              <a:pPr algn="l"/>
              <a:endParaRPr lang="en-US" sz="1400">
                <a:solidFill>
                  <a:srgbClr val="000000"/>
                </a:solidFill>
                <a:latin typeface="Times New Roman" pitchFamily="18" charset="0"/>
              </a:endParaRPr>
            </a:p>
          </p:txBody>
        </p:sp>
        <p:sp>
          <p:nvSpPr>
            <p:cNvPr id="23707" name="Rectangle 154"/>
            <p:cNvSpPr>
              <a:spLocks noChangeArrowheads="1"/>
            </p:cNvSpPr>
            <p:nvPr/>
          </p:nvSpPr>
          <p:spPr bwMode="auto">
            <a:xfrm>
              <a:off x="1544" y="1431"/>
              <a:ext cx="0" cy="245"/>
            </a:xfrm>
            <a:prstGeom prst="rect">
              <a:avLst/>
            </a:prstGeom>
            <a:noFill/>
            <a:ln w="9525">
              <a:noFill/>
              <a:miter lim="800000"/>
              <a:headEnd/>
              <a:tailEnd/>
            </a:ln>
          </p:spPr>
          <p:txBody>
            <a:bodyPr wrap="none" lIns="0" tIns="0" rIns="0" bIns="0">
              <a:spAutoFit/>
            </a:bodyPr>
            <a:lstStyle/>
            <a:p>
              <a:pPr algn="l"/>
              <a:endParaRPr lang="en-US" sz="2400">
                <a:solidFill>
                  <a:schemeClr val="tx1"/>
                </a:solidFill>
                <a:latin typeface="Times New Roman" pitchFamily="18" charset="0"/>
              </a:endParaRPr>
            </a:p>
          </p:txBody>
        </p:sp>
        <p:sp>
          <p:nvSpPr>
            <p:cNvPr id="23708" name="Rectangle 155"/>
            <p:cNvSpPr>
              <a:spLocks noChangeArrowheads="1"/>
            </p:cNvSpPr>
            <p:nvPr/>
          </p:nvSpPr>
          <p:spPr bwMode="auto">
            <a:xfrm>
              <a:off x="459" y="1306"/>
              <a:ext cx="522" cy="143"/>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Measurand</a:t>
              </a:r>
              <a:endParaRPr lang="en-US" sz="2400">
                <a:solidFill>
                  <a:schemeClr val="tx1"/>
                </a:solidFill>
                <a:latin typeface="Times New Roman" pitchFamily="18" charset="0"/>
              </a:endParaRPr>
            </a:p>
          </p:txBody>
        </p:sp>
        <p:sp>
          <p:nvSpPr>
            <p:cNvPr id="23709" name="Rectangle 156"/>
            <p:cNvSpPr>
              <a:spLocks noChangeArrowheads="1"/>
            </p:cNvSpPr>
            <p:nvPr/>
          </p:nvSpPr>
          <p:spPr bwMode="auto">
            <a:xfrm>
              <a:off x="1451" y="2107"/>
              <a:ext cx="528" cy="143"/>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Calibration</a:t>
              </a:r>
              <a:endParaRPr lang="en-US" sz="2400">
                <a:solidFill>
                  <a:schemeClr val="tx1"/>
                </a:solidFill>
                <a:latin typeface="Times New Roman" pitchFamily="18" charset="0"/>
              </a:endParaRPr>
            </a:p>
          </p:txBody>
        </p:sp>
        <p:sp>
          <p:nvSpPr>
            <p:cNvPr id="23710" name="Rectangle 157"/>
            <p:cNvSpPr>
              <a:spLocks noChangeArrowheads="1"/>
            </p:cNvSpPr>
            <p:nvPr/>
          </p:nvSpPr>
          <p:spPr bwMode="auto">
            <a:xfrm>
              <a:off x="1451" y="2235"/>
              <a:ext cx="281" cy="143"/>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signal</a:t>
              </a:r>
              <a:endParaRPr lang="en-US" sz="2400">
                <a:solidFill>
                  <a:schemeClr val="tx1"/>
                </a:solidFill>
                <a:latin typeface="Times New Roman" pitchFamily="18" charset="0"/>
              </a:endParaRPr>
            </a:p>
          </p:txBody>
        </p:sp>
        <p:sp>
          <p:nvSpPr>
            <p:cNvPr id="23711" name="Rectangle 158"/>
            <p:cNvSpPr>
              <a:spLocks noChangeArrowheads="1"/>
            </p:cNvSpPr>
            <p:nvPr/>
          </p:nvSpPr>
          <p:spPr bwMode="auto">
            <a:xfrm>
              <a:off x="511" y="2556"/>
              <a:ext cx="743" cy="572"/>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Radiation,</a:t>
              </a:r>
            </a:p>
            <a:p>
              <a:pPr algn="l"/>
              <a:r>
                <a:rPr lang="en-US" sz="1400">
                  <a:solidFill>
                    <a:srgbClr val="000000"/>
                  </a:solidFill>
                  <a:latin typeface="Times New Roman" pitchFamily="18" charset="0"/>
                </a:rPr>
                <a:t>electric current,</a:t>
              </a:r>
            </a:p>
            <a:p>
              <a:pPr algn="l"/>
              <a:r>
                <a:rPr lang="en-US" sz="1400">
                  <a:solidFill>
                    <a:srgbClr val="000000"/>
                  </a:solidFill>
                  <a:latin typeface="Times New Roman" pitchFamily="18" charset="0"/>
                </a:rPr>
                <a:t>or other applied</a:t>
              </a:r>
            </a:p>
            <a:p>
              <a:pPr algn="l"/>
              <a:r>
                <a:rPr lang="en-US" sz="1400">
                  <a:solidFill>
                    <a:srgbClr val="000000"/>
                  </a:solidFill>
                  <a:latin typeface="Times New Roman" pitchFamily="18" charset="0"/>
                </a:rPr>
                <a:t>energy</a:t>
              </a:r>
            </a:p>
          </p:txBody>
        </p:sp>
        <p:sp>
          <p:nvSpPr>
            <p:cNvPr id="23712" name="Rectangle 159"/>
            <p:cNvSpPr>
              <a:spLocks noChangeArrowheads="1"/>
            </p:cNvSpPr>
            <p:nvPr/>
          </p:nvSpPr>
          <p:spPr bwMode="auto">
            <a:xfrm>
              <a:off x="511" y="2684"/>
              <a:ext cx="0" cy="143"/>
            </a:xfrm>
            <a:prstGeom prst="rect">
              <a:avLst/>
            </a:prstGeom>
            <a:noFill/>
            <a:ln w="9525">
              <a:noFill/>
              <a:miter lim="800000"/>
              <a:headEnd/>
              <a:tailEnd/>
            </a:ln>
          </p:spPr>
          <p:txBody>
            <a:bodyPr wrap="none" lIns="0" tIns="0" rIns="0" bIns="0">
              <a:spAutoFit/>
            </a:bodyPr>
            <a:lstStyle/>
            <a:p>
              <a:pPr algn="l"/>
              <a:endParaRPr lang="en-US" sz="1400">
                <a:solidFill>
                  <a:srgbClr val="000000"/>
                </a:solidFill>
                <a:latin typeface="Times New Roman" pitchFamily="18" charset="0"/>
              </a:endParaRPr>
            </a:p>
          </p:txBody>
        </p:sp>
        <p:sp>
          <p:nvSpPr>
            <p:cNvPr id="23713" name="Rectangle 160"/>
            <p:cNvSpPr>
              <a:spLocks noChangeArrowheads="1"/>
            </p:cNvSpPr>
            <p:nvPr/>
          </p:nvSpPr>
          <p:spPr bwMode="auto">
            <a:xfrm>
              <a:off x="511" y="2811"/>
              <a:ext cx="0" cy="143"/>
            </a:xfrm>
            <a:prstGeom prst="rect">
              <a:avLst/>
            </a:prstGeom>
            <a:noFill/>
            <a:ln w="9525">
              <a:noFill/>
              <a:miter lim="800000"/>
              <a:headEnd/>
              <a:tailEnd/>
            </a:ln>
          </p:spPr>
          <p:txBody>
            <a:bodyPr wrap="none" lIns="0" tIns="0" rIns="0" bIns="0">
              <a:spAutoFit/>
            </a:bodyPr>
            <a:lstStyle/>
            <a:p>
              <a:pPr algn="l"/>
              <a:endParaRPr lang="en-US" sz="1400">
                <a:solidFill>
                  <a:srgbClr val="000000"/>
                </a:solidFill>
                <a:latin typeface="Times New Roman" pitchFamily="18" charset="0"/>
              </a:endParaRPr>
            </a:p>
          </p:txBody>
        </p:sp>
        <p:sp>
          <p:nvSpPr>
            <p:cNvPr id="23714" name="Rectangle 161"/>
            <p:cNvSpPr>
              <a:spLocks noChangeArrowheads="1"/>
            </p:cNvSpPr>
            <p:nvPr/>
          </p:nvSpPr>
          <p:spPr bwMode="auto">
            <a:xfrm>
              <a:off x="511" y="2936"/>
              <a:ext cx="0" cy="246"/>
            </a:xfrm>
            <a:prstGeom prst="rect">
              <a:avLst/>
            </a:prstGeom>
            <a:noFill/>
            <a:ln w="9525">
              <a:noFill/>
              <a:miter lim="800000"/>
              <a:headEnd/>
              <a:tailEnd/>
            </a:ln>
          </p:spPr>
          <p:txBody>
            <a:bodyPr wrap="none" lIns="0" tIns="0" rIns="0" bIns="0">
              <a:spAutoFit/>
            </a:bodyPr>
            <a:lstStyle/>
            <a:p>
              <a:pPr algn="l"/>
              <a:endParaRPr lang="en-US" sz="2400">
                <a:solidFill>
                  <a:schemeClr val="tx1"/>
                </a:solidFill>
                <a:latin typeface="Times New Roman" pitchFamily="18" charset="0"/>
              </a:endParaRPr>
            </a:p>
          </p:txBody>
        </p:sp>
        <p:sp>
          <p:nvSpPr>
            <p:cNvPr id="23715" name="Freeform 162"/>
            <p:cNvSpPr>
              <a:spLocks/>
            </p:cNvSpPr>
            <p:nvPr/>
          </p:nvSpPr>
          <p:spPr bwMode="auto">
            <a:xfrm>
              <a:off x="1224" y="1370"/>
              <a:ext cx="44" cy="72"/>
            </a:xfrm>
            <a:custGeom>
              <a:avLst/>
              <a:gdLst>
                <a:gd name="T0" fmla="*/ 24 w 44"/>
                <a:gd name="T1" fmla="*/ 68 h 72"/>
                <a:gd name="T2" fmla="*/ 24 w 44"/>
                <a:gd name="T3" fmla="*/ 68 h 72"/>
                <a:gd name="T4" fmla="*/ 36 w 44"/>
                <a:gd name="T5" fmla="*/ 68 h 72"/>
                <a:gd name="T6" fmla="*/ 44 w 44"/>
                <a:gd name="T7" fmla="*/ 72 h 72"/>
                <a:gd name="T8" fmla="*/ 44 w 44"/>
                <a:gd name="T9" fmla="*/ 72 h 72"/>
                <a:gd name="T10" fmla="*/ 32 w 44"/>
                <a:gd name="T11" fmla="*/ 40 h 72"/>
                <a:gd name="T12" fmla="*/ 24 w 44"/>
                <a:gd name="T13" fmla="*/ 0 h 72"/>
                <a:gd name="T14" fmla="*/ 24 w 44"/>
                <a:gd name="T15" fmla="*/ 0 h 72"/>
                <a:gd name="T16" fmla="*/ 16 w 44"/>
                <a:gd name="T17" fmla="*/ 40 h 72"/>
                <a:gd name="T18" fmla="*/ 0 w 44"/>
                <a:gd name="T19" fmla="*/ 72 h 72"/>
                <a:gd name="T20" fmla="*/ 0 w 44"/>
                <a:gd name="T21" fmla="*/ 72 h 72"/>
                <a:gd name="T22" fmla="*/ 16 w 44"/>
                <a:gd name="T23" fmla="*/ 68 h 72"/>
                <a:gd name="T24" fmla="*/ 24 w 44"/>
                <a:gd name="T25" fmla="*/ 68 h 72"/>
                <a:gd name="T26" fmla="*/ 24 w 44"/>
                <a:gd name="T27" fmla="*/ 68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2"/>
                <a:gd name="T44" fmla="*/ 44 w 44"/>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2">
                  <a:moveTo>
                    <a:pt x="24" y="68"/>
                  </a:moveTo>
                  <a:lnTo>
                    <a:pt x="24" y="68"/>
                  </a:lnTo>
                  <a:lnTo>
                    <a:pt x="36" y="68"/>
                  </a:lnTo>
                  <a:lnTo>
                    <a:pt x="44" y="72"/>
                  </a:lnTo>
                  <a:lnTo>
                    <a:pt x="32" y="40"/>
                  </a:lnTo>
                  <a:lnTo>
                    <a:pt x="24" y="0"/>
                  </a:lnTo>
                  <a:lnTo>
                    <a:pt x="16" y="40"/>
                  </a:lnTo>
                  <a:lnTo>
                    <a:pt x="0" y="72"/>
                  </a:lnTo>
                  <a:lnTo>
                    <a:pt x="16" y="68"/>
                  </a:lnTo>
                  <a:lnTo>
                    <a:pt x="24" y="68"/>
                  </a:lnTo>
                  <a:close/>
                </a:path>
              </a:pathLst>
            </a:custGeom>
            <a:solidFill>
              <a:srgbClr val="000000"/>
            </a:solidFill>
            <a:ln w="12700">
              <a:solidFill>
                <a:srgbClr val="000000"/>
              </a:solidFill>
              <a:round/>
              <a:headEnd/>
              <a:tailEnd/>
            </a:ln>
          </p:spPr>
          <p:txBody>
            <a:bodyPr/>
            <a:lstStyle/>
            <a:p>
              <a:endParaRPr lang="en-US"/>
            </a:p>
          </p:txBody>
        </p:sp>
        <p:sp>
          <p:nvSpPr>
            <p:cNvPr id="23716" name="Freeform 163"/>
            <p:cNvSpPr>
              <a:spLocks/>
            </p:cNvSpPr>
            <p:nvPr/>
          </p:nvSpPr>
          <p:spPr bwMode="auto">
            <a:xfrm>
              <a:off x="367" y="1350"/>
              <a:ext cx="72" cy="44"/>
            </a:xfrm>
            <a:custGeom>
              <a:avLst/>
              <a:gdLst>
                <a:gd name="T0" fmla="*/ 8 w 72"/>
                <a:gd name="T1" fmla="*/ 20 h 44"/>
                <a:gd name="T2" fmla="*/ 8 w 72"/>
                <a:gd name="T3" fmla="*/ 20 h 44"/>
                <a:gd name="T4" fmla="*/ 4 w 72"/>
                <a:gd name="T5" fmla="*/ 12 h 44"/>
                <a:gd name="T6" fmla="*/ 0 w 72"/>
                <a:gd name="T7" fmla="*/ 0 h 44"/>
                <a:gd name="T8" fmla="*/ 0 w 72"/>
                <a:gd name="T9" fmla="*/ 0 h 44"/>
                <a:gd name="T10" fmla="*/ 36 w 72"/>
                <a:gd name="T11" fmla="*/ 12 h 44"/>
                <a:gd name="T12" fmla="*/ 72 w 72"/>
                <a:gd name="T13" fmla="*/ 20 h 44"/>
                <a:gd name="T14" fmla="*/ 72 w 72"/>
                <a:gd name="T15" fmla="*/ 20 h 44"/>
                <a:gd name="T16" fmla="*/ 36 w 72"/>
                <a:gd name="T17" fmla="*/ 32 h 44"/>
                <a:gd name="T18" fmla="*/ 0 w 72"/>
                <a:gd name="T19" fmla="*/ 44 h 44"/>
                <a:gd name="T20" fmla="*/ 0 w 72"/>
                <a:gd name="T21" fmla="*/ 44 h 44"/>
                <a:gd name="T22" fmla="*/ 8 w 72"/>
                <a:gd name="T23" fmla="*/ 28 h 44"/>
                <a:gd name="T24" fmla="*/ 8 w 72"/>
                <a:gd name="T25" fmla="*/ 20 h 44"/>
                <a:gd name="T26" fmla="*/ 8 w 72"/>
                <a:gd name="T27" fmla="*/ 2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44"/>
                <a:gd name="T44" fmla="*/ 72 w 72"/>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44">
                  <a:moveTo>
                    <a:pt x="8" y="20"/>
                  </a:moveTo>
                  <a:lnTo>
                    <a:pt x="8" y="20"/>
                  </a:lnTo>
                  <a:lnTo>
                    <a:pt x="4" y="12"/>
                  </a:lnTo>
                  <a:lnTo>
                    <a:pt x="0" y="0"/>
                  </a:lnTo>
                  <a:lnTo>
                    <a:pt x="36" y="12"/>
                  </a:lnTo>
                  <a:lnTo>
                    <a:pt x="72" y="20"/>
                  </a:lnTo>
                  <a:lnTo>
                    <a:pt x="36" y="32"/>
                  </a:lnTo>
                  <a:lnTo>
                    <a:pt x="0" y="44"/>
                  </a:lnTo>
                  <a:lnTo>
                    <a:pt x="8" y="28"/>
                  </a:lnTo>
                  <a:lnTo>
                    <a:pt x="8" y="20"/>
                  </a:lnTo>
                  <a:close/>
                </a:path>
              </a:pathLst>
            </a:custGeom>
            <a:solidFill>
              <a:srgbClr val="000000"/>
            </a:solidFill>
            <a:ln w="12700">
              <a:solidFill>
                <a:srgbClr val="000000"/>
              </a:solidFill>
              <a:round/>
              <a:headEnd/>
              <a:tailEnd/>
            </a:ln>
          </p:spPr>
          <p:txBody>
            <a:bodyPr/>
            <a:lstStyle/>
            <a:p>
              <a:endParaRPr lang="en-US"/>
            </a:p>
          </p:txBody>
        </p:sp>
        <p:sp>
          <p:nvSpPr>
            <p:cNvPr id="23717" name="Freeform 164"/>
            <p:cNvSpPr>
              <a:spLocks/>
            </p:cNvSpPr>
            <p:nvPr/>
          </p:nvSpPr>
          <p:spPr bwMode="auto">
            <a:xfrm>
              <a:off x="1308" y="1350"/>
              <a:ext cx="72" cy="44"/>
            </a:xfrm>
            <a:custGeom>
              <a:avLst/>
              <a:gdLst>
                <a:gd name="T0" fmla="*/ 8 w 72"/>
                <a:gd name="T1" fmla="*/ 20 h 44"/>
                <a:gd name="T2" fmla="*/ 8 w 72"/>
                <a:gd name="T3" fmla="*/ 20 h 44"/>
                <a:gd name="T4" fmla="*/ 4 w 72"/>
                <a:gd name="T5" fmla="*/ 12 h 44"/>
                <a:gd name="T6" fmla="*/ 0 w 72"/>
                <a:gd name="T7" fmla="*/ 0 h 44"/>
                <a:gd name="T8" fmla="*/ 0 w 72"/>
                <a:gd name="T9" fmla="*/ 0 h 44"/>
                <a:gd name="T10" fmla="*/ 36 w 72"/>
                <a:gd name="T11" fmla="*/ 12 h 44"/>
                <a:gd name="T12" fmla="*/ 72 w 72"/>
                <a:gd name="T13" fmla="*/ 20 h 44"/>
                <a:gd name="T14" fmla="*/ 72 w 72"/>
                <a:gd name="T15" fmla="*/ 20 h 44"/>
                <a:gd name="T16" fmla="*/ 36 w 72"/>
                <a:gd name="T17" fmla="*/ 32 h 44"/>
                <a:gd name="T18" fmla="*/ 0 w 72"/>
                <a:gd name="T19" fmla="*/ 44 h 44"/>
                <a:gd name="T20" fmla="*/ 0 w 72"/>
                <a:gd name="T21" fmla="*/ 44 h 44"/>
                <a:gd name="T22" fmla="*/ 8 w 72"/>
                <a:gd name="T23" fmla="*/ 28 h 44"/>
                <a:gd name="T24" fmla="*/ 8 w 72"/>
                <a:gd name="T25" fmla="*/ 20 h 44"/>
                <a:gd name="T26" fmla="*/ 8 w 72"/>
                <a:gd name="T27" fmla="*/ 2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44"/>
                <a:gd name="T44" fmla="*/ 72 w 72"/>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44">
                  <a:moveTo>
                    <a:pt x="8" y="20"/>
                  </a:moveTo>
                  <a:lnTo>
                    <a:pt x="8" y="20"/>
                  </a:lnTo>
                  <a:lnTo>
                    <a:pt x="4" y="12"/>
                  </a:lnTo>
                  <a:lnTo>
                    <a:pt x="0" y="0"/>
                  </a:lnTo>
                  <a:lnTo>
                    <a:pt x="36" y="12"/>
                  </a:lnTo>
                  <a:lnTo>
                    <a:pt x="72" y="20"/>
                  </a:lnTo>
                  <a:lnTo>
                    <a:pt x="36" y="32"/>
                  </a:lnTo>
                  <a:lnTo>
                    <a:pt x="0" y="44"/>
                  </a:lnTo>
                  <a:lnTo>
                    <a:pt x="8" y="28"/>
                  </a:lnTo>
                  <a:lnTo>
                    <a:pt x="8" y="20"/>
                  </a:lnTo>
                  <a:close/>
                </a:path>
              </a:pathLst>
            </a:custGeom>
            <a:solidFill>
              <a:srgbClr val="000000"/>
            </a:solidFill>
            <a:ln w="12700">
              <a:solidFill>
                <a:srgbClr val="000000"/>
              </a:solidFill>
              <a:round/>
              <a:headEnd/>
              <a:tailEnd/>
            </a:ln>
          </p:spPr>
          <p:txBody>
            <a:bodyPr/>
            <a:lstStyle/>
            <a:p>
              <a:endParaRPr lang="en-US"/>
            </a:p>
          </p:txBody>
        </p:sp>
        <p:sp>
          <p:nvSpPr>
            <p:cNvPr id="23718" name="Freeform 165"/>
            <p:cNvSpPr>
              <a:spLocks/>
            </p:cNvSpPr>
            <p:nvPr/>
          </p:nvSpPr>
          <p:spPr bwMode="auto">
            <a:xfrm>
              <a:off x="844" y="785"/>
              <a:ext cx="72" cy="44"/>
            </a:xfrm>
            <a:custGeom>
              <a:avLst/>
              <a:gdLst>
                <a:gd name="T0" fmla="*/ 64 w 72"/>
                <a:gd name="T1" fmla="*/ 24 h 44"/>
                <a:gd name="T2" fmla="*/ 64 w 72"/>
                <a:gd name="T3" fmla="*/ 24 h 44"/>
                <a:gd name="T4" fmla="*/ 68 w 72"/>
                <a:gd name="T5" fmla="*/ 36 h 44"/>
                <a:gd name="T6" fmla="*/ 72 w 72"/>
                <a:gd name="T7" fmla="*/ 44 h 44"/>
                <a:gd name="T8" fmla="*/ 72 w 72"/>
                <a:gd name="T9" fmla="*/ 44 h 44"/>
                <a:gd name="T10" fmla="*/ 36 w 72"/>
                <a:gd name="T11" fmla="*/ 32 h 44"/>
                <a:gd name="T12" fmla="*/ 0 w 72"/>
                <a:gd name="T13" fmla="*/ 24 h 44"/>
                <a:gd name="T14" fmla="*/ 0 w 72"/>
                <a:gd name="T15" fmla="*/ 24 h 44"/>
                <a:gd name="T16" fmla="*/ 36 w 72"/>
                <a:gd name="T17" fmla="*/ 12 h 44"/>
                <a:gd name="T18" fmla="*/ 72 w 72"/>
                <a:gd name="T19" fmla="*/ 0 h 44"/>
                <a:gd name="T20" fmla="*/ 72 w 72"/>
                <a:gd name="T21" fmla="*/ 0 h 44"/>
                <a:gd name="T22" fmla="*/ 64 w 72"/>
                <a:gd name="T23" fmla="*/ 16 h 44"/>
                <a:gd name="T24" fmla="*/ 64 w 72"/>
                <a:gd name="T25" fmla="*/ 24 h 44"/>
                <a:gd name="T26" fmla="*/ 64 w 72"/>
                <a:gd name="T27" fmla="*/ 24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44"/>
                <a:gd name="T44" fmla="*/ 72 w 72"/>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44">
                  <a:moveTo>
                    <a:pt x="64" y="24"/>
                  </a:moveTo>
                  <a:lnTo>
                    <a:pt x="64" y="24"/>
                  </a:lnTo>
                  <a:lnTo>
                    <a:pt x="68" y="36"/>
                  </a:lnTo>
                  <a:lnTo>
                    <a:pt x="72" y="44"/>
                  </a:lnTo>
                  <a:lnTo>
                    <a:pt x="36" y="32"/>
                  </a:lnTo>
                  <a:lnTo>
                    <a:pt x="0" y="24"/>
                  </a:lnTo>
                  <a:lnTo>
                    <a:pt x="36" y="12"/>
                  </a:lnTo>
                  <a:lnTo>
                    <a:pt x="72" y="0"/>
                  </a:lnTo>
                  <a:lnTo>
                    <a:pt x="64" y="16"/>
                  </a:lnTo>
                  <a:lnTo>
                    <a:pt x="64" y="24"/>
                  </a:lnTo>
                  <a:close/>
                </a:path>
              </a:pathLst>
            </a:custGeom>
            <a:solidFill>
              <a:srgbClr val="000000"/>
            </a:solidFill>
            <a:ln w="12700">
              <a:solidFill>
                <a:srgbClr val="000000"/>
              </a:solidFill>
              <a:round/>
              <a:headEnd/>
              <a:tailEnd/>
            </a:ln>
          </p:spPr>
          <p:txBody>
            <a:bodyPr/>
            <a:lstStyle/>
            <a:p>
              <a:endParaRPr lang="en-US"/>
            </a:p>
          </p:txBody>
        </p:sp>
        <p:sp>
          <p:nvSpPr>
            <p:cNvPr id="23719" name="Freeform 166"/>
            <p:cNvSpPr>
              <a:spLocks/>
            </p:cNvSpPr>
            <p:nvPr/>
          </p:nvSpPr>
          <p:spPr bwMode="auto">
            <a:xfrm>
              <a:off x="876" y="1073"/>
              <a:ext cx="64" cy="64"/>
            </a:xfrm>
            <a:custGeom>
              <a:avLst/>
              <a:gdLst>
                <a:gd name="T0" fmla="*/ 44 w 64"/>
                <a:gd name="T1" fmla="*/ 16 h 64"/>
                <a:gd name="T2" fmla="*/ 44 w 64"/>
                <a:gd name="T3" fmla="*/ 16 h 64"/>
                <a:gd name="T4" fmla="*/ 56 w 64"/>
                <a:gd name="T5" fmla="*/ 24 h 64"/>
                <a:gd name="T6" fmla="*/ 64 w 64"/>
                <a:gd name="T7" fmla="*/ 28 h 64"/>
                <a:gd name="T8" fmla="*/ 64 w 64"/>
                <a:gd name="T9" fmla="*/ 28 h 64"/>
                <a:gd name="T10" fmla="*/ 32 w 64"/>
                <a:gd name="T11" fmla="*/ 44 h 64"/>
                <a:gd name="T12" fmla="*/ 0 w 64"/>
                <a:gd name="T13" fmla="*/ 64 h 64"/>
                <a:gd name="T14" fmla="*/ 0 w 64"/>
                <a:gd name="T15" fmla="*/ 64 h 64"/>
                <a:gd name="T16" fmla="*/ 20 w 64"/>
                <a:gd name="T17" fmla="*/ 32 h 64"/>
                <a:gd name="T18" fmla="*/ 32 w 64"/>
                <a:gd name="T19" fmla="*/ 0 h 64"/>
                <a:gd name="T20" fmla="*/ 32 w 64"/>
                <a:gd name="T21" fmla="*/ 0 h 64"/>
                <a:gd name="T22" fmla="*/ 40 w 64"/>
                <a:gd name="T23" fmla="*/ 12 h 64"/>
                <a:gd name="T24" fmla="*/ 44 w 64"/>
                <a:gd name="T25" fmla="*/ 16 h 64"/>
                <a:gd name="T26" fmla="*/ 44 w 64"/>
                <a:gd name="T27" fmla="*/ 16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64"/>
                <a:gd name="T44" fmla="*/ 64 w 64"/>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64">
                  <a:moveTo>
                    <a:pt x="44" y="16"/>
                  </a:moveTo>
                  <a:lnTo>
                    <a:pt x="44" y="16"/>
                  </a:lnTo>
                  <a:lnTo>
                    <a:pt x="56" y="24"/>
                  </a:lnTo>
                  <a:lnTo>
                    <a:pt x="64" y="28"/>
                  </a:lnTo>
                  <a:lnTo>
                    <a:pt x="32" y="44"/>
                  </a:lnTo>
                  <a:lnTo>
                    <a:pt x="0" y="64"/>
                  </a:lnTo>
                  <a:lnTo>
                    <a:pt x="20" y="32"/>
                  </a:lnTo>
                  <a:lnTo>
                    <a:pt x="32" y="0"/>
                  </a:lnTo>
                  <a:lnTo>
                    <a:pt x="40" y="12"/>
                  </a:lnTo>
                  <a:lnTo>
                    <a:pt x="44" y="16"/>
                  </a:lnTo>
                  <a:close/>
                </a:path>
              </a:pathLst>
            </a:custGeom>
            <a:solidFill>
              <a:srgbClr val="000000"/>
            </a:solidFill>
            <a:ln w="12700">
              <a:solidFill>
                <a:srgbClr val="000000"/>
              </a:solidFill>
              <a:round/>
              <a:headEnd/>
              <a:tailEnd/>
            </a:ln>
          </p:spPr>
          <p:txBody>
            <a:bodyPr/>
            <a:lstStyle/>
            <a:p>
              <a:endParaRPr lang="en-US"/>
            </a:p>
          </p:txBody>
        </p:sp>
        <p:sp>
          <p:nvSpPr>
            <p:cNvPr id="23720" name="Freeform 167"/>
            <p:cNvSpPr>
              <a:spLocks/>
            </p:cNvSpPr>
            <p:nvPr/>
          </p:nvSpPr>
          <p:spPr bwMode="auto">
            <a:xfrm>
              <a:off x="2189" y="845"/>
              <a:ext cx="40" cy="72"/>
            </a:xfrm>
            <a:custGeom>
              <a:avLst/>
              <a:gdLst>
                <a:gd name="T0" fmla="*/ 20 w 40"/>
                <a:gd name="T1" fmla="*/ 8 h 72"/>
                <a:gd name="T2" fmla="*/ 20 w 40"/>
                <a:gd name="T3" fmla="*/ 8 h 72"/>
                <a:gd name="T4" fmla="*/ 32 w 40"/>
                <a:gd name="T5" fmla="*/ 4 h 72"/>
                <a:gd name="T6" fmla="*/ 40 w 40"/>
                <a:gd name="T7" fmla="*/ 0 h 72"/>
                <a:gd name="T8" fmla="*/ 40 w 40"/>
                <a:gd name="T9" fmla="*/ 0 h 72"/>
                <a:gd name="T10" fmla="*/ 28 w 40"/>
                <a:gd name="T11" fmla="*/ 36 h 72"/>
                <a:gd name="T12" fmla="*/ 20 w 40"/>
                <a:gd name="T13" fmla="*/ 72 h 72"/>
                <a:gd name="T14" fmla="*/ 20 w 40"/>
                <a:gd name="T15" fmla="*/ 72 h 72"/>
                <a:gd name="T16" fmla="*/ 12 w 40"/>
                <a:gd name="T17" fmla="*/ 36 h 72"/>
                <a:gd name="T18" fmla="*/ 0 w 40"/>
                <a:gd name="T19" fmla="*/ 0 h 72"/>
                <a:gd name="T20" fmla="*/ 0 w 40"/>
                <a:gd name="T21" fmla="*/ 0 h 72"/>
                <a:gd name="T22" fmla="*/ 12 w 40"/>
                <a:gd name="T23" fmla="*/ 8 h 72"/>
                <a:gd name="T24" fmla="*/ 20 w 40"/>
                <a:gd name="T25" fmla="*/ 8 h 72"/>
                <a:gd name="T26" fmla="*/ 20 w 40"/>
                <a:gd name="T27" fmla="*/ 8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72"/>
                <a:gd name="T44" fmla="*/ 40 w 40"/>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72">
                  <a:moveTo>
                    <a:pt x="20" y="8"/>
                  </a:moveTo>
                  <a:lnTo>
                    <a:pt x="20" y="8"/>
                  </a:lnTo>
                  <a:lnTo>
                    <a:pt x="32" y="4"/>
                  </a:lnTo>
                  <a:lnTo>
                    <a:pt x="40" y="0"/>
                  </a:lnTo>
                  <a:lnTo>
                    <a:pt x="28" y="36"/>
                  </a:lnTo>
                  <a:lnTo>
                    <a:pt x="20" y="72"/>
                  </a:lnTo>
                  <a:lnTo>
                    <a:pt x="12" y="36"/>
                  </a:lnTo>
                  <a:lnTo>
                    <a:pt x="0" y="0"/>
                  </a:lnTo>
                  <a:lnTo>
                    <a:pt x="12" y="8"/>
                  </a:lnTo>
                  <a:lnTo>
                    <a:pt x="20" y="8"/>
                  </a:lnTo>
                  <a:close/>
                </a:path>
              </a:pathLst>
            </a:custGeom>
            <a:solidFill>
              <a:srgbClr val="000000"/>
            </a:solidFill>
            <a:ln w="12700">
              <a:solidFill>
                <a:srgbClr val="000000"/>
              </a:solidFill>
              <a:round/>
              <a:headEnd/>
              <a:tailEnd/>
            </a:ln>
          </p:spPr>
          <p:txBody>
            <a:bodyPr/>
            <a:lstStyle/>
            <a:p>
              <a:endParaRPr lang="en-US"/>
            </a:p>
          </p:txBody>
        </p:sp>
        <p:sp>
          <p:nvSpPr>
            <p:cNvPr id="23721" name="Freeform 168"/>
            <p:cNvSpPr>
              <a:spLocks/>
            </p:cNvSpPr>
            <p:nvPr/>
          </p:nvSpPr>
          <p:spPr bwMode="auto">
            <a:xfrm>
              <a:off x="2622" y="1073"/>
              <a:ext cx="44" cy="68"/>
            </a:xfrm>
            <a:custGeom>
              <a:avLst/>
              <a:gdLst>
                <a:gd name="T0" fmla="*/ 24 w 44"/>
                <a:gd name="T1" fmla="*/ 4 h 68"/>
                <a:gd name="T2" fmla="*/ 24 w 44"/>
                <a:gd name="T3" fmla="*/ 4 h 68"/>
                <a:gd name="T4" fmla="*/ 32 w 44"/>
                <a:gd name="T5" fmla="*/ 4 h 68"/>
                <a:gd name="T6" fmla="*/ 44 w 44"/>
                <a:gd name="T7" fmla="*/ 0 h 68"/>
                <a:gd name="T8" fmla="*/ 44 w 44"/>
                <a:gd name="T9" fmla="*/ 0 h 68"/>
                <a:gd name="T10" fmla="*/ 32 w 44"/>
                <a:gd name="T11" fmla="*/ 32 h 68"/>
                <a:gd name="T12" fmla="*/ 24 w 44"/>
                <a:gd name="T13" fmla="*/ 68 h 68"/>
                <a:gd name="T14" fmla="*/ 24 w 44"/>
                <a:gd name="T15" fmla="*/ 68 h 68"/>
                <a:gd name="T16" fmla="*/ 12 w 44"/>
                <a:gd name="T17" fmla="*/ 32 h 68"/>
                <a:gd name="T18" fmla="*/ 0 w 44"/>
                <a:gd name="T19" fmla="*/ 0 h 68"/>
                <a:gd name="T20" fmla="*/ 0 w 44"/>
                <a:gd name="T21" fmla="*/ 0 h 68"/>
                <a:gd name="T22" fmla="*/ 16 w 44"/>
                <a:gd name="T23" fmla="*/ 4 h 68"/>
                <a:gd name="T24" fmla="*/ 24 w 44"/>
                <a:gd name="T25" fmla="*/ 4 h 68"/>
                <a:gd name="T26" fmla="*/ 24 w 44"/>
                <a:gd name="T27" fmla="*/ 4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68"/>
                <a:gd name="T44" fmla="*/ 44 w 44"/>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68">
                  <a:moveTo>
                    <a:pt x="24" y="4"/>
                  </a:moveTo>
                  <a:lnTo>
                    <a:pt x="24" y="4"/>
                  </a:lnTo>
                  <a:lnTo>
                    <a:pt x="32" y="4"/>
                  </a:lnTo>
                  <a:lnTo>
                    <a:pt x="44" y="0"/>
                  </a:lnTo>
                  <a:lnTo>
                    <a:pt x="32" y="32"/>
                  </a:lnTo>
                  <a:lnTo>
                    <a:pt x="24" y="68"/>
                  </a:lnTo>
                  <a:lnTo>
                    <a:pt x="12" y="32"/>
                  </a:lnTo>
                  <a:lnTo>
                    <a:pt x="0" y="0"/>
                  </a:lnTo>
                  <a:lnTo>
                    <a:pt x="16" y="4"/>
                  </a:lnTo>
                  <a:lnTo>
                    <a:pt x="24" y="4"/>
                  </a:lnTo>
                  <a:close/>
                </a:path>
              </a:pathLst>
            </a:custGeom>
            <a:solidFill>
              <a:srgbClr val="000000"/>
            </a:solidFill>
            <a:ln w="12700">
              <a:solidFill>
                <a:srgbClr val="000000"/>
              </a:solidFill>
              <a:round/>
              <a:headEnd/>
              <a:tailEnd/>
            </a:ln>
          </p:spPr>
          <p:txBody>
            <a:bodyPr/>
            <a:lstStyle/>
            <a:p>
              <a:endParaRPr lang="en-US"/>
            </a:p>
          </p:txBody>
        </p:sp>
        <p:sp>
          <p:nvSpPr>
            <p:cNvPr id="23722" name="Freeform 169"/>
            <p:cNvSpPr>
              <a:spLocks/>
            </p:cNvSpPr>
            <p:nvPr/>
          </p:nvSpPr>
          <p:spPr bwMode="auto">
            <a:xfrm>
              <a:off x="2225" y="1350"/>
              <a:ext cx="72" cy="44"/>
            </a:xfrm>
            <a:custGeom>
              <a:avLst/>
              <a:gdLst>
                <a:gd name="T0" fmla="*/ 4 w 72"/>
                <a:gd name="T1" fmla="*/ 20 h 44"/>
                <a:gd name="T2" fmla="*/ 4 w 72"/>
                <a:gd name="T3" fmla="*/ 20 h 44"/>
                <a:gd name="T4" fmla="*/ 4 w 72"/>
                <a:gd name="T5" fmla="*/ 12 h 44"/>
                <a:gd name="T6" fmla="*/ 0 w 72"/>
                <a:gd name="T7" fmla="*/ 0 h 44"/>
                <a:gd name="T8" fmla="*/ 0 w 72"/>
                <a:gd name="T9" fmla="*/ 0 h 44"/>
                <a:gd name="T10" fmla="*/ 36 w 72"/>
                <a:gd name="T11" fmla="*/ 12 h 44"/>
                <a:gd name="T12" fmla="*/ 72 w 72"/>
                <a:gd name="T13" fmla="*/ 20 h 44"/>
                <a:gd name="T14" fmla="*/ 72 w 72"/>
                <a:gd name="T15" fmla="*/ 20 h 44"/>
                <a:gd name="T16" fmla="*/ 36 w 72"/>
                <a:gd name="T17" fmla="*/ 32 h 44"/>
                <a:gd name="T18" fmla="*/ 0 w 72"/>
                <a:gd name="T19" fmla="*/ 44 h 44"/>
                <a:gd name="T20" fmla="*/ 0 w 72"/>
                <a:gd name="T21" fmla="*/ 44 h 44"/>
                <a:gd name="T22" fmla="*/ 4 w 72"/>
                <a:gd name="T23" fmla="*/ 28 h 44"/>
                <a:gd name="T24" fmla="*/ 4 w 72"/>
                <a:gd name="T25" fmla="*/ 20 h 44"/>
                <a:gd name="T26" fmla="*/ 4 w 72"/>
                <a:gd name="T27" fmla="*/ 2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44"/>
                <a:gd name="T44" fmla="*/ 72 w 72"/>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44">
                  <a:moveTo>
                    <a:pt x="4" y="20"/>
                  </a:moveTo>
                  <a:lnTo>
                    <a:pt x="4" y="20"/>
                  </a:lnTo>
                  <a:lnTo>
                    <a:pt x="4" y="12"/>
                  </a:lnTo>
                  <a:lnTo>
                    <a:pt x="0" y="0"/>
                  </a:lnTo>
                  <a:lnTo>
                    <a:pt x="36" y="12"/>
                  </a:lnTo>
                  <a:lnTo>
                    <a:pt x="72" y="20"/>
                  </a:lnTo>
                  <a:lnTo>
                    <a:pt x="36" y="32"/>
                  </a:lnTo>
                  <a:lnTo>
                    <a:pt x="0" y="44"/>
                  </a:lnTo>
                  <a:lnTo>
                    <a:pt x="4" y="28"/>
                  </a:lnTo>
                  <a:lnTo>
                    <a:pt x="4" y="20"/>
                  </a:lnTo>
                  <a:close/>
                </a:path>
              </a:pathLst>
            </a:custGeom>
            <a:solidFill>
              <a:srgbClr val="000000"/>
            </a:solidFill>
            <a:ln w="12700">
              <a:solidFill>
                <a:srgbClr val="000000"/>
              </a:solidFill>
              <a:round/>
              <a:headEnd/>
              <a:tailEnd/>
            </a:ln>
          </p:spPr>
          <p:txBody>
            <a:bodyPr/>
            <a:lstStyle/>
            <a:p>
              <a:endParaRPr lang="en-US"/>
            </a:p>
          </p:txBody>
        </p:sp>
        <p:sp>
          <p:nvSpPr>
            <p:cNvPr id="23723" name="Freeform 170"/>
            <p:cNvSpPr>
              <a:spLocks/>
            </p:cNvSpPr>
            <p:nvPr/>
          </p:nvSpPr>
          <p:spPr bwMode="auto">
            <a:xfrm>
              <a:off x="3046" y="1370"/>
              <a:ext cx="44" cy="72"/>
            </a:xfrm>
            <a:custGeom>
              <a:avLst/>
              <a:gdLst>
                <a:gd name="T0" fmla="*/ 24 w 44"/>
                <a:gd name="T1" fmla="*/ 68 h 72"/>
                <a:gd name="T2" fmla="*/ 24 w 44"/>
                <a:gd name="T3" fmla="*/ 68 h 72"/>
                <a:gd name="T4" fmla="*/ 36 w 44"/>
                <a:gd name="T5" fmla="*/ 68 h 72"/>
                <a:gd name="T6" fmla="*/ 44 w 44"/>
                <a:gd name="T7" fmla="*/ 72 h 72"/>
                <a:gd name="T8" fmla="*/ 44 w 44"/>
                <a:gd name="T9" fmla="*/ 72 h 72"/>
                <a:gd name="T10" fmla="*/ 32 w 44"/>
                <a:gd name="T11" fmla="*/ 40 h 72"/>
                <a:gd name="T12" fmla="*/ 24 w 44"/>
                <a:gd name="T13" fmla="*/ 0 h 72"/>
                <a:gd name="T14" fmla="*/ 24 w 44"/>
                <a:gd name="T15" fmla="*/ 0 h 72"/>
                <a:gd name="T16" fmla="*/ 16 w 44"/>
                <a:gd name="T17" fmla="*/ 40 h 72"/>
                <a:gd name="T18" fmla="*/ 0 w 44"/>
                <a:gd name="T19" fmla="*/ 72 h 72"/>
                <a:gd name="T20" fmla="*/ 0 w 44"/>
                <a:gd name="T21" fmla="*/ 72 h 72"/>
                <a:gd name="T22" fmla="*/ 16 w 44"/>
                <a:gd name="T23" fmla="*/ 68 h 72"/>
                <a:gd name="T24" fmla="*/ 24 w 44"/>
                <a:gd name="T25" fmla="*/ 68 h 72"/>
                <a:gd name="T26" fmla="*/ 24 w 44"/>
                <a:gd name="T27" fmla="*/ 68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2"/>
                <a:gd name="T44" fmla="*/ 44 w 44"/>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2">
                  <a:moveTo>
                    <a:pt x="24" y="68"/>
                  </a:moveTo>
                  <a:lnTo>
                    <a:pt x="24" y="68"/>
                  </a:lnTo>
                  <a:lnTo>
                    <a:pt x="36" y="68"/>
                  </a:lnTo>
                  <a:lnTo>
                    <a:pt x="44" y="72"/>
                  </a:lnTo>
                  <a:lnTo>
                    <a:pt x="32" y="40"/>
                  </a:lnTo>
                  <a:lnTo>
                    <a:pt x="24" y="0"/>
                  </a:lnTo>
                  <a:lnTo>
                    <a:pt x="16" y="40"/>
                  </a:lnTo>
                  <a:lnTo>
                    <a:pt x="0" y="72"/>
                  </a:lnTo>
                  <a:lnTo>
                    <a:pt x="16" y="68"/>
                  </a:lnTo>
                  <a:lnTo>
                    <a:pt x="24" y="68"/>
                  </a:lnTo>
                  <a:close/>
                </a:path>
              </a:pathLst>
            </a:custGeom>
            <a:solidFill>
              <a:srgbClr val="000000"/>
            </a:solidFill>
            <a:ln w="12700">
              <a:solidFill>
                <a:srgbClr val="000000"/>
              </a:solidFill>
              <a:round/>
              <a:headEnd/>
              <a:tailEnd/>
            </a:ln>
          </p:spPr>
          <p:txBody>
            <a:bodyPr/>
            <a:lstStyle/>
            <a:p>
              <a:endParaRPr lang="en-US"/>
            </a:p>
          </p:txBody>
        </p:sp>
        <p:sp>
          <p:nvSpPr>
            <p:cNvPr id="23724" name="Freeform 171"/>
            <p:cNvSpPr>
              <a:spLocks/>
            </p:cNvSpPr>
            <p:nvPr/>
          </p:nvSpPr>
          <p:spPr bwMode="auto">
            <a:xfrm>
              <a:off x="3122" y="1350"/>
              <a:ext cx="72" cy="44"/>
            </a:xfrm>
            <a:custGeom>
              <a:avLst/>
              <a:gdLst>
                <a:gd name="T0" fmla="*/ 4 w 72"/>
                <a:gd name="T1" fmla="*/ 20 h 44"/>
                <a:gd name="T2" fmla="*/ 4 w 72"/>
                <a:gd name="T3" fmla="*/ 20 h 44"/>
                <a:gd name="T4" fmla="*/ 4 w 72"/>
                <a:gd name="T5" fmla="*/ 12 h 44"/>
                <a:gd name="T6" fmla="*/ 0 w 72"/>
                <a:gd name="T7" fmla="*/ 0 h 44"/>
                <a:gd name="T8" fmla="*/ 0 w 72"/>
                <a:gd name="T9" fmla="*/ 0 h 44"/>
                <a:gd name="T10" fmla="*/ 36 w 72"/>
                <a:gd name="T11" fmla="*/ 12 h 44"/>
                <a:gd name="T12" fmla="*/ 72 w 72"/>
                <a:gd name="T13" fmla="*/ 20 h 44"/>
                <a:gd name="T14" fmla="*/ 72 w 72"/>
                <a:gd name="T15" fmla="*/ 20 h 44"/>
                <a:gd name="T16" fmla="*/ 36 w 72"/>
                <a:gd name="T17" fmla="*/ 32 h 44"/>
                <a:gd name="T18" fmla="*/ 0 w 72"/>
                <a:gd name="T19" fmla="*/ 44 h 44"/>
                <a:gd name="T20" fmla="*/ 0 w 72"/>
                <a:gd name="T21" fmla="*/ 44 h 44"/>
                <a:gd name="T22" fmla="*/ 4 w 72"/>
                <a:gd name="T23" fmla="*/ 28 h 44"/>
                <a:gd name="T24" fmla="*/ 4 w 72"/>
                <a:gd name="T25" fmla="*/ 20 h 44"/>
                <a:gd name="T26" fmla="*/ 4 w 72"/>
                <a:gd name="T27" fmla="*/ 2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44"/>
                <a:gd name="T44" fmla="*/ 72 w 72"/>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44">
                  <a:moveTo>
                    <a:pt x="4" y="20"/>
                  </a:moveTo>
                  <a:lnTo>
                    <a:pt x="4" y="20"/>
                  </a:lnTo>
                  <a:lnTo>
                    <a:pt x="4" y="12"/>
                  </a:lnTo>
                  <a:lnTo>
                    <a:pt x="0" y="0"/>
                  </a:lnTo>
                  <a:lnTo>
                    <a:pt x="36" y="12"/>
                  </a:lnTo>
                  <a:lnTo>
                    <a:pt x="72" y="20"/>
                  </a:lnTo>
                  <a:lnTo>
                    <a:pt x="36" y="32"/>
                  </a:lnTo>
                  <a:lnTo>
                    <a:pt x="0" y="44"/>
                  </a:lnTo>
                  <a:lnTo>
                    <a:pt x="4" y="28"/>
                  </a:lnTo>
                  <a:lnTo>
                    <a:pt x="4" y="20"/>
                  </a:lnTo>
                  <a:close/>
                </a:path>
              </a:pathLst>
            </a:custGeom>
            <a:solidFill>
              <a:srgbClr val="000000"/>
            </a:solidFill>
            <a:ln w="12700">
              <a:solidFill>
                <a:srgbClr val="000000"/>
              </a:solidFill>
              <a:round/>
              <a:headEnd/>
              <a:tailEnd/>
            </a:ln>
          </p:spPr>
          <p:txBody>
            <a:bodyPr/>
            <a:lstStyle/>
            <a:p>
              <a:endParaRPr lang="en-US"/>
            </a:p>
          </p:txBody>
        </p:sp>
        <p:sp>
          <p:nvSpPr>
            <p:cNvPr id="23725" name="Freeform 172"/>
            <p:cNvSpPr>
              <a:spLocks/>
            </p:cNvSpPr>
            <p:nvPr/>
          </p:nvSpPr>
          <p:spPr bwMode="auto">
            <a:xfrm>
              <a:off x="3122" y="2215"/>
              <a:ext cx="72" cy="44"/>
            </a:xfrm>
            <a:custGeom>
              <a:avLst/>
              <a:gdLst>
                <a:gd name="T0" fmla="*/ 4 w 72"/>
                <a:gd name="T1" fmla="*/ 20 h 44"/>
                <a:gd name="T2" fmla="*/ 4 w 72"/>
                <a:gd name="T3" fmla="*/ 20 h 44"/>
                <a:gd name="T4" fmla="*/ 4 w 72"/>
                <a:gd name="T5" fmla="*/ 12 h 44"/>
                <a:gd name="T6" fmla="*/ 0 w 72"/>
                <a:gd name="T7" fmla="*/ 0 h 44"/>
                <a:gd name="T8" fmla="*/ 0 w 72"/>
                <a:gd name="T9" fmla="*/ 0 h 44"/>
                <a:gd name="T10" fmla="*/ 36 w 72"/>
                <a:gd name="T11" fmla="*/ 12 h 44"/>
                <a:gd name="T12" fmla="*/ 72 w 72"/>
                <a:gd name="T13" fmla="*/ 20 h 44"/>
                <a:gd name="T14" fmla="*/ 72 w 72"/>
                <a:gd name="T15" fmla="*/ 20 h 44"/>
                <a:gd name="T16" fmla="*/ 36 w 72"/>
                <a:gd name="T17" fmla="*/ 32 h 44"/>
                <a:gd name="T18" fmla="*/ 0 w 72"/>
                <a:gd name="T19" fmla="*/ 44 h 44"/>
                <a:gd name="T20" fmla="*/ 0 w 72"/>
                <a:gd name="T21" fmla="*/ 44 h 44"/>
                <a:gd name="T22" fmla="*/ 4 w 72"/>
                <a:gd name="T23" fmla="*/ 28 h 44"/>
                <a:gd name="T24" fmla="*/ 4 w 72"/>
                <a:gd name="T25" fmla="*/ 20 h 44"/>
                <a:gd name="T26" fmla="*/ 4 w 72"/>
                <a:gd name="T27" fmla="*/ 2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44"/>
                <a:gd name="T44" fmla="*/ 72 w 72"/>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44">
                  <a:moveTo>
                    <a:pt x="4" y="20"/>
                  </a:moveTo>
                  <a:lnTo>
                    <a:pt x="4" y="20"/>
                  </a:lnTo>
                  <a:lnTo>
                    <a:pt x="4" y="12"/>
                  </a:lnTo>
                  <a:lnTo>
                    <a:pt x="0" y="0"/>
                  </a:lnTo>
                  <a:lnTo>
                    <a:pt x="36" y="12"/>
                  </a:lnTo>
                  <a:lnTo>
                    <a:pt x="72" y="20"/>
                  </a:lnTo>
                  <a:lnTo>
                    <a:pt x="36" y="32"/>
                  </a:lnTo>
                  <a:lnTo>
                    <a:pt x="0" y="44"/>
                  </a:lnTo>
                  <a:lnTo>
                    <a:pt x="4" y="28"/>
                  </a:lnTo>
                  <a:lnTo>
                    <a:pt x="4" y="20"/>
                  </a:lnTo>
                  <a:close/>
                </a:path>
              </a:pathLst>
            </a:custGeom>
            <a:solidFill>
              <a:srgbClr val="000000"/>
            </a:solidFill>
            <a:ln w="12700">
              <a:solidFill>
                <a:srgbClr val="000000"/>
              </a:solidFill>
              <a:round/>
              <a:headEnd/>
              <a:tailEnd/>
            </a:ln>
          </p:spPr>
          <p:txBody>
            <a:bodyPr/>
            <a:lstStyle/>
            <a:p>
              <a:endParaRPr lang="en-US"/>
            </a:p>
          </p:txBody>
        </p:sp>
        <p:sp>
          <p:nvSpPr>
            <p:cNvPr id="23726" name="Freeform 173"/>
            <p:cNvSpPr>
              <a:spLocks/>
            </p:cNvSpPr>
            <p:nvPr/>
          </p:nvSpPr>
          <p:spPr bwMode="auto">
            <a:xfrm>
              <a:off x="3891" y="2215"/>
              <a:ext cx="68" cy="44"/>
            </a:xfrm>
            <a:custGeom>
              <a:avLst/>
              <a:gdLst>
                <a:gd name="T0" fmla="*/ 64 w 68"/>
                <a:gd name="T1" fmla="*/ 20 h 44"/>
                <a:gd name="T2" fmla="*/ 64 w 68"/>
                <a:gd name="T3" fmla="*/ 20 h 44"/>
                <a:gd name="T4" fmla="*/ 64 w 68"/>
                <a:gd name="T5" fmla="*/ 32 h 44"/>
                <a:gd name="T6" fmla="*/ 68 w 68"/>
                <a:gd name="T7" fmla="*/ 44 h 44"/>
                <a:gd name="T8" fmla="*/ 68 w 68"/>
                <a:gd name="T9" fmla="*/ 44 h 44"/>
                <a:gd name="T10" fmla="*/ 36 w 68"/>
                <a:gd name="T11" fmla="*/ 32 h 44"/>
                <a:gd name="T12" fmla="*/ 0 w 68"/>
                <a:gd name="T13" fmla="*/ 20 h 44"/>
                <a:gd name="T14" fmla="*/ 0 w 68"/>
                <a:gd name="T15" fmla="*/ 20 h 44"/>
                <a:gd name="T16" fmla="*/ 36 w 68"/>
                <a:gd name="T17" fmla="*/ 12 h 44"/>
                <a:gd name="T18" fmla="*/ 68 w 68"/>
                <a:gd name="T19" fmla="*/ 0 h 44"/>
                <a:gd name="T20" fmla="*/ 68 w 68"/>
                <a:gd name="T21" fmla="*/ 0 h 44"/>
                <a:gd name="T22" fmla="*/ 64 w 68"/>
                <a:gd name="T23" fmla="*/ 16 h 44"/>
                <a:gd name="T24" fmla="*/ 64 w 68"/>
                <a:gd name="T25" fmla="*/ 20 h 44"/>
                <a:gd name="T26" fmla="*/ 64 w 68"/>
                <a:gd name="T27" fmla="*/ 2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44"/>
                <a:gd name="T44" fmla="*/ 68 w 68"/>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44">
                  <a:moveTo>
                    <a:pt x="64" y="20"/>
                  </a:moveTo>
                  <a:lnTo>
                    <a:pt x="64" y="20"/>
                  </a:lnTo>
                  <a:lnTo>
                    <a:pt x="64" y="32"/>
                  </a:lnTo>
                  <a:lnTo>
                    <a:pt x="68" y="44"/>
                  </a:lnTo>
                  <a:lnTo>
                    <a:pt x="36" y="32"/>
                  </a:lnTo>
                  <a:lnTo>
                    <a:pt x="0" y="20"/>
                  </a:lnTo>
                  <a:lnTo>
                    <a:pt x="36" y="12"/>
                  </a:lnTo>
                  <a:lnTo>
                    <a:pt x="68" y="0"/>
                  </a:lnTo>
                  <a:lnTo>
                    <a:pt x="64" y="16"/>
                  </a:lnTo>
                  <a:lnTo>
                    <a:pt x="64" y="20"/>
                  </a:lnTo>
                  <a:close/>
                </a:path>
              </a:pathLst>
            </a:custGeom>
            <a:solidFill>
              <a:srgbClr val="000000"/>
            </a:solidFill>
            <a:ln w="12700">
              <a:solidFill>
                <a:srgbClr val="000000"/>
              </a:solidFill>
              <a:round/>
              <a:headEnd/>
              <a:tailEnd/>
            </a:ln>
          </p:spPr>
          <p:txBody>
            <a:bodyPr/>
            <a:lstStyle/>
            <a:p>
              <a:endParaRPr lang="en-US"/>
            </a:p>
          </p:txBody>
        </p:sp>
        <p:sp>
          <p:nvSpPr>
            <p:cNvPr id="23727" name="Freeform 174"/>
            <p:cNvSpPr>
              <a:spLocks/>
            </p:cNvSpPr>
            <p:nvPr/>
          </p:nvSpPr>
          <p:spPr bwMode="auto">
            <a:xfrm>
              <a:off x="4099" y="2215"/>
              <a:ext cx="68" cy="44"/>
            </a:xfrm>
            <a:custGeom>
              <a:avLst/>
              <a:gdLst>
                <a:gd name="T0" fmla="*/ 4 w 68"/>
                <a:gd name="T1" fmla="*/ 20 h 44"/>
                <a:gd name="T2" fmla="*/ 4 w 68"/>
                <a:gd name="T3" fmla="*/ 20 h 44"/>
                <a:gd name="T4" fmla="*/ 4 w 68"/>
                <a:gd name="T5" fmla="*/ 32 h 44"/>
                <a:gd name="T6" fmla="*/ 0 w 68"/>
                <a:gd name="T7" fmla="*/ 44 h 44"/>
                <a:gd name="T8" fmla="*/ 0 w 68"/>
                <a:gd name="T9" fmla="*/ 44 h 44"/>
                <a:gd name="T10" fmla="*/ 32 w 68"/>
                <a:gd name="T11" fmla="*/ 32 h 44"/>
                <a:gd name="T12" fmla="*/ 68 w 68"/>
                <a:gd name="T13" fmla="*/ 20 h 44"/>
                <a:gd name="T14" fmla="*/ 68 w 68"/>
                <a:gd name="T15" fmla="*/ 20 h 44"/>
                <a:gd name="T16" fmla="*/ 32 w 68"/>
                <a:gd name="T17" fmla="*/ 12 h 44"/>
                <a:gd name="T18" fmla="*/ 0 w 68"/>
                <a:gd name="T19" fmla="*/ 0 h 44"/>
                <a:gd name="T20" fmla="*/ 0 w 68"/>
                <a:gd name="T21" fmla="*/ 0 h 44"/>
                <a:gd name="T22" fmla="*/ 4 w 68"/>
                <a:gd name="T23" fmla="*/ 16 h 44"/>
                <a:gd name="T24" fmla="*/ 4 w 68"/>
                <a:gd name="T25" fmla="*/ 20 h 44"/>
                <a:gd name="T26" fmla="*/ 4 w 68"/>
                <a:gd name="T27" fmla="*/ 2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44"/>
                <a:gd name="T44" fmla="*/ 68 w 68"/>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44">
                  <a:moveTo>
                    <a:pt x="4" y="20"/>
                  </a:moveTo>
                  <a:lnTo>
                    <a:pt x="4" y="20"/>
                  </a:lnTo>
                  <a:lnTo>
                    <a:pt x="4" y="32"/>
                  </a:lnTo>
                  <a:lnTo>
                    <a:pt x="0" y="44"/>
                  </a:lnTo>
                  <a:lnTo>
                    <a:pt x="32" y="32"/>
                  </a:lnTo>
                  <a:lnTo>
                    <a:pt x="68" y="20"/>
                  </a:lnTo>
                  <a:lnTo>
                    <a:pt x="32" y="12"/>
                  </a:lnTo>
                  <a:lnTo>
                    <a:pt x="0" y="0"/>
                  </a:lnTo>
                  <a:lnTo>
                    <a:pt x="4" y="16"/>
                  </a:lnTo>
                  <a:lnTo>
                    <a:pt x="4" y="20"/>
                  </a:lnTo>
                  <a:close/>
                </a:path>
              </a:pathLst>
            </a:custGeom>
            <a:solidFill>
              <a:srgbClr val="000000"/>
            </a:solidFill>
            <a:ln w="12700">
              <a:solidFill>
                <a:srgbClr val="000000"/>
              </a:solidFill>
              <a:round/>
              <a:headEnd/>
              <a:tailEnd/>
            </a:ln>
          </p:spPr>
          <p:txBody>
            <a:bodyPr/>
            <a:lstStyle/>
            <a:p>
              <a:endParaRPr lang="en-US"/>
            </a:p>
          </p:txBody>
        </p:sp>
        <p:sp>
          <p:nvSpPr>
            <p:cNvPr id="23728" name="Freeform 175"/>
            <p:cNvSpPr>
              <a:spLocks/>
            </p:cNvSpPr>
            <p:nvPr/>
          </p:nvSpPr>
          <p:spPr bwMode="auto">
            <a:xfrm>
              <a:off x="3991" y="561"/>
              <a:ext cx="44" cy="72"/>
            </a:xfrm>
            <a:custGeom>
              <a:avLst/>
              <a:gdLst>
                <a:gd name="T0" fmla="*/ 20 w 44"/>
                <a:gd name="T1" fmla="*/ 64 h 72"/>
                <a:gd name="T2" fmla="*/ 20 w 44"/>
                <a:gd name="T3" fmla="*/ 64 h 72"/>
                <a:gd name="T4" fmla="*/ 32 w 44"/>
                <a:gd name="T5" fmla="*/ 68 h 72"/>
                <a:gd name="T6" fmla="*/ 44 w 44"/>
                <a:gd name="T7" fmla="*/ 72 h 72"/>
                <a:gd name="T8" fmla="*/ 44 w 44"/>
                <a:gd name="T9" fmla="*/ 72 h 72"/>
                <a:gd name="T10" fmla="*/ 28 w 44"/>
                <a:gd name="T11" fmla="*/ 36 h 72"/>
                <a:gd name="T12" fmla="*/ 20 w 44"/>
                <a:gd name="T13" fmla="*/ 0 h 72"/>
                <a:gd name="T14" fmla="*/ 20 w 44"/>
                <a:gd name="T15" fmla="*/ 0 h 72"/>
                <a:gd name="T16" fmla="*/ 12 w 44"/>
                <a:gd name="T17" fmla="*/ 36 h 72"/>
                <a:gd name="T18" fmla="*/ 0 w 44"/>
                <a:gd name="T19" fmla="*/ 72 h 72"/>
                <a:gd name="T20" fmla="*/ 0 w 44"/>
                <a:gd name="T21" fmla="*/ 72 h 72"/>
                <a:gd name="T22" fmla="*/ 12 w 44"/>
                <a:gd name="T23" fmla="*/ 64 h 72"/>
                <a:gd name="T24" fmla="*/ 20 w 44"/>
                <a:gd name="T25" fmla="*/ 64 h 72"/>
                <a:gd name="T26" fmla="*/ 20 w 44"/>
                <a:gd name="T27" fmla="*/ 64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2"/>
                <a:gd name="T44" fmla="*/ 44 w 44"/>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2">
                  <a:moveTo>
                    <a:pt x="20" y="64"/>
                  </a:moveTo>
                  <a:lnTo>
                    <a:pt x="20" y="64"/>
                  </a:lnTo>
                  <a:lnTo>
                    <a:pt x="32" y="68"/>
                  </a:lnTo>
                  <a:lnTo>
                    <a:pt x="44" y="72"/>
                  </a:lnTo>
                  <a:lnTo>
                    <a:pt x="28" y="36"/>
                  </a:lnTo>
                  <a:lnTo>
                    <a:pt x="20" y="0"/>
                  </a:lnTo>
                  <a:lnTo>
                    <a:pt x="12" y="36"/>
                  </a:lnTo>
                  <a:lnTo>
                    <a:pt x="0" y="72"/>
                  </a:lnTo>
                  <a:lnTo>
                    <a:pt x="12" y="64"/>
                  </a:lnTo>
                  <a:lnTo>
                    <a:pt x="20" y="64"/>
                  </a:lnTo>
                  <a:close/>
                </a:path>
              </a:pathLst>
            </a:custGeom>
            <a:solidFill>
              <a:srgbClr val="000000"/>
            </a:solidFill>
            <a:ln w="12700">
              <a:solidFill>
                <a:srgbClr val="000000"/>
              </a:solidFill>
              <a:round/>
              <a:headEnd/>
              <a:tailEnd/>
            </a:ln>
          </p:spPr>
          <p:txBody>
            <a:bodyPr/>
            <a:lstStyle/>
            <a:p>
              <a:endParaRPr lang="en-US"/>
            </a:p>
          </p:txBody>
        </p:sp>
        <p:sp>
          <p:nvSpPr>
            <p:cNvPr id="23729" name="Freeform 176"/>
            <p:cNvSpPr>
              <a:spLocks/>
            </p:cNvSpPr>
            <p:nvPr/>
          </p:nvSpPr>
          <p:spPr bwMode="auto">
            <a:xfrm>
              <a:off x="3547" y="312"/>
              <a:ext cx="68" cy="40"/>
            </a:xfrm>
            <a:custGeom>
              <a:avLst/>
              <a:gdLst>
                <a:gd name="T0" fmla="*/ 4 w 68"/>
                <a:gd name="T1" fmla="*/ 20 h 40"/>
                <a:gd name="T2" fmla="*/ 4 w 68"/>
                <a:gd name="T3" fmla="*/ 20 h 40"/>
                <a:gd name="T4" fmla="*/ 4 w 68"/>
                <a:gd name="T5" fmla="*/ 8 h 40"/>
                <a:gd name="T6" fmla="*/ 0 w 68"/>
                <a:gd name="T7" fmla="*/ 0 h 40"/>
                <a:gd name="T8" fmla="*/ 0 w 68"/>
                <a:gd name="T9" fmla="*/ 0 h 40"/>
                <a:gd name="T10" fmla="*/ 32 w 68"/>
                <a:gd name="T11" fmla="*/ 12 h 40"/>
                <a:gd name="T12" fmla="*/ 68 w 68"/>
                <a:gd name="T13" fmla="*/ 20 h 40"/>
                <a:gd name="T14" fmla="*/ 68 w 68"/>
                <a:gd name="T15" fmla="*/ 20 h 40"/>
                <a:gd name="T16" fmla="*/ 32 w 68"/>
                <a:gd name="T17" fmla="*/ 28 h 40"/>
                <a:gd name="T18" fmla="*/ 0 w 68"/>
                <a:gd name="T19" fmla="*/ 40 h 40"/>
                <a:gd name="T20" fmla="*/ 0 w 68"/>
                <a:gd name="T21" fmla="*/ 40 h 40"/>
                <a:gd name="T22" fmla="*/ 4 w 68"/>
                <a:gd name="T23" fmla="*/ 28 h 40"/>
                <a:gd name="T24" fmla="*/ 4 w 68"/>
                <a:gd name="T25" fmla="*/ 20 h 40"/>
                <a:gd name="T26" fmla="*/ 4 w 68"/>
                <a:gd name="T27" fmla="*/ 2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40"/>
                <a:gd name="T44" fmla="*/ 68 w 68"/>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40">
                  <a:moveTo>
                    <a:pt x="4" y="20"/>
                  </a:moveTo>
                  <a:lnTo>
                    <a:pt x="4" y="20"/>
                  </a:lnTo>
                  <a:lnTo>
                    <a:pt x="4" y="8"/>
                  </a:lnTo>
                  <a:lnTo>
                    <a:pt x="0" y="0"/>
                  </a:lnTo>
                  <a:lnTo>
                    <a:pt x="32" y="12"/>
                  </a:lnTo>
                  <a:lnTo>
                    <a:pt x="68" y="20"/>
                  </a:lnTo>
                  <a:lnTo>
                    <a:pt x="32" y="28"/>
                  </a:lnTo>
                  <a:lnTo>
                    <a:pt x="0" y="40"/>
                  </a:lnTo>
                  <a:lnTo>
                    <a:pt x="4" y="28"/>
                  </a:lnTo>
                  <a:lnTo>
                    <a:pt x="4" y="20"/>
                  </a:lnTo>
                  <a:close/>
                </a:path>
              </a:pathLst>
            </a:custGeom>
            <a:solidFill>
              <a:srgbClr val="000000"/>
            </a:solidFill>
            <a:ln w="12700">
              <a:solidFill>
                <a:srgbClr val="000000"/>
              </a:solidFill>
              <a:round/>
              <a:headEnd/>
              <a:tailEnd/>
            </a:ln>
          </p:spPr>
          <p:txBody>
            <a:bodyPr/>
            <a:lstStyle/>
            <a:p>
              <a:endParaRPr lang="en-US"/>
            </a:p>
          </p:txBody>
        </p:sp>
        <p:sp>
          <p:nvSpPr>
            <p:cNvPr id="23730" name="Freeform 177"/>
            <p:cNvSpPr>
              <a:spLocks/>
            </p:cNvSpPr>
            <p:nvPr/>
          </p:nvSpPr>
          <p:spPr bwMode="auto">
            <a:xfrm>
              <a:off x="4376" y="312"/>
              <a:ext cx="72" cy="40"/>
            </a:xfrm>
            <a:custGeom>
              <a:avLst/>
              <a:gdLst>
                <a:gd name="T0" fmla="*/ 68 w 72"/>
                <a:gd name="T1" fmla="*/ 20 h 40"/>
                <a:gd name="T2" fmla="*/ 68 w 72"/>
                <a:gd name="T3" fmla="*/ 20 h 40"/>
                <a:gd name="T4" fmla="*/ 68 w 72"/>
                <a:gd name="T5" fmla="*/ 32 h 40"/>
                <a:gd name="T6" fmla="*/ 72 w 72"/>
                <a:gd name="T7" fmla="*/ 40 h 40"/>
                <a:gd name="T8" fmla="*/ 72 w 72"/>
                <a:gd name="T9" fmla="*/ 40 h 40"/>
                <a:gd name="T10" fmla="*/ 36 w 72"/>
                <a:gd name="T11" fmla="*/ 28 h 40"/>
                <a:gd name="T12" fmla="*/ 0 w 72"/>
                <a:gd name="T13" fmla="*/ 20 h 40"/>
                <a:gd name="T14" fmla="*/ 0 w 72"/>
                <a:gd name="T15" fmla="*/ 20 h 40"/>
                <a:gd name="T16" fmla="*/ 36 w 72"/>
                <a:gd name="T17" fmla="*/ 12 h 40"/>
                <a:gd name="T18" fmla="*/ 72 w 72"/>
                <a:gd name="T19" fmla="*/ 0 h 40"/>
                <a:gd name="T20" fmla="*/ 72 w 72"/>
                <a:gd name="T21" fmla="*/ 0 h 40"/>
                <a:gd name="T22" fmla="*/ 68 w 72"/>
                <a:gd name="T23" fmla="*/ 12 h 40"/>
                <a:gd name="T24" fmla="*/ 68 w 72"/>
                <a:gd name="T25" fmla="*/ 20 h 40"/>
                <a:gd name="T26" fmla="*/ 68 w 72"/>
                <a:gd name="T27" fmla="*/ 2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40"/>
                <a:gd name="T44" fmla="*/ 72 w 72"/>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40">
                  <a:moveTo>
                    <a:pt x="68" y="20"/>
                  </a:moveTo>
                  <a:lnTo>
                    <a:pt x="68" y="20"/>
                  </a:lnTo>
                  <a:lnTo>
                    <a:pt x="68" y="32"/>
                  </a:lnTo>
                  <a:lnTo>
                    <a:pt x="72" y="40"/>
                  </a:lnTo>
                  <a:lnTo>
                    <a:pt x="36" y="28"/>
                  </a:lnTo>
                  <a:lnTo>
                    <a:pt x="0" y="20"/>
                  </a:lnTo>
                  <a:lnTo>
                    <a:pt x="36" y="12"/>
                  </a:lnTo>
                  <a:lnTo>
                    <a:pt x="72" y="0"/>
                  </a:lnTo>
                  <a:lnTo>
                    <a:pt x="68" y="12"/>
                  </a:lnTo>
                  <a:lnTo>
                    <a:pt x="68" y="20"/>
                  </a:lnTo>
                  <a:close/>
                </a:path>
              </a:pathLst>
            </a:custGeom>
            <a:solidFill>
              <a:srgbClr val="000000"/>
            </a:solidFill>
            <a:ln w="12700">
              <a:solidFill>
                <a:srgbClr val="000000"/>
              </a:solidFill>
              <a:round/>
              <a:headEnd/>
              <a:tailEnd/>
            </a:ln>
          </p:spPr>
          <p:txBody>
            <a:bodyPr/>
            <a:lstStyle/>
            <a:p>
              <a:endParaRPr lang="en-US"/>
            </a:p>
          </p:txBody>
        </p:sp>
        <p:sp>
          <p:nvSpPr>
            <p:cNvPr id="23731" name="Freeform 178"/>
            <p:cNvSpPr>
              <a:spLocks/>
            </p:cNvSpPr>
            <p:nvPr/>
          </p:nvSpPr>
          <p:spPr bwMode="auto">
            <a:xfrm>
              <a:off x="4496" y="1069"/>
              <a:ext cx="40" cy="72"/>
            </a:xfrm>
            <a:custGeom>
              <a:avLst/>
              <a:gdLst>
                <a:gd name="T0" fmla="*/ 20 w 40"/>
                <a:gd name="T1" fmla="*/ 8 h 72"/>
                <a:gd name="T2" fmla="*/ 20 w 40"/>
                <a:gd name="T3" fmla="*/ 8 h 72"/>
                <a:gd name="T4" fmla="*/ 32 w 40"/>
                <a:gd name="T5" fmla="*/ 4 h 72"/>
                <a:gd name="T6" fmla="*/ 40 w 40"/>
                <a:gd name="T7" fmla="*/ 0 h 72"/>
                <a:gd name="T8" fmla="*/ 40 w 40"/>
                <a:gd name="T9" fmla="*/ 0 h 72"/>
                <a:gd name="T10" fmla="*/ 28 w 40"/>
                <a:gd name="T11" fmla="*/ 36 h 72"/>
                <a:gd name="T12" fmla="*/ 20 w 40"/>
                <a:gd name="T13" fmla="*/ 72 h 72"/>
                <a:gd name="T14" fmla="*/ 20 w 40"/>
                <a:gd name="T15" fmla="*/ 72 h 72"/>
                <a:gd name="T16" fmla="*/ 12 w 40"/>
                <a:gd name="T17" fmla="*/ 36 h 72"/>
                <a:gd name="T18" fmla="*/ 0 w 40"/>
                <a:gd name="T19" fmla="*/ 0 h 72"/>
                <a:gd name="T20" fmla="*/ 0 w 40"/>
                <a:gd name="T21" fmla="*/ 0 h 72"/>
                <a:gd name="T22" fmla="*/ 12 w 40"/>
                <a:gd name="T23" fmla="*/ 8 h 72"/>
                <a:gd name="T24" fmla="*/ 20 w 40"/>
                <a:gd name="T25" fmla="*/ 8 h 72"/>
                <a:gd name="T26" fmla="*/ 20 w 40"/>
                <a:gd name="T27" fmla="*/ 8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72"/>
                <a:gd name="T44" fmla="*/ 40 w 40"/>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72">
                  <a:moveTo>
                    <a:pt x="20" y="8"/>
                  </a:moveTo>
                  <a:lnTo>
                    <a:pt x="20" y="8"/>
                  </a:lnTo>
                  <a:lnTo>
                    <a:pt x="32" y="4"/>
                  </a:lnTo>
                  <a:lnTo>
                    <a:pt x="40" y="0"/>
                  </a:lnTo>
                  <a:lnTo>
                    <a:pt x="28" y="36"/>
                  </a:lnTo>
                  <a:lnTo>
                    <a:pt x="20" y="72"/>
                  </a:lnTo>
                  <a:lnTo>
                    <a:pt x="12" y="36"/>
                  </a:lnTo>
                  <a:lnTo>
                    <a:pt x="0" y="0"/>
                  </a:lnTo>
                  <a:lnTo>
                    <a:pt x="12" y="8"/>
                  </a:lnTo>
                  <a:lnTo>
                    <a:pt x="20" y="8"/>
                  </a:lnTo>
                  <a:close/>
                </a:path>
              </a:pathLst>
            </a:custGeom>
            <a:solidFill>
              <a:srgbClr val="000000"/>
            </a:solidFill>
            <a:ln w="12700">
              <a:solidFill>
                <a:srgbClr val="000000"/>
              </a:solidFill>
              <a:round/>
              <a:headEnd/>
              <a:tailEnd/>
            </a:ln>
          </p:spPr>
          <p:txBody>
            <a:bodyPr/>
            <a:lstStyle/>
            <a:p>
              <a:endParaRPr lang="en-US"/>
            </a:p>
          </p:txBody>
        </p:sp>
        <p:sp>
          <p:nvSpPr>
            <p:cNvPr id="23732" name="Freeform 179"/>
            <p:cNvSpPr>
              <a:spLocks/>
            </p:cNvSpPr>
            <p:nvPr/>
          </p:nvSpPr>
          <p:spPr bwMode="auto">
            <a:xfrm>
              <a:off x="5465" y="1350"/>
              <a:ext cx="72" cy="44"/>
            </a:xfrm>
            <a:custGeom>
              <a:avLst/>
              <a:gdLst>
                <a:gd name="T0" fmla="*/ 4 w 72"/>
                <a:gd name="T1" fmla="*/ 20 h 44"/>
                <a:gd name="T2" fmla="*/ 4 w 72"/>
                <a:gd name="T3" fmla="*/ 20 h 44"/>
                <a:gd name="T4" fmla="*/ 4 w 72"/>
                <a:gd name="T5" fmla="*/ 12 h 44"/>
                <a:gd name="T6" fmla="*/ 0 w 72"/>
                <a:gd name="T7" fmla="*/ 0 h 44"/>
                <a:gd name="T8" fmla="*/ 0 w 72"/>
                <a:gd name="T9" fmla="*/ 0 h 44"/>
                <a:gd name="T10" fmla="*/ 36 w 72"/>
                <a:gd name="T11" fmla="*/ 12 h 44"/>
                <a:gd name="T12" fmla="*/ 72 w 72"/>
                <a:gd name="T13" fmla="*/ 20 h 44"/>
                <a:gd name="T14" fmla="*/ 72 w 72"/>
                <a:gd name="T15" fmla="*/ 20 h 44"/>
                <a:gd name="T16" fmla="*/ 36 w 72"/>
                <a:gd name="T17" fmla="*/ 32 h 44"/>
                <a:gd name="T18" fmla="*/ 0 w 72"/>
                <a:gd name="T19" fmla="*/ 44 h 44"/>
                <a:gd name="T20" fmla="*/ 0 w 72"/>
                <a:gd name="T21" fmla="*/ 44 h 44"/>
                <a:gd name="T22" fmla="*/ 4 w 72"/>
                <a:gd name="T23" fmla="*/ 28 h 44"/>
                <a:gd name="T24" fmla="*/ 4 w 72"/>
                <a:gd name="T25" fmla="*/ 20 h 44"/>
                <a:gd name="T26" fmla="*/ 4 w 72"/>
                <a:gd name="T27" fmla="*/ 2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44"/>
                <a:gd name="T44" fmla="*/ 72 w 72"/>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44">
                  <a:moveTo>
                    <a:pt x="4" y="20"/>
                  </a:moveTo>
                  <a:lnTo>
                    <a:pt x="4" y="20"/>
                  </a:lnTo>
                  <a:lnTo>
                    <a:pt x="4" y="12"/>
                  </a:lnTo>
                  <a:lnTo>
                    <a:pt x="0" y="0"/>
                  </a:lnTo>
                  <a:lnTo>
                    <a:pt x="36" y="12"/>
                  </a:lnTo>
                  <a:lnTo>
                    <a:pt x="72" y="20"/>
                  </a:lnTo>
                  <a:lnTo>
                    <a:pt x="36" y="32"/>
                  </a:lnTo>
                  <a:lnTo>
                    <a:pt x="0" y="44"/>
                  </a:lnTo>
                  <a:lnTo>
                    <a:pt x="4" y="28"/>
                  </a:lnTo>
                  <a:lnTo>
                    <a:pt x="4" y="20"/>
                  </a:lnTo>
                  <a:close/>
                </a:path>
              </a:pathLst>
            </a:custGeom>
            <a:solidFill>
              <a:srgbClr val="000000"/>
            </a:solidFill>
            <a:ln w="12700">
              <a:solidFill>
                <a:srgbClr val="000000"/>
              </a:solidFill>
              <a:round/>
              <a:headEnd/>
              <a:tailEnd/>
            </a:ln>
          </p:spPr>
          <p:txBody>
            <a:bodyPr/>
            <a:lstStyle/>
            <a:p>
              <a:endParaRPr lang="en-US"/>
            </a:p>
          </p:txBody>
        </p:sp>
        <p:sp>
          <p:nvSpPr>
            <p:cNvPr id="23733" name="Freeform 180"/>
            <p:cNvSpPr>
              <a:spLocks/>
            </p:cNvSpPr>
            <p:nvPr/>
          </p:nvSpPr>
          <p:spPr bwMode="auto">
            <a:xfrm>
              <a:off x="4099" y="1350"/>
              <a:ext cx="68" cy="44"/>
            </a:xfrm>
            <a:custGeom>
              <a:avLst/>
              <a:gdLst>
                <a:gd name="T0" fmla="*/ 4 w 68"/>
                <a:gd name="T1" fmla="*/ 20 h 44"/>
                <a:gd name="T2" fmla="*/ 4 w 68"/>
                <a:gd name="T3" fmla="*/ 20 h 44"/>
                <a:gd name="T4" fmla="*/ 4 w 68"/>
                <a:gd name="T5" fmla="*/ 12 h 44"/>
                <a:gd name="T6" fmla="*/ 0 w 68"/>
                <a:gd name="T7" fmla="*/ 0 h 44"/>
                <a:gd name="T8" fmla="*/ 0 w 68"/>
                <a:gd name="T9" fmla="*/ 0 h 44"/>
                <a:gd name="T10" fmla="*/ 32 w 68"/>
                <a:gd name="T11" fmla="*/ 12 h 44"/>
                <a:gd name="T12" fmla="*/ 68 w 68"/>
                <a:gd name="T13" fmla="*/ 20 h 44"/>
                <a:gd name="T14" fmla="*/ 68 w 68"/>
                <a:gd name="T15" fmla="*/ 20 h 44"/>
                <a:gd name="T16" fmla="*/ 32 w 68"/>
                <a:gd name="T17" fmla="*/ 32 h 44"/>
                <a:gd name="T18" fmla="*/ 0 w 68"/>
                <a:gd name="T19" fmla="*/ 44 h 44"/>
                <a:gd name="T20" fmla="*/ 0 w 68"/>
                <a:gd name="T21" fmla="*/ 44 h 44"/>
                <a:gd name="T22" fmla="*/ 4 w 68"/>
                <a:gd name="T23" fmla="*/ 28 h 44"/>
                <a:gd name="T24" fmla="*/ 4 w 68"/>
                <a:gd name="T25" fmla="*/ 20 h 44"/>
                <a:gd name="T26" fmla="*/ 4 w 68"/>
                <a:gd name="T27" fmla="*/ 2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44"/>
                <a:gd name="T44" fmla="*/ 68 w 68"/>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44">
                  <a:moveTo>
                    <a:pt x="4" y="20"/>
                  </a:moveTo>
                  <a:lnTo>
                    <a:pt x="4" y="20"/>
                  </a:lnTo>
                  <a:lnTo>
                    <a:pt x="4" y="12"/>
                  </a:lnTo>
                  <a:lnTo>
                    <a:pt x="0" y="0"/>
                  </a:lnTo>
                  <a:lnTo>
                    <a:pt x="32" y="12"/>
                  </a:lnTo>
                  <a:lnTo>
                    <a:pt x="68" y="20"/>
                  </a:lnTo>
                  <a:lnTo>
                    <a:pt x="32" y="32"/>
                  </a:lnTo>
                  <a:lnTo>
                    <a:pt x="0" y="44"/>
                  </a:lnTo>
                  <a:lnTo>
                    <a:pt x="4" y="28"/>
                  </a:lnTo>
                  <a:lnTo>
                    <a:pt x="4" y="20"/>
                  </a:lnTo>
                  <a:close/>
                </a:path>
              </a:pathLst>
            </a:custGeom>
            <a:solidFill>
              <a:srgbClr val="000000"/>
            </a:solidFill>
            <a:ln w="12700">
              <a:solidFill>
                <a:srgbClr val="000000"/>
              </a:solidFill>
              <a:round/>
              <a:headEnd/>
              <a:tailEnd/>
            </a:ln>
          </p:spPr>
          <p:txBody>
            <a:bodyPr/>
            <a:lstStyle/>
            <a:p>
              <a:endParaRPr lang="en-US"/>
            </a:p>
          </p:txBody>
        </p:sp>
        <p:sp>
          <p:nvSpPr>
            <p:cNvPr id="23734" name="Freeform 181"/>
            <p:cNvSpPr>
              <a:spLocks/>
            </p:cNvSpPr>
            <p:nvPr/>
          </p:nvSpPr>
          <p:spPr bwMode="auto">
            <a:xfrm>
              <a:off x="2413" y="332"/>
              <a:ext cx="93" cy="64"/>
            </a:xfrm>
            <a:custGeom>
              <a:avLst/>
              <a:gdLst>
                <a:gd name="T0" fmla="*/ 0 w 93"/>
                <a:gd name="T1" fmla="*/ 64 h 64"/>
                <a:gd name="T2" fmla="*/ 0 w 93"/>
                <a:gd name="T3" fmla="*/ 0 h 64"/>
                <a:gd name="T4" fmla="*/ 93 w 93"/>
                <a:gd name="T5" fmla="*/ 0 h 64"/>
                <a:gd name="T6" fmla="*/ 0 60000 65536"/>
                <a:gd name="T7" fmla="*/ 0 60000 65536"/>
                <a:gd name="T8" fmla="*/ 0 60000 65536"/>
                <a:gd name="T9" fmla="*/ 0 w 93"/>
                <a:gd name="T10" fmla="*/ 0 h 64"/>
                <a:gd name="T11" fmla="*/ 93 w 93"/>
                <a:gd name="T12" fmla="*/ 64 h 64"/>
              </a:gdLst>
              <a:ahLst/>
              <a:cxnLst>
                <a:cxn ang="T6">
                  <a:pos x="T0" y="T1"/>
                </a:cxn>
                <a:cxn ang="T7">
                  <a:pos x="T2" y="T3"/>
                </a:cxn>
                <a:cxn ang="T8">
                  <a:pos x="T4" y="T5"/>
                </a:cxn>
              </a:cxnLst>
              <a:rect l="T9" t="T10" r="T11" b="T12"/>
              <a:pathLst>
                <a:path w="93" h="64">
                  <a:moveTo>
                    <a:pt x="0" y="64"/>
                  </a:moveTo>
                  <a:lnTo>
                    <a:pt x="0" y="0"/>
                  </a:lnTo>
                  <a:lnTo>
                    <a:pt x="93" y="0"/>
                  </a:lnTo>
                </a:path>
              </a:pathLst>
            </a:custGeom>
            <a:noFill/>
            <a:ln w="12700">
              <a:solidFill>
                <a:srgbClr val="000000"/>
              </a:solidFill>
              <a:round/>
              <a:headEnd/>
              <a:tailEnd/>
            </a:ln>
          </p:spPr>
          <p:txBody>
            <a:bodyPr/>
            <a:lstStyle/>
            <a:p>
              <a:endParaRPr lang="en-US"/>
            </a:p>
          </p:txBody>
        </p:sp>
        <p:sp>
          <p:nvSpPr>
            <p:cNvPr id="23735" name="Freeform 182"/>
            <p:cNvSpPr>
              <a:spLocks/>
            </p:cNvSpPr>
            <p:nvPr/>
          </p:nvSpPr>
          <p:spPr bwMode="auto">
            <a:xfrm>
              <a:off x="2646" y="861"/>
              <a:ext cx="40" cy="56"/>
            </a:xfrm>
            <a:custGeom>
              <a:avLst/>
              <a:gdLst>
                <a:gd name="T0" fmla="*/ 0 w 40"/>
                <a:gd name="T1" fmla="*/ 56 h 56"/>
                <a:gd name="T2" fmla="*/ 0 w 40"/>
                <a:gd name="T3" fmla="*/ 0 h 56"/>
                <a:gd name="T4" fmla="*/ 40 w 40"/>
                <a:gd name="T5" fmla="*/ 0 h 56"/>
                <a:gd name="T6" fmla="*/ 0 60000 65536"/>
                <a:gd name="T7" fmla="*/ 0 60000 65536"/>
                <a:gd name="T8" fmla="*/ 0 60000 65536"/>
                <a:gd name="T9" fmla="*/ 0 w 40"/>
                <a:gd name="T10" fmla="*/ 0 h 56"/>
                <a:gd name="T11" fmla="*/ 40 w 40"/>
                <a:gd name="T12" fmla="*/ 56 h 56"/>
              </a:gdLst>
              <a:ahLst/>
              <a:cxnLst>
                <a:cxn ang="T6">
                  <a:pos x="T0" y="T1"/>
                </a:cxn>
                <a:cxn ang="T7">
                  <a:pos x="T2" y="T3"/>
                </a:cxn>
                <a:cxn ang="T8">
                  <a:pos x="T4" y="T5"/>
                </a:cxn>
              </a:cxnLst>
              <a:rect l="T9" t="T10" r="T11" b="T12"/>
              <a:pathLst>
                <a:path w="40" h="56">
                  <a:moveTo>
                    <a:pt x="0" y="56"/>
                  </a:moveTo>
                  <a:lnTo>
                    <a:pt x="0" y="0"/>
                  </a:lnTo>
                  <a:lnTo>
                    <a:pt x="40" y="0"/>
                  </a:lnTo>
                </a:path>
              </a:pathLst>
            </a:custGeom>
            <a:noFill/>
            <a:ln w="12700">
              <a:solidFill>
                <a:srgbClr val="000000"/>
              </a:solidFill>
              <a:round/>
              <a:headEnd/>
              <a:tailEnd/>
            </a:ln>
          </p:spPr>
          <p:txBody>
            <a:bodyPr/>
            <a:lstStyle/>
            <a:p>
              <a:endParaRPr lang="en-US"/>
            </a:p>
          </p:txBody>
        </p:sp>
        <p:sp>
          <p:nvSpPr>
            <p:cNvPr id="23736" name="Line 183"/>
            <p:cNvSpPr>
              <a:spLocks noChangeShapeType="1"/>
            </p:cNvSpPr>
            <p:nvPr/>
          </p:nvSpPr>
          <p:spPr bwMode="auto">
            <a:xfrm>
              <a:off x="2185" y="805"/>
              <a:ext cx="88" cy="1"/>
            </a:xfrm>
            <a:prstGeom prst="line">
              <a:avLst/>
            </a:prstGeom>
            <a:noFill/>
            <a:ln w="12700">
              <a:solidFill>
                <a:srgbClr val="000000"/>
              </a:solidFill>
              <a:round/>
              <a:headEnd/>
              <a:tailEnd/>
            </a:ln>
          </p:spPr>
          <p:txBody>
            <a:bodyPr/>
            <a:lstStyle/>
            <a:p>
              <a:endParaRPr lang="en-US"/>
            </a:p>
          </p:txBody>
        </p:sp>
        <p:sp>
          <p:nvSpPr>
            <p:cNvPr id="23737" name="Line 184"/>
            <p:cNvSpPr>
              <a:spLocks noChangeShapeType="1"/>
            </p:cNvSpPr>
            <p:nvPr/>
          </p:nvSpPr>
          <p:spPr bwMode="auto">
            <a:xfrm>
              <a:off x="3467" y="332"/>
              <a:ext cx="104" cy="1"/>
            </a:xfrm>
            <a:prstGeom prst="line">
              <a:avLst/>
            </a:prstGeom>
            <a:noFill/>
            <a:ln w="12700">
              <a:solidFill>
                <a:srgbClr val="000000"/>
              </a:solidFill>
              <a:round/>
              <a:headEnd/>
              <a:tailEnd/>
            </a:ln>
          </p:spPr>
          <p:txBody>
            <a:bodyPr/>
            <a:lstStyle/>
            <a:p>
              <a:endParaRPr lang="en-US"/>
            </a:p>
          </p:txBody>
        </p:sp>
        <p:sp>
          <p:nvSpPr>
            <p:cNvPr id="23738" name="Line 185"/>
            <p:cNvSpPr>
              <a:spLocks noChangeShapeType="1"/>
            </p:cNvSpPr>
            <p:nvPr/>
          </p:nvSpPr>
          <p:spPr bwMode="auto">
            <a:xfrm>
              <a:off x="3154" y="861"/>
              <a:ext cx="80" cy="1"/>
            </a:xfrm>
            <a:prstGeom prst="line">
              <a:avLst/>
            </a:prstGeom>
            <a:noFill/>
            <a:ln w="12700">
              <a:solidFill>
                <a:srgbClr val="000000"/>
              </a:solidFill>
              <a:round/>
              <a:headEnd/>
              <a:tailEnd/>
            </a:ln>
          </p:spPr>
          <p:txBody>
            <a:bodyPr/>
            <a:lstStyle/>
            <a:p>
              <a:endParaRPr lang="en-US"/>
            </a:p>
          </p:txBody>
        </p:sp>
        <p:sp>
          <p:nvSpPr>
            <p:cNvPr id="23739" name="Rectangle 186"/>
            <p:cNvSpPr>
              <a:spLocks noChangeArrowheads="1"/>
            </p:cNvSpPr>
            <p:nvPr/>
          </p:nvSpPr>
          <p:spPr bwMode="auto">
            <a:xfrm>
              <a:off x="3194" y="633"/>
              <a:ext cx="693" cy="456"/>
            </a:xfrm>
            <a:prstGeom prst="rect">
              <a:avLst/>
            </a:prstGeom>
            <a:solidFill>
              <a:srgbClr val="D9D9D9"/>
            </a:solidFill>
            <a:ln w="9525">
              <a:noFill/>
              <a:miter lim="800000"/>
              <a:headEnd/>
              <a:tailEnd/>
            </a:ln>
          </p:spPr>
          <p:txBody>
            <a:bodyPr/>
            <a:lstStyle/>
            <a:p>
              <a:endParaRPr lang="en-US"/>
            </a:p>
          </p:txBody>
        </p:sp>
        <p:sp>
          <p:nvSpPr>
            <p:cNvPr id="23740" name="Rectangle 187"/>
            <p:cNvSpPr>
              <a:spLocks noChangeArrowheads="1"/>
            </p:cNvSpPr>
            <p:nvPr/>
          </p:nvSpPr>
          <p:spPr bwMode="auto">
            <a:xfrm>
              <a:off x="3379" y="733"/>
              <a:ext cx="300" cy="143"/>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Power</a:t>
              </a:r>
              <a:endParaRPr lang="en-US" sz="2400">
                <a:solidFill>
                  <a:schemeClr val="tx1"/>
                </a:solidFill>
                <a:latin typeface="Times New Roman" pitchFamily="18" charset="0"/>
              </a:endParaRPr>
            </a:p>
          </p:txBody>
        </p:sp>
        <p:sp>
          <p:nvSpPr>
            <p:cNvPr id="23741" name="Rectangle 188"/>
            <p:cNvSpPr>
              <a:spLocks noChangeArrowheads="1"/>
            </p:cNvSpPr>
            <p:nvPr/>
          </p:nvSpPr>
          <p:spPr bwMode="auto">
            <a:xfrm>
              <a:off x="3379" y="861"/>
              <a:ext cx="307" cy="143"/>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Times New Roman" pitchFamily="18" charset="0"/>
                </a:rPr>
                <a:t>source</a:t>
              </a:r>
              <a:endParaRPr lang="en-US" sz="2400">
                <a:solidFill>
                  <a:schemeClr val="tx1"/>
                </a:solidFill>
                <a:latin typeface="Times New Roman" pitchFamily="18" charset="0"/>
              </a:endParaRPr>
            </a:p>
          </p:txBody>
        </p:sp>
        <p:sp>
          <p:nvSpPr>
            <p:cNvPr id="23742" name="Freeform 189"/>
            <p:cNvSpPr>
              <a:spLocks/>
            </p:cNvSpPr>
            <p:nvPr/>
          </p:nvSpPr>
          <p:spPr bwMode="auto">
            <a:xfrm>
              <a:off x="4432" y="861"/>
              <a:ext cx="84" cy="44"/>
            </a:xfrm>
            <a:custGeom>
              <a:avLst/>
              <a:gdLst>
                <a:gd name="T0" fmla="*/ 0 w 84"/>
                <a:gd name="T1" fmla="*/ 0 h 44"/>
                <a:gd name="T2" fmla="*/ 84 w 84"/>
                <a:gd name="T3" fmla="*/ 0 h 44"/>
                <a:gd name="T4" fmla="*/ 84 w 84"/>
                <a:gd name="T5" fmla="*/ 44 h 44"/>
                <a:gd name="T6" fmla="*/ 0 60000 65536"/>
                <a:gd name="T7" fmla="*/ 0 60000 65536"/>
                <a:gd name="T8" fmla="*/ 0 60000 65536"/>
                <a:gd name="T9" fmla="*/ 0 w 84"/>
                <a:gd name="T10" fmla="*/ 0 h 44"/>
                <a:gd name="T11" fmla="*/ 84 w 84"/>
                <a:gd name="T12" fmla="*/ 44 h 44"/>
              </a:gdLst>
              <a:ahLst/>
              <a:cxnLst>
                <a:cxn ang="T6">
                  <a:pos x="T0" y="T1"/>
                </a:cxn>
                <a:cxn ang="T7">
                  <a:pos x="T2" y="T3"/>
                </a:cxn>
                <a:cxn ang="T8">
                  <a:pos x="T4" y="T5"/>
                </a:cxn>
              </a:cxnLst>
              <a:rect l="T9" t="T10" r="T11" b="T12"/>
              <a:pathLst>
                <a:path w="84" h="44">
                  <a:moveTo>
                    <a:pt x="0" y="0"/>
                  </a:moveTo>
                  <a:lnTo>
                    <a:pt x="84" y="0"/>
                  </a:lnTo>
                  <a:lnTo>
                    <a:pt x="84" y="44"/>
                  </a:lnTo>
                </a:path>
              </a:pathLst>
            </a:custGeom>
            <a:noFill/>
            <a:ln w="12700">
              <a:solidFill>
                <a:srgbClr val="000000"/>
              </a:solidFill>
              <a:round/>
              <a:headEnd/>
              <a:tailEnd/>
            </a:ln>
          </p:spPr>
          <p:txBody>
            <a:bodyPr/>
            <a:lstStyle/>
            <a:p>
              <a:endParaRPr lang="en-US"/>
            </a:p>
          </p:txBody>
        </p:sp>
        <p:sp>
          <p:nvSpPr>
            <p:cNvPr id="23743" name="Line 190"/>
            <p:cNvSpPr>
              <a:spLocks noChangeShapeType="1"/>
            </p:cNvSpPr>
            <p:nvPr/>
          </p:nvSpPr>
          <p:spPr bwMode="auto">
            <a:xfrm flipV="1">
              <a:off x="4944" y="1302"/>
              <a:ext cx="1" cy="68"/>
            </a:xfrm>
            <a:prstGeom prst="line">
              <a:avLst/>
            </a:prstGeom>
            <a:noFill/>
            <a:ln w="12700">
              <a:solidFill>
                <a:srgbClr val="000000"/>
              </a:solidFill>
              <a:round/>
              <a:headEnd/>
              <a:tailEnd/>
            </a:ln>
          </p:spPr>
          <p:txBody>
            <a:bodyPr/>
            <a:lstStyle/>
            <a:p>
              <a:endParaRPr lang="en-US"/>
            </a:p>
          </p:txBody>
        </p:sp>
        <p:sp>
          <p:nvSpPr>
            <p:cNvPr id="23744" name="Line 191"/>
            <p:cNvSpPr>
              <a:spLocks noChangeShapeType="1"/>
            </p:cNvSpPr>
            <p:nvPr/>
          </p:nvSpPr>
          <p:spPr bwMode="auto">
            <a:xfrm flipV="1">
              <a:off x="4516" y="1029"/>
              <a:ext cx="1" cy="60"/>
            </a:xfrm>
            <a:prstGeom prst="line">
              <a:avLst/>
            </a:prstGeom>
            <a:noFill/>
            <a:ln w="12700">
              <a:solidFill>
                <a:srgbClr val="000000"/>
              </a:solidFill>
              <a:round/>
              <a:headEnd/>
              <a:tailEnd/>
            </a:ln>
          </p:spPr>
          <p:txBody>
            <a:bodyPr/>
            <a:lstStyle/>
            <a:p>
              <a:endParaRPr lang="en-US"/>
            </a:p>
          </p:txBody>
        </p:sp>
        <p:sp>
          <p:nvSpPr>
            <p:cNvPr id="23745" name="Freeform 192"/>
            <p:cNvSpPr>
              <a:spLocks/>
            </p:cNvSpPr>
            <p:nvPr/>
          </p:nvSpPr>
          <p:spPr bwMode="auto">
            <a:xfrm>
              <a:off x="223" y="2739"/>
              <a:ext cx="48" cy="73"/>
            </a:xfrm>
            <a:custGeom>
              <a:avLst/>
              <a:gdLst>
                <a:gd name="T0" fmla="*/ 0 w 48"/>
                <a:gd name="T1" fmla="*/ 0 h 73"/>
                <a:gd name="T2" fmla="*/ 0 w 48"/>
                <a:gd name="T3" fmla="*/ 73 h 73"/>
                <a:gd name="T4" fmla="*/ 48 w 48"/>
                <a:gd name="T5" fmla="*/ 73 h 73"/>
                <a:gd name="T6" fmla="*/ 0 60000 65536"/>
                <a:gd name="T7" fmla="*/ 0 60000 65536"/>
                <a:gd name="T8" fmla="*/ 0 60000 65536"/>
                <a:gd name="T9" fmla="*/ 0 w 48"/>
                <a:gd name="T10" fmla="*/ 0 h 73"/>
                <a:gd name="T11" fmla="*/ 48 w 48"/>
                <a:gd name="T12" fmla="*/ 73 h 73"/>
              </a:gdLst>
              <a:ahLst/>
              <a:cxnLst>
                <a:cxn ang="T6">
                  <a:pos x="T0" y="T1"/>
                </a:cxn>
                <a:cxn ang="T7">
                  <a:pos x="T2" y="T3"/>
                </a:cxn>
                <a:cxn ang="T8">
                  <a:pos x="T4" y="T5"/>
                </a:cxn>
              </a:cxnLst>
              <a:rect l="T9" t="T10" r="T11" b="T12"/>
              <a:pathLst>
                <a:path w="48" h="73">
                  <a:moveTo>
                    <a:pt x="0" y="0"/>
                  </a:moveTo>
                  <a:lnTo>
                    <a:pt x="0" y="73"/>
                  </a:lnTo>
                  <a:lnTo>
                    <a:pt x="48" y="73"/>
                  </a:lnTo>
                </a:path>
              </a:pathLst>
            </a:custGeom>
            <a:noFill/>
            <a:ln w="12700">
              <a:solidFill>
                <a:srgbClr val="000000"/>
              </a:solidFill>
              <a:round/>
              <a:headEnd/>
              <a:tailEnd/>
            </a:ln>
          </p:spPr>
          <p:txBody>
            <a:bodyPr/>
            <a:lstStyle/>
            <a:p>
              <a:endParaRPr lang="en-US"/>
            </a:p>
          </p:txBody>
        </p:sp>
        <p:sp>
          <p:nvSpPr>
            <p:cNvPr id="23746" name="Freeform 193"/>
            <p:cNvSpPr>
              <a:spLocks/>
            </p:cNvSpPr>
            <p:nvPr/>
          </p:nvSpPr>
          <p:spPr bwMode="auto">
            <a:xfrm>
              <a:off x="223" y="1370"/>
              <a:ext cx="32" cy="32"/>
            </a:xfrm>
            <a:custGeom>
              <a:avLst/>
              <a:gdLst>
                <a:gd name="T0" fmla="*/ 0 w 32"/>
                <a:gd name="T1" fmla="*/ 32 h 32"/>
                <a:gd name="T2" fmla="*/ 0 w 32"/>
                <a:gd name="T3" fmla="*/ 0 h 32"/>
                <a:gd name="T4" fmla="*/ 32 w 32"/>
                <a:gd name="T5" fmla="*/ 0 h 32"/>
                <a:gd name="T6" fmla="*/ 0 60000 65536"/>
                <a:gd name="T7" fmla="*/ 0 60000 65536"/>
                <a:gd name="T8" fmla="*/ 0 60000 65536"/>
                <a:gd name="T9" fmla="*/ 0 w 32"/>
                <a:gd name="T10" fmla="*/ 0 h 32"/>
                <a:gd name="T11" fmla="*/ 32 w 32"/>
                <a:gd name="T12" fmla="*/ 32 h 32"/>
              </a:gdLst>
              <a:ahLst/>
              <a:cxnLst>
                <a:cxn ang="T6">
                  <a:pos x="T0" y="T1"/>
                </a:cxn>
                <a:cxn ang="T7">
                  <a:pos x="T2" y="T3"/>
                </a:cxn>
                <a:cxn ang="T8">
                  <a:pos x="T4" y="T5"/>
                </a:cxn>
              </a:cxnLst>
              <a:rect l="T9" t="T10" r="T11" b="T12"/>
              <a:pathLst>
                <a:path w="32" h="32">
                  <a:moveTo>
                    <a:pt x="0" y="32"/>
                  </a:moveTo>
                  <a:lnTo>
                    <a:pt x="0" y="0"/>
                  </a:lnTo>
                  <a:lnTo>
                    <a:pt x="32" y="0"/>
                  </a:lnTo>
                </a:path>
              </a:pathLst>
            </a:custGeom>
            <a:noFill/>
            <a:ln w="12700">
              <a:solidFill>
                <a:srgbClr val="000000"/>
              </a:solidFill>
              <a:round/>
              <a:headEnd/>
              <a:tailEnd/>
            </a:ln>
          </p:spPr>
          <p:txBody>
            <a:bodyPr/>
            <a:lstStyle/>
            <a:p>
              <a:endParaRPr lang="en-US"/>
            </a:p>
          </p:txBody>
        </p:sp>
        <p:sp>
          <p:nvSpPr>
            <p:cNvPr id="23747" name="Freeform 194"/>
            <p:cNvSpPr>
              <a:spLocks/>
            </p:cNvSpPr>
            <p:nvPr/>
          </p:nvSpPr>
          <p:spPr bwMode="auto">
            <a:xfrm>
              <a:off x="3991" y="1298"/>
              <a:ext cx="44" cy="72"/>
            </a:xfrm>
            <a:custGeom>
              <a:avLst/>
              <a:gdLst>
                <a:gd name="T0" fmla="*/ 20 w 44"/>
                <a:gd name="T1" fmla="*/ 8 h 72"/>
                <a:gd name="T2" fmla="*/ 20 w 44"/>
                <a:gd name="T3" fmla="*/ 8 h 72"/>
                <a:gd name="T4" fmla="*/ 32 w 44"/>
                <a:gd name="T5" fmla="*/ 4 h 72"/>
                <a:gd name="T6" fmla="*/ 44 w 44"/>
                <a:gd name="T7" fmla="*/ 0 h 72"/>
                <a:gd name="T8" fmla="*/ 44 w 44"/>
                <a:gd name="T9" fmla="*/ 0 h 72"/>
                <a:gd name="T10" fmla="*/ 28 w 44"/>
                <a:gd name="T11" fmla="*/ 36 h 72"/>
                <a:gd name="T12" fmla="*/ 20 w 44"/>
                <a:gd name="T13" fmla="*/ 72 h 72"/>
                <a:gd name="T14" fmla="*/ 20 w 44"/>
                <a:gd name="T15" fmla="*/ 72 h 72"/>
                <a:gd name="T16" fmla="*/ 12 w 44"/>
                <a:gd name="T17" fmla="*/ 36 h 72"/>
                <a:gd name="T18" fmla="*/ 0 w 44"/>
                <a:gd name="T19" fmla="*/ 0 h 72"/>
                <a:gd name="T20" fmla="*/ 0 w 44"/>
                <a:gd name="T21" fmla="*/ 0 h 72"/>
                <a:gd name="T22" fmla="*/ 12 w 44"/>
                <a:gd name="T23" fmla="*/ 8 h 72"/>
                <a:gd name="T24" fmla="*/ 20 w 44"/>
                <a:gd name="T25" fmla="*/ 8 h 72"/>
                <a:gd name="T26" fmla="*/ 20 w 44"/>
                <a:gd name="T27" fmla="*/ 8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2"/>
                <a:gd name="T44" fmla="*/ 44 w 44"/>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2">
                  <a:moveTo>
                    <a:pt x="20" y="8"/>
                  </a:moveTo>
                  <a:lnTo>
                    <a:pt x="20" y="8"/>
                  </a:lnTo>
                  <a:lnTo>
                    <a:pt x="32" y="4"/>
                  </a:lnTo>
                  <a:lnTo>
                    <a:pt x="44" y="0"/>
                  </a:lnTo>
                  <a:lnTo>
                    <a:pt x="28" y="36"/>
                  </a:lnTo>
                  <a:lnTo>
                    <a:pt x="20" y="72"/>
                  </a:lnTo>
                  <a:lnTo>
                    <a:pt x="12" y="36"/>
                  </a:lnTo>
                  <a:lnTo>
                    <a:pt x="0" y="0"/>
                  </a:lnTo>
                  <a:lnTo>
                    <a:pt x="12" y="8"/>
                  </a:lnTo>
                  <a:lnTo>
                    <a:pt x="20" y="8"/>
                  </a:lnTo>
                  <a:close/>
                </a:path>
              </a:pathLst>
            </a:custGeom>
            <a:solidFill>
              <a:srgbClr val="000000"/>
            </a:solidFill>
            <a:ln w="12700">
              <a:solidFill>
                <a:srgbClr val="000000"/>
              </a:solidFill>
              <a:round/>
              <a:headEnd/>
              <a:tailEnd/>
            </a:ln>
          </p:spPr>
          <p:txBody>
            <a:bodyPr/>
            <a:lstStyle/>
            <a:p>
              <a:endParaRPr lang="en-US"/>
            </a:p>
          </p:txBody>
        </p:sp>
        <p:sp>
          <p:nvSpPr>
            <p:cNvPr id="23748" name="Freeform 195"/>
            <p:cNvSpPr>
              <a:spLocks/>
            </p:cNvSpPr>
            <p:nvPr/>
          </p:nvSpPr>
          <p:spPr bwMode="auto">
            <a:xfrm>
              <a:off x="3991" y="1374"/>
              <a:ext cx="44" cy="68"/>
            </a:xfrm>
            <a:custGeom>
              <a:avLst/>
              <a:gdLst>
                <a:gd name="T0" fmla="*/ 20 w 44"/>
                <a:gd name="T1" fmla="*/ 64 h 68"/>
                <a:gd name="T2" fmla="*/ 20 w 44"/>
                <a:gd name="T3" fmla="*/ 64 h 68"/>
                <a:gd name="T4" fmla="*/ 32 w 44"/>
                <a:gd name="T5" fmla="*/ 64 h 68"/>
                <a:gd name="T6" fmla="*/ 44 w 44"/>
                <a:gd name="T7" fmla="*/ 68 h 68"/>
                <a:gd name="T8" fmla="*/ 44 w 44"/>
                <a:gd name="T9" fmla="*/ 68 h 68"/>
                <a:gd name="T10" fmla="*/ 28 w 44"/>
                <a:gd name="T11" fmla="*/ 36 h 68"/>
                <a:gd name="T12" fmla="*/ 20 w 44"/>
                <a:gd name="T13" fmla="*/ 0 h 68"/>
                <a:gd name="T14" fmla="*/ 20 w 44"/>
                <a:gd name="T15" fmla="*/ 0 h 68"/>
                <a:gd name="T16" fmla="*/ 12 w 44"/>
                <a:gd name="T17" fmla="*/ 36 h 68"/>
                <a:gd name="T18" fmla="*/ 0 w 44"/>
                <a:gd name="T19" fmla="*/ 68 h 68"/>
                <a:gd name="T20" fmla="*/ 0 w 44"/>
                <a:gd name="T21" fmla="*/ 68 h 68"/>
                <a:gd name="T22" fmla="*/ 12 w 44"/>
                <a:gd name="T23" fmla="*/ 64 h 68"/>
                <a:gd name="T24" fmla="*/ 20 w 44"/>
                <a:gd name="T25" fmla="*/ 64 h 68"/>
                <a:gd name="T26" fmla="*/ 20 w 44"/>
                <a:gd name="T27" fmla="*/ 64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68"/>
                <a:gd name="T44" fmla="*/ 44 w 44"/>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68">
                  <a:moveTo>
                    <a:pt x="20" y="64"/>
                  </a:moveTo>
                  <a:lnTo>
                    <a:pt x="20" y="64"/>
                  </a:lnTo>
                  <a:lnTo>
                    <a:pt x="32" y="64"/>
                  </a:lnTo>
                  <a:lnTo>
                    <a:pt x="44" y="68"/>
                  </a:lnTo>
                  <a:lnTo>
                    <a:pt x="28" y="36"/>
                  </a:lnTo>
                  <a:lnTo>
                    <a:pt x="20" y="0"/>
                  </a:lnTo>
                  <a:lnTo>
                    <a:pt x="12" y="36"/>
                  </a:lnTo>
                  <a:lnTo>
                    <a:pt x="0" y="68"/>
                  </a:lnTo>
                  <a:lnTo>
                    <a:pt x="12" y="64"/>
                  </a:lnTo>
                  <a:lnTo>
                    <a:pt x="20" y="64"/>
                  </a:lnTo>
                  <a:close/>
                </a:path>
              </a:pathLst>
            </a:custGeom>
            <a:solidFill>
              <a:srgbClr val="000000"/>
            </a:solidFill>
            <a:ln w="12700">
              <a:solidFill>
                <a:srgbClr val="000000"/>
              </a:solidFill>
              <a:round/>
              <a:headEnd/>
              <a:tailEnd/>
            </a:ln>
          </p:spPr>
          <p:txBody>
            <a:bodyPr/>
            <a:lstStyle/>
            <a:p>
              <a:endParaRPr lang="en-US"/>
            </a:p>
          </p:txBody>
        </p:sp>
        <p:sp>
          <p:nvSpPr>
            <p:cNvPr id="23749" name="Freeform 196"/>
            <p:cNvSpPr>
              <a:spLocks/>
            </p:cNvSpPr>
            <p:nvPr/>
          </p:nvSpPr>
          <p:spPr bwMode="auto">
            <a:xfrm>
              <a:off x="3967" y="817"/>
              <a:ext cx="92" cy="44"/>
            </a:xfrm>
            <a:custGeom>
              <a:avLst/>
              <a:gdLst>
                <a:gd name="T0" fmla="*/ 92 w 92"/>
                <a:gd name="T1" fmla="*/ 44 h 44"/>
                <a:gd name="T2" fmla="*/ 92 w 92"/>
                <a:gd name="T3" fmla="*/ 44 h 44"/>
                <a:gd name="T4" fmla="*/ 88 w 92"/>
                <a:gd name="T5" fmla="*/ 28 h 44"/>
                <a:gd name="T6" fmla="*/ 76 w 92"/>
                <a:gd name="T7" fmla="*/ 12 h 44"/>
                <a:gd name="T8" fmla="*/ 64 w 92"/>
                <a:gd name="T9" fmla="*/ 4 h 44"/>
                <a:gd name="T10" fmla="*/ 44 w 92"/>
                <a:gd name="T11" fmla="*/ 0 h 44"/>
                <a:gd name="T12" fmla="*/ 44 w 92"/>
                <a:gd name="T13" fmla="*/ 0 h 44"/>
                <a:gd name="T14" fmla="*/ 28 w 92"/>
                <a:gd name="T15" fmla="*/ 4 h 44"/>
                <a:gd name="T16" fmla="*/ 12 w 92"/>
                <a:gd name="T17" fmla="*/ 12 h 44"/>
                <a:gd name="T18" fmla="*/ 4 w 92"/>
                <a:gd name="T19" fmla="*/ 28 h 44"/>
                <a:gd name="T20" fmla="*/ 0 w 92"/>
                <a:gd name="T21" fmla="*/ 44 h 44"/>
                <a:gd name="T22" fmla="*/ 92 w 92"/>
                <a:gd name="T23" fmla="*/ 44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44"/>
                <a:gd name="T38" fmla="*/ 92 w 92"/>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44">
                  <a:moveTo>
                    <a:pt x="92" y="44"/>
                  </a:moveTo>
                  <a:lnTo>
                    <a:pt x="92" y="44"/>
                  </a:lnTo>
                  <a:lnTo>
                    <a:pt x="88" y="28"/>
                  </a:lnTo>
                  <a:lnTo>
                    <a:pt x="76" y="12"/>
                  </a:lnTo>
                  <a:lnTo>
                    <a:pt x="64" y="4"/>
                  </a:lnTo>
                  <a:lnTo>
                    <a:pt x="44" y="0"/>
                  </a:lnTo>
                  <a:lnTo>
                    <a:pt x="28" y="4"/>
                  </a:lnTo>
                  <a:lnTo>
                    <a:pt x="12" y="12"/>
                  </a:lnTo>
                  <a:lnTo>
                    <a:pt x="4" y="28"/>
                  </a:lnTo>
                  <a:lnTo>
                    <a:pt x="0" y="44"/>
                  </a:lnTo>
                  <a:lnTo>
                    <a:pt x="92" y="44"/>
                  </a:lnTo>
                  <a:close/>
                </a:path>
              </a:pathLst>
            </a:custGeom>
            <a:solidFill>
              <a:srgbClr val="FFFFFF"/>
            </a:solidFill>
            <a:ln w="9525">
              <a:noFill/>
              <a:round/>
              <a:headEnd/>
              <a:tailEnd/>
            </a:ln>
          </p:spPr>
          <p:txBody>
            <a:bodyPr/>
            <a:lstStyle/>
            <a:p>
              <a:endParaRPr lang="en-US"/>
            </a:p>
          </p:txBody>
        </p:sp>
        <p:sp>
          <p:nvSpPr>
            <p:cNvPr id="23750" name="Freeform 197"/>
            <p:cNvSpPr>
              <a:spLocks/>
            </p:cNvSpPr>
            <p:nvPr/>
          </p:nvSpPr>
          <p:spPr bwMode="auto">
            <a:xfrm>
              <a:off x="3967" y="817"/>
              <a:ext cx="92" cy="44"/>
            </a:xfrm>
            <a:custGeom>
              <a:avLst/>
              <a:gdLst>
                <a:gd name="T0" fmla="*/ 92 w 92"/>
                <a:gd name="T1" fmla="*/ 44 h 44"/>
                <a:gd name="T2" fmla="*/ 92 w 92"/>
                <a:gd name="T3" fmla="*/ 44 h 44"/>
                <a:gd name="T4" fmla="*/ 88 w 92"/>
                <a:gd name="T5" fmla="*/ 28 h 44"/>
                <a:gd name="T6" fmla="*/ 76 w 92"/>
                <a:gd name="T7" fmla="*/ 12 h 44"/>
                <a:gd name="T8" fmla="*/ 64 w 92"/>
                <a:gd name="T9" fmla="*/ 4 h 44"/>
                <a:gd name="T10" fmla="*/ 44 w 92"/>
                <a:gd name="T11" fmla="*/ 0 h 44"/>
                <a:gd name="T12" fmla="*/ 44 w 92"/>
                <a:gd name="T13" fmla="*/ 0 h 44"/>
                <a:gd name="T14" fmla="*/ 28 w 92"/>
                <a:gd name="T15" fmla="*/ 4 h 44"/>
                <a:gd name="T16" fmla="*/ 12 w 92"/>
                <a:gd name="T17" fmla="*/ 12 h 44"/>
                <a:gd name="T18" fmla="*/ 4 w 92"/>
                <a:gd name="T19" fmla="*/ 28 h 44"/>
                <a:gd name="T20" fmla="*/ 0 w 92"/>
                <a:gd name="T21" fmla="*/ 4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44"/>
                <a:gd name="T35" fmla="*/ 92 w 9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44">
                  <a:moveTo>
                    <a:pt x="92" y="44"/>
                  </a:moveTo>
                  <a:lnTo>
                    <a:pt x="92" y="44"/>
                  </a:lnTo>
                  <a:lnTo>
                    <a:pt x="88" y="28"/>
                  </a:lnTo>
                  <a:lnTo>
                    <a:pt x="76" y="12"/>
                  </a:lnTo>
                  <a:lnTo>
                    <a:pt x="64" y="4"/>
                  </a:lnTo>
                  <a:lnTo>
                    <a:pt x="44" y="0"/>
                  </a:lnTo>
                  <a:lnTo>
                    <a:pt x="28" y="4"/>
                  </a:lnTo>
                  <a:lnTo>
                    <a:pt x="12" y="12"/>
                  </a:lnTo>
                  <a:lnTo>
                    <a:pt x="4" y="28"/>
                  </a:lnTo>
                  <a:lnTo>
                    <a:pt x="0" y="44"/>
                  </a:lnTo>
                </a:path>
              </a:pathLst>
            </a:custGeom>
            <a:noFill/>
            <a:ln w="12700">
              <a:solidFill>
                <a:srgbClr val="000000"/>
              </a:solidFill>
              <a:round/>
              <a:headEnd/>
              <a:tailEnd/>
            </a:ln>
          </p:spPr>
          <p:txBody>
            <a:bodyPr/>
            <a:lstStyle/>
            <a:p>
              <a:endParaRPr lang="en-US"/>
            </a:p>
          </p:txBody>
        </p:sp>
        <p:sp>
          <p:nvSpPr>
            <p:cNvPr id="23751" name="Freeform 198"/>
            <p:cNvSpPr>
              <a:spLocks/>
            </p:cNvSpPr>
            <p:nvPr/>
          </p:nvSpPr>
          <p:spPr bwMode="auto">
            <a:xfrm>
              <a:off x="2157" y="1021"/>
              <a:ext cx="52" cy="52"/>
            </a:xfrm>
            <a:custGeom>
              <a:avLst/>
              <a:gdLst>
                <a:gd name="T0" fmla="*/ 52 w 52"/>
                <a:gd name="T1" fmla="*/ 0 h 52"/>
                <a:gd name="T2" fmla="*/ 52 w 52"/>
                <a:gd name="T3" fmla="*/ 0 h 52"/>
                <a:gd name="T4" fmla="*/ 48 w 52"/>
                <a:gd name="T5" fmla="*/ 20 h 52"/>
                <a:gd name="T6" fmla="*/ 40 w 52"/>
                <a:gd name="T7" fmla="*/ 36 h 52"/>
                <a:gd name="T8" fmla="*/ 24 w 52"/>
                <a:gd name="T9" fmla="*/ 48 h 52"/>
                <a:gd name="T10" fmla="*/ 0 w 52"/>
                <a:gd name="T11" fmla="*/ 52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0"/>
                  </a:moveTo>
                  <a:lnTo>
                    <a:pt x="52" y="0"/>
                  </a:lnTo>
                  <a:lnTo>
                    <a:pt x="48" y="20"/>
                  </a:lnTo>
                  <a:lnTo>
                    <a:pt x="40" y="36"/>
                  </a:lnTo>
                  <a:lnTo>
                    <a:pt x="24" y="48"/>
                  </a:lnTo>
                  <a:lnTo>
                    <a:pt x="0" y="52"/>
                  </a:lnTo>
                </a:path>
              </a:pathLst>
            </a:custGeom>
            <a:noFill/>
            <a:ln w="12700">
              <a:solidFill>
                <a:srgbClr val="000000"/>
              </a:solidFill>
              <a:round/>
              <a:headEnd/>
              <a:tailEnd/>
            </a:ln>
          </p:spPr>
          <p:txBody>
            <a:bodyPr/>
            <a:lstStyle/>
            <a:p>
              <a:endParaRPr lang="en-US"/>
            </a:p>
          </p:txBody>
        </p:sp>
        <p:sp>
          <p:nvSpPr>
            <p:cNvPr id="23752" name="Freeform 199"/>
            <p:cNvSpPr>
              <a:spLocks/>
            </p:cNvSpPr>
            <p:nvPr/>
          </p:nvSpPr>
          <p:spPr bwMode="auto">
            <a:xfrm>
              <a:off x="1933" y="1073"/>
              <a:ext cx="224" cy="52"/>
            </a:xfrm>
            <a:custGeom>
              <a:avLst/>
              <a:gdLst>
                <a:gd name="T0" fmla="*/ 0 w 224"/>
                <a:gd name="T1" fmla="*/ 52 h 52"/>
                <a:gd name="T2" fmla="*/ 0 w 224"/>
                <a:gd name="T3" fmla="*/ 52 h 52"/>
                <a:gd name="T4" fmla="*/ 0 w 224"/>
                <a:gd name="T5" fmla="*/ 36 h 52"/>
                <a:gd name="T6" fmla="*/ 4 w 224"/>
                <a:gd name="T7" fmla="*/ 20 h 52"/>
                <a:gd name="T8" fmla="*/ 12 w 224"/>
                <a:gd name="T9" fmla="*/ 12 h 52"/>
                <a:gd name="T10" fmla="*/ 20 w 224"/>
                <a:gd name="T11" fmla="*/ 8 h 52"/>
                <a:gd name="T12" fmla="*/ 36 w 224"/>
                <a:gd name="T13" fmla="*/ 0 h 52"/>
                <a:gd name="T14" fmla="*/ 48 w 224"/>
                <a:gd name="T15" fmla="*/ 0 h 52"/>
                <a:gd name="T16" fmla="*/ 224 w 224"/>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
                <a:gd name="T28" fmla="*/ 0 h 52"/>
                <a:gd name="T29" fmla="*/ 224 w 22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 h="52">
                  <a:moveTo>
                    <a:pt x="0" y="52"/>
                  </a:moveTo>
                  <a:lnTo>
                    <a:pt x="0" y="52"/>
                  </a:lnTo>
                  <a:lnTo>
                    <a:pt x="0" y="36"/>
                  </a:lnTo>
                  <a:lnTo>
                    <a:pt x="4" y="20"/>
                  </a:lnTo>
                  <a:lnTo>
                    <a:pt x="12" y="12"/>
                  </a:lnTo>
                  <a:lnTo>
                    <a:pt x="20" y="8"/>
                  </a:lnTo>
                  <a:lnTo>
                    <a:pt x="36" y="0"/>
                  </a:lnTo>
                  <a:lnTo>
                    <a:pt x="48" y="0"/>
                  </a:lnTo>
                  <a:lnTo>
                    <a:pt x="224" y="0"/>
                  </a:lnTo>
                </a:path>
              </a:pathLst>
            </a:custGeom>
            <a:noFill/>
            <a:ln w="12700">
              <a:solidFill>
                <a:srgbClr val="000000"/>
              </a:solidFill>
              <a:round/>
              <a:headEnd/>
              <a:tailEnd/>
            </a:ln>
          </p:spPr>
          <p:txBody>
            <a:bodyPr/>
            <a:lstStyle/>
            <a:p>
              <a:endParaRPr lang="en-US"/>
            </a:p>
          </p:txBody>
        </p:sp>
        <p:sp>
          <p:nvSpPr>
            <p:cNvPr id="23753" name="Freeform 200"/>
            <p:cNvSpPr>
              <a:spLocks/>
            </p:cNvSpPr>
            <p:nvPr/>
          </p:nvSpPr>
          <p:spPr bwMode="auto">
            <a:xfrm>
              <a:off x="2209" y="1021"/>
              <a:ext cx="52" cy="52"/>
            </a:xfrm>
            <a:custGeom>
              <a:avLst/>
              <a:gdLst>
                <a:gd name="T0" fmla="*/ 0 w 52"/>
                <a:gd name="T1" fmla="*/ 0 h 52"/>
                <a:gd name="T2" fmla="*/ 0 w 52"/>
                <a:gd name="T3" fmla="*/ 0 h 52"/>
                <a:gd name="T4" fmla="*/ 4 w 52"/>
                <a:gd name="T5" fmla="*/ 20 h 52"/>
                <a:gd name="T6" fmla="*/ 12 w 52"/>
                <a:gd name="T7" fmla="*/ 36 h 52"/>
                <a:gd name="T8" fmla="*/ 28 w 52"/>
                <a:gd name="T9" fmla="*/ 48 h 52"/>
                <a:gd name="T10" fmla="*/ 52 w 52"/>
                <a:gd name="T11" fmla="*/ 52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0" y="0"/>
                  </a:moveTo>
                  <a:lnTo>
                    <a:pt x="0" y="0"/>
                  </a:lnTo>
                  <a:lnTo>
                    <a:pt x="4" y="20"/>
                  </a:lnTo>
                  <a:lnTo>
                    <a:pt x="12" y="36"/>
                  </a:lnTo>
                  <a:lnTo>
                    <a:pt x="28" y="48"/>
                  </a:lnTo>
                  <a:lnTo>
                    <a:pt x="52" y="52"/>
                  </a:lnTo>
                </a:path>
              </a:pathLst>
            </a:custGeom>
            <a:noFill/>
            <a:ln w="12700">
              <a:solidFill>
                <a:srgbClr val="000000"/>
              </a:solidFill>
              <a:round/>
              <a:headEnd/>
              <a:tailEnd/>
            </a:ln>
          </p:spPr>
          <p:txBody>
            <a:bodyPr/>
            <a:lstStyle/>
            <a:p>
              <a:endParaRPr lang="en-US"/>
            </a:p>
          </p:txBody>
        </p:sp>
        <p:sp>
          <p:nvSpPr>
            <p:cNvPr id="23754" name="Freeform 201"/>
            <p:cNvSpPr>
              <a:spLocks/>
            </p:cNvSpPr>
            <p:nvPr/>
          </p:nvSpPr>
          <p:spPr bwMode="auto">
            <a:xfrm>
              <a:off x="2261" y="1073"/>
              <a:ext cx="225" cy="52"/>
            </a:xfrm>
            <a:custGeom>
              <a:avLst/>
              <a:gdLst>
                <a:gd name="T0" fmla="*/ 225 w 225"/>
                <a:gd name="T1" fmla="*/ 52 h 52"/>
                <a:gd name="T2" fmla="*/ 225 w 225"/>
                <a:gd name="T3" fmla="*/ 52 h 52"/>
                <a:gd name="T4" fmla="*/ 225 w 225"/>
                <a:gd name="T5" fmla="*/ 36 h 52"/>
                <a:gd name="T6" fmla="*/ 221 w 225"/>
                <a:gd name="T7" fmla="*/ 20 h 52"/>
                <a:gd name="T8" fmla="*/ 213 w 225"/>
                <a:gd name="T9" fmla="*/ 12 h 52"/>
                <a:gd name="T10" fmla="*/ 205 w 225"/>
                <a:gd name="T11" fmla="*/ 8 h 52"/>
                <a:gd name="T12" fmla="*/ 189 w 225"/>
                <a:gd name="T13" fmla="*/ 0 h 52"/>
                <a:gd name="T14" fmla="*/ 177 w 225"/>
                <a:gd name="T15" fmla="*/ 0 h 52"/>
                <a:gd name="T16" fmla="*/ 0 w 225"/>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
                <a:gd name="T28" fmla="*/ 0 h 52"/>
                <a:gd name="T29" fmla="*/ 225 w 225"/>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 h="52">
                  <a:moveTo>
                    <a:pt x="225" y="52"/>
                  </a:moveTo>
                  <a:lnTo>
                    <a:pt x="225" y="52"/>
                  </a:lnTo>
                  <a:lnTo>
                    <a:pt x="225" y="36"/>
                  </a:lnTo>
                  <a:lnTo>
                    <a:pt x="221" y="20"/>
                  </a:lnTo>
                  <a:lnTo>
                    <a:pt x="213" y="12"/>
                  </a:lnTo>
                  <a:lnTo>
                    <a:pt x="205" y="8"/>
                  </a:lnTo>
                  <a:lnTo>
                    <a:pt x="189" y="0"/>
                  </a:lnTo>
                  <a:lnTo>
                    <a:pt x="177" y="0"/>
                  </a:lnTo>
                  <a:lnTo>
                    <a:pt x="0" y="0"/>
                  </a:lnTo>
                </a:path>
              </a:pathLst>
            </a:custGeom>
            <a:noFill/>
            <a:ln w="12700">
              <a:solidFill>
                <a:srgbClr val="000000"/>
              </a:solidFill>
              <a:round/>
              <a:headEnd/>
              <a:tailEnd/>
            </a:ln>
          </p:spPr>
          <p:txBody>
            <a:bodyPr/>
            <a:lstStyle/>
            <a:p>
              <a:endParaRPr lang="en-US"/>
            </a:p>
          </p:txBody>
        </p:sp>
      </p:grpSp>
      <p:sp>
        <p:nvSpPr>
          <p:cNvPr id="23556" name="Rectangle 202"/>
          <p:cNvSpPr>
            <a:spLocks noChangeArrowheads="1"/>
          </p:cNvSpPr>
          <p:nvPr/>
        </p:nvSpPr>
        <p:spPr bwMode="auto">
          <a:xfrm>
            <a:off x="2514600" y="4267200"/>
            <a:ext cx="5978525" cy="1955800"/>
          </a:xfrm>
          <a:prstGeom prst="rect">
            <a:avLst/>
          </a:prstGeom>
          <a:noFill/>
          <a:ln w="9525">
            <a:noFill/>
            <a:miter lim="800000"/>
            <a:headEnd/>
            <a:tailEnd/>
          </a:ln>
        </p:spPr>
        <p:txBody>
          <a:bodyPr anchor="ctr"/>
          <a:lstStyle/>
          <a:p>
            <a:r>
              <a:rPr lang="en-US" b="1">
                <a:solidFill>
                  <a:schemeClr val="tx1"/>
                </a:solidFill>
                <a:cs typeface="Times New Roman" pitchFamily="18" charset="0"/>
              </a:rPr>
              <a:t>The sensor converts energy or information from the measurand to another form (usually electric). This signal is processed and displayed so that humans can perceive the information. Elements and connections shown by dashed lines are optional for some applications.</a:t>
            </a:r>
          </a:p>
        </p:txBody>
      </p:sp>
      <p:sp>
        <p:nvSpPr>
          <p:cNvPr id="3" name="Footer Placeholder 2"/>
          <p:cNvSpPr>
            <a:spLocks noGrp="1"/>
          </p:cNvSpPr>
          <p:nvPr>
            <p:ph type="ftr" sz="quarter" idx="11"/>
          </p:nvPr>
        </p:nvSpPr>
        <p:spPr/>
        <p:txBody>
          <a:bodyPr/>
          <a:lstStyle/>
          <a:p>
            <a:r>
              <a:rPr lang="en-US" smtClean="0"/>
              <a:t>J.K.Roy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2.jpg"/>
          <p:cNvPicPr>
            <a:picLocks noChangeAspect="1"/>
          </p:cNvPicPr>
          <p:nvPr/>
        </p:nvPicPr>
        <p:blipFill>
          <a:blip r:embed="rId2"/>
          <a:stretch>
            <a:fillRect/>
          </a:stretch>
        </p:blipFill>
        <p:spPr>
          <a:xfrm>
            <a:off x="0" y="1347281"/>
            <a:ext cx="9144000" cy="4163438"/>
          </a:xfrm>
          <a:prstGeom prst="rect">
            <a:avLst/>
          </a:prstGeom>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3.jpg"/>
          <p:cNvPicPr>
            <a:picLocks noChangeAspect="1"/>
          </p:cNvPicPr>
          <p:nvPr/>
        </p:nvPicPr>
        <p:blipFill>
          <a:blip r:embed="rId2"/>
          <a:stretch>
            <a:fillRect/>
          </a:stretch>
        </p:blipFill>
        <p:spPr>
          <a:xfrm>
            <a:off x="0" y="1585576"/>
            <a:ext cx="9144000" cy="3686848"/>
          </a:xfrm>
          <a:prstGeom prst="rect">
            <a:avLst/>
          </a:prstGeom>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96913" y="322263"/>
            <a:ext cx="7685087" cy="396875"/>
          </a:xfrm>
        </p:spPr>
        <p:txBody>
          <a:bodyPr rtlCol="0">
            <a:normAutofit fontScale="90000"/>
          </a:bodyPr>
          <a:lstStyle/>
          <a:p>
            <a:pPr fontAlgn="auto">
              <a:spcAft>
                <a:spcPts val="0"/>
              </a:spcAft>
              <a:defRPr/>
            </a:pPr>
            <a:r>
              <a:rPr lang="en-US" sz="2400" b="1" smtClean="0">
                <a:solidFill>
                  <a:srgbClr val="3333FF"/>
                </a:solidFill>
              </a:rPr>
              <a:t>Generalized Static Characteristics of Instrumentation System</a:t>
            </a:r>
          </a:p>
        </p:txBody>
      </p:sp>
      <p:sp>
        <p:nvSpPr>
          <p:cNvPr id="25603" name="Rectangle 3"/>
          <p:cNvSpPr>
            <a:spLocks noGrp="1" noChangeArrowheads="1"/>
          </p:cNvSpPr>
          <p:nvPr>
            <p:ph idx="1"/>
          </p:nvPr>
        </p:nvSpPr>
        <p:spPr>
          <a:xfrm>
            <a:off x="665163" y="1022350"/>
            <a:ext cx="7772400" cy="5137150"/>
          </a:xfrm>
        </p:spPr>
        <p:txBody>
          <a:bodyPr/>
          <a:lstStyle/>
          <a:p>
            <a:pPr>
              <a:lnSpc>
                <a:spcPct val="90000"/>
              </a:lnSpc>
            </a:pPr>
            <a:r>
              <a:rPr lang="en-US" sz="1800" smtClean="0"/>
              <a:t>Accuracy</a:t>
            </a:r>
          </a:p>
          <a:p>
            <a:pPr lvl="1">
              <a:lnSpc>
                <a:spcPct val="90000"/>
              </a:lnSpc>
            </a:pPr>
            <a:r>
              <a:rPr lang="en-US" sz="1800" smtClean="0"/>
              <a:t>Difference between the true value and the measured value divided by the true value</a:t>
            </a:r>
          </a:p>
          <a:p>
            <a:pPr lvl="1">
              <a:lnSpc>
                <a:spcPct val="90000"/>
              </a:lnSpc>
            </a:pPr>
            <a:r>
              <a:rPr lang="en-US" sz="1800" smtClean="0"/>
              <a:t>True value is a traceable standard to NIST</a:t>
            </a:r>
          </a:p>
          <a:p>
            <a:pPr lvl="1">
              <a:lnSpc>
                <a:spcPct val="90000"/>
              </a:lnSpc>
            </a:pPr>
            <a:r>
              <a:rPr lang="en-US" sz="1800" smtClean="0"/>
              <a:t>Expressed as a percentage of the reading or of full scale, or ± the smallest analog division</a:t>
            </a:r>
          </a:p>
          <a:p>
            <a:pPr>
              <a:lnSpc>
                <a:spcPct val="90000"/>
              </a:lnSpc>
            </a:pPr>
            <a:r>
              <a:rPr lang="en-US" sz="1800" smtClean="0"/>
              <a:t>Precision</a:t>
            </a:r>
          </a:p>
          <a:p>
            <a:pPr lvl="1">
              <a:lnSpc>
                <a:spcPct val="90000"/>
              </a:lnSpc>
            </a:pPr>
            <a:r>
              <a:rPr lang="en-US" sz="1800" smtClean="0"/>
              <a:t>Number of distinguishable alternatives (eg., a meter with a five digit readout)</a:t>
            </a:r>
          </a:p>
          <a:p>
            <a:pPr>
              <a:lnSpc>
                <a:spcPct val="90000"/>
              </a:lnSpc>
            </a:pPr>
            <a:r>
              <a:rPr lang="en-US" sz="1800" smtClean="0"/>
              <a:t>Resolution</a:t>
            </a:r>
          </a:p>
          <a:p>
            <a:pPr lvl="1">
              <a:lnSpc>
                <a:spcPct val="90000"/>
              </a:lnSpc>
            </a:pPr>
            <a:r>
              <a:rPr lang="en-US" sz="1800" smtClean="0"/>
              <a:t>Smallest incremental quantity that can be measured with certainty</a:t>
            </a:r>
          </a:p>
          <a:p>
            <a:pPr>
              <a:lnSpc>
                <a:spcPct val="90000"/>
              </a:lnSpc>
            </a:pPr>
            <a:r>
              <a:rPr lang="en-US" sz="1800" smtClean="0"/>
              <a:t>Reproducibility</a:t>
            </a:r>
          </a:p>
          <a:p>
            <a:pPr lvl="1">
              <a:lnSpc>
                <a:spcPct val="90000"/>
              </a:lnSpc>
            </a:pPr>
            <a:r>
              <a:rPr lang="en-US" sz="1800" smtClean="0"/>
              <a:t>Produces the same output for a given input over a period of time</a:t>
            </a:r>
          </a:p>
          <a:p>
            <a:pPr>
              <a:lnSpc>
                <a:spcPct val="90000"/>
              </a:lnSpc>
            </a:pPr>
            <a:r>
              <a:rPr lang="en-US" sz="1800" smtClean="0"/>
              <a:t>Statistical Control</a:t>
            </a:r>
          </a:p>
          <a:p>
            <a:pPr lvl="1">
              <a:lnSpc>
                <a:spcPct val="90000"/>
              </a:lnSpc>
            </a:pPr>
            <a:r>
              <a:rPr lang="en-US" sz="1800" smtClean="0"/>
              <a:t>Systematic and bias error can be removed by calibration</a:t>
            </a:r>
          </a:p>
          <a:p>
            <a:pPr lvl="1">
              <a:lnSpc>
                <a:spcPct val="90000"/>
              </a:lnSpc>
            </a:pPr>
            <a:r>
              <a:rPr lang="en-US" sz="1800" smtClean="0"/>
              <a:t>Random errors can be removed by taking multiple measurements and averaging the results</a:t>
            </a: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96913" y="322263"/>
            <a:ext cx="7837487" cy="396875"/>
          </a:xfrm>
        </p:spPr>
        <p:txBody>
          <a:bodyPr rtlCol="0">
            <a:normAutofit fontScale="90000"/>
          </a:bodyPr>
          <a:lstStyle/>
          <a:p>
            <a:pPr fontAlgn="auto">
              <a:spcAft>
                <a:spcPts val="0"/>
              </a:spcAft>
              <a:defRPr/>
            </a:pPr>
            <a:r>
              <a:rPr lang="en-US" sz="2400" b="1" smtClean="0">
                <a:solidFill>
                  <a:srgbClr val="3333FF"/>
                </a:solidFill>
                <a:cs typeface="Times New Roman" pitchFamily="18" charset="0"/>
              </a:rPr>
              <a:t>Simplified Electrocardiographic Recording System</a:t>
            </a:r>
          </a:p>
        </p:txBody>
      </p:sp>
      <p:grpSp>
        <p:nvGrpSpPr>
          <p:cNvPr id="2" name="Group 3"/>
          <p:cNvGrpSpPr>
            <a:grpSpLocks/>
          </p:cNvGrpSpPr>
          <p:nvPr/>
        </p:nvGrpSpPr>
        <p:grpSpPr bwMode="auto">
          <a:xfrm>
            <a:off x="788988" y="768350"/>
            <a:ext cx="6564312" cy="5002213"/>
            <a:chOff x="777" y="297"/>
            <a:chExt cx="3669" cy="3057"/>
          </a:xfrm>
        </p:grpSpPr>
        <p:sp>
          <p:nvSpPr>
            <p:cNvPr id="24581" name="Freeform 4"/>
            <p:cNvSpPr>
              <a:spLocks/>
            </p:cNvSpPr>
            <p:nvPr/>
          </p:nvSpPr>
          <p:spPr bwMode="auto">
            <a:xfrm>
              <a:off x="777" y="672"/>
              <a:ext cx="985" cy="2522"/>
            </a:xfrm>
            <a:custGeom>
              <a:avLst/>
              <a:gdLst>
                <a:gd name="T0" fmla="*/ 564 w 985"/>
                <a:gd name="T1" fmla="*/ 60 h 2522"/>
                <a:gd name="T2" fmla="*/ 730 w 985"/>
                <a:gd name="T3" fmla="*/ 153 h 2522"/>
                <a:gd name="T4" fmla="*/ 811 w 985"/>
                <a:gd name="T5" fmla="*/ 204 h 2522"/>
                <a:gd name="T6" fmla="*/ 895 w 985"/>
                <a:gd name="T7" fmla="*/ 409 h 2522"/>
                <a:gd name="T8" fmla="*/ 940 w 985"/>
                <a:gd name="T9" fmla="*/ 697 h 2522"/>
                <a:gd name="T10" fmla="*/ 976 w 985"/>
                <a:gd name="T11" fmla="*/ 1072 h 2522"/>
                <a:gd name="T12" fmla="*/ 982 w 985"/>
                <a:gd name="T13" fmla="*/ 1261 h 2522"/>
                <a:gd name="T14" fmla="*/ 922 w 985"/>
                <a:gd name="T15" fmla="*/ 1363 h 2522"/>
                <a:gd name="T16" fmla="*/ 901 w 985"/>
                <a:gd name="T17" fmla="*/ 1366 h 2522"/>
                <a:gd name="T18" fmla="*/ 919 w 985"/>
                <a:gd name="T19" fmla="*/ 1288 h 2522"/>
                <a:gd name="T20" fmla="*/ 889 w 985"/>
                <a:gd name="T21" fmla="*/ 1297 h 2522"/>
                <a:gd name="T22" fmla="*/ 856 w 985"/>
                <a:gd name="T23" fmla="*/ 1312 h 2522"/>
                <a:gd name="T24" fmla="*/ 868 w 985"/>
                <a:gd name="T25" fmla="*/ 1225 h 2522"/>
                <a:gd name="T26" fmla="*/ 898 w 985"/>
                <a:gd name="T27" fmla="*/ 1081 h 2522"/>
                <a:gd name="T28" fmla="*/ 835 w 985"/>
                <a:gd name="T29" fmla="*/ 811 h 2522"/>
                <a:gd name="T30" fmla="*/ 808 w 985"/>
                <a:gd name="T31" fmla="*/ 688 h 2522"/>
                <a:gd name="T32" fmla="*/ 757 w 985"/>
                <a:gd name="T33" fmla="*/ 562 h 2522"/>
                <a:gd name="T34" fmla="*/ 721 w 985"/>
                <a:gd name="T35" fmla="*/ 805 h 2522"/>
                <a:gd name="T36" fmla="*/ 766 w 985"/>
                <a:gd name="T37" fmla="*/ 1117 h 2522"/>
                <a:gd name="T38" fmla="*/ 748 w 985"/>
                <a:gd name="T39" fmla="*/ 1636 h 2522"/>
                <a:gd name="T40" fmla="*/ 769 w 985"/>
                <a:gd name="T41" fmla="*/ 1897 h 2522"/>
                <a:gd name="T42" fmla="*/ 745 w 985"/>
                <a:gd name="T43" fmla="*/ 2234 h 2522"/>
                <a:gd name="T44" fmla="*/ 790 w 985"/>
                <a:gd name="T45" fmla="*/ 2369 h 2522"/>
                <a:gd name="T46" fmla="*/ 832 w 985"/>
                <a:gd name="T47" fmla="*/ 2447 h 2522"/>
                <a:gd name="T48" fmla="*/ 784 w 985"/>
                <a:gd name="T49" fmla="*/ 2519 h 2522"/>
                <a:gd name="T50" fmla="*/ 715 w 985"/>
                <a:gd name="T51" fmla="*/ 2465 h 2522"/>
                <a:gd name="T52" fmla="*/ 664 w 985"/>
                <a:gd name="T53" fmla="*/ 2375 h 2522"/>
                <a:gd name="T54" fmla="*/ 649 w 985"/>
                <a:gd name="T55" fmla="*/ 2306 h 2522"/>
                <a:gd name="T56" fmla="*/ 658 w 985"/>
                <a:gd name="T57" fmla="*/ 2135 h 2522"/>
                <a:gd name="T58" fmla="*/ 582 w 985"/>
                <a:gd name="T59" fmla="*/ 1789 h 2522"/>
                <a:gd name="T60" fmla="*/ 537 w 985"/>
                <a:gd name="T61" fmla="*/ 1510 h 2522"/>
                <a:gd name="T62" fmla="*/ 447 w 985"/>
                <a:gd name="T63" fmla="*/ 1510 h 2522"/>
                <a:gd name="T64" fmla="*/ 402 w 985"/>
                <a:gd name="T65" fmla="*/ 1789 h 2522"/>
                <a:gd name="T66" fmla="*/ 327 w 985"/>
                <a:gd name="T67" fmla="*/ 2135 h 2522"/>
                <a:gd name="T68" fmla="*/ 336 w 985"/>
                <a:gd name="T69" fmla="*/ 2306 h 2522"/>
                <a:gd name="T70" fmla="*/ 321 w 985"/>
                <a:gd name="T71" fmla="*/ 2375 h 2522"/>
                <a:gd name="T72" fmla="*/ 270 w 985"/>
                <a:gd name="T73" fmla="*/ 2465 h 2522"/>
                <a:gd name="T74" fmla="*/ 201 w 985"/>
                <a:gd name="T75" fmla="*/ 2519 h 2522"/>
                <a:gd name="T76" fmla="*/ 153 w 985"/>
                <a:gd name="T77" fmla="*/ 2447 h 2522"/>
                <a:gd name="T78" fmla="*/ 195 w 985"/>
                <a:gd name="T79" fmla="*/ 2369 h 2522"/>
                <a:gd name="T80" fmla="*/ 240 w 985"/>
                <a:gd name="T81" fmla="*/ 2234 h 2522"/>
                <a:gd name="T82" fmla="*/ 216 w 985"/>
                <a:gd name="T83" fmla="*/ 1897 h 2522"/>
                <a:gd name="T84" fmla="*/ 237 w 985"/>
                <a:gd name="T85" fmla="*/ 1636 h 2522"/>
                <a:gd name="T86" fmla="*/ 219 w 985"/>
                <a:gd name="T87" fmla="*/ 1117 h 2522"/>
                <a:gd name="T88" fmla="*/ 264 w 985"/>
                <a:gd name="T89" fmla="*/ 805 h 2522"/>
                <a:gd name="T90" fmla="*/ 228 w 985"/>
                <a:gd name="T91" fmla="*/ 562 h 2522"/>
                <a:gd name="T92" fmla="*/ 177 w 985"/>
                <a:gd name="T93" fmla="*/ 688 h 2522"/>
                <a:gd name="T94" fmla="*/ 150 w 985"/>
                <a:gd name="T95" fmla="*/ 811 h 2522"/>
                <a:gd name="T96" fmla="*/ 87 w 985"/>
                <a:gd name="T97" fmla="*/ 1081 h 2522"/>
                <a:gd name="T98" fmla="*/ 117 w 985"/>
                <a:gd name="T99" fmla="*/ 1225 h 2522"/>
                <a:gd name="T100" fmla="*/ 129 w 985"/>
                <a:gd name="T101" fmla="*/ 1312 h 2522"/>
                <a:gd name="T102" fmla="*/ 96 w 985"/>
                <a:gd name="T103" fmla="*/ 1297 h 2522"/>
                <a:gd name="T104" fmla="*/ 66 w 985"/>
                <a:gd name="T105" fmla="*/ 1288 h 2522"/>
                <a:gd name="T106" fmla="*/ 84 w 985"/>
                <a:gd name="T107" fmla="*/ 1366 h 2522"/>
                <a:gd name="T108" fmla="*/ 63 w 985"/>
                <a:gd name="T109" fmla="*/ 1363 h 2522"/>
                <a:gd name="T110" fmla="*/ 3 w 985"/>
                <a:gd name="T111" fmla="*/ 1261 h 2522"/>
                <a:gd name="T112" fmla="*/ 9 w 985"/>
                <a:gd name="T113" fmla="*/ 1072 h 2522"/>
                <a:gd name="T114" fmla="*/ 45 w 985"/>
                <a:gd name="T115" fmla="*/ 697 h 2522"/>
                <a:gd name="T116" fmla="*/ 90 w 985"/>
                <a:gd name="T117" fmla="*/ 409 h 2522"/>
                <a:gd name="T118" fmla="*/ 174 w 985"/>
                <a:gd name="T119" fmla="*/ 204 h 2522"/>
                <a:gd name="T120" fmla="*/ 255 w 985"/>
                <a:gd name="T121" fmla="*/ 153 h 2522"/>
                <a:gd name="T122" fmla="*/ 420 w 985"/>
                <a:gd name="T123" fmla="*/ 60 h 25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5"/>
                <a:gd name="T187" fmla="*/ 0 h 2522"/>
                <a:gd name="T188" fmla="*/ 985 w 985"/>
                <a:gd name="T189" fmla="*/ 2522 h 25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5" h="2522">
                  <a:moveTo>
                    <a:pt x="561" y="0"/>
                  </a:moveTo>
                  <a:lnTo>
                    <a:pt x="561" y="0"/>
                  </a:lnTo>
                  <a:lnTo>
                    <a:pt x="561" y="18"/>
                  </a:lnTo>
                  <a:lnTo>
                    <a:pt x="558" y="36"/>
                  </a:lnTo>
                  <a:lnTo>
                    <a:pt x="561" y="51"/>
                  </a:lnTo>
                  <a:lnTo>
                    <a:pt x="564" y="60"/>
                  </a:lnTo>
                  <a:lnTo>
                    <a:pt x="567" y="66"/>
                  </a:lnTo>
                  <a:lnTo>
                    <a:pt x="573" y="75"/>
                  </a:lnTo>
                  <a:lnTo>
                    <a:pt x="585" y="84"/>
                  </a:lnTo>
                  <a:lnTo>
                    <a:pt x="613" y="102"/>
                  </a:lnTo>
                  <a:lnTo>
                    <a:pt x="661" y="126"/>
                  </a:lnTo>
                  <a:lnTo>
                    <a:pt x="730" y="153"/>
                  </a:lnTo>
                  <a:lnTo>
                    <a:pt x="745" y="153"/>
                  </a:lnTo>
                  <a:lnTo>
                    <a:pt x="760" y="159"/>
                  </a:lnTo>
                  <a:lnTo>
                    <a:pt x="778" y="171"/>
                  </a:lnTo>
                  <a:lnTo>
                    <a:pt x="796" y="183"/>
                  </a:lnTo>
                  <a:lnTo>
                    <a:pt x="811" y="204"/>
                  </a:lnTo>
                  <a:lnTo>
                    <a:pt x="829" y="228"/>
                  </a:lnTo>
                  <a:lnTo>
                    <a:pt x="841" y="261"/>
                  </a:lnTo>
                  <a:lnTo>
                    <a:pt x="856" y="297"/>
                  </a:lnTo>
                  <a:lnTo>
                    <a:pt x="883" y="369"/>
                  </a:lnTo>
                  <a:lnTo>
                    <a:pt x="895" y="409"/>
                  </a:lnTo>
                  <a:lnTo>
                    <a:pt x="907" y="454"/>
                  </a:lnTo>
                  <a:lnTo>
                    <a:pt x="916" y="505"/>
                  </a:lnTo>
                  <a:lnTo>
                    <a:pt x="925" y="562"/>
                  </a:lnTo>
                  <a:lnTo>
                    <a:pt x="934" y="625"/>
                  </a:lnTo>
                  <a:lnTo>
                    <a:pt x="940" y="697"/>
                  </a:lnTo>
                  <a:lnTo>
                    <a:pt x="949" y="727"/>
                  </a:lnTo>
                  <a:lnTo>
                    <a:pt x="958" y="763"/>
                  </a:lnTo>
                  <a:lnTo>
                    <a:pt x="964" y="802"/>
                  </a:lnTo>
                  <a:lnTo>
                    <a:pt x="970" y="847"/>
                  </a:lnTo>
                  <a:lnTo>
                    <a:pt x="976" y="952"/>
                  </a:lnTo>
                  <a:lnTo>
                    <a:pt x="976" y="1072"/>
                  </a:lnTo>
                  <a:lnTo>
                    <a:pt x="973" y="1120"/>
                  </a:lnTo>
                  <a:lnTo>
                    <a:pt x="979" y="1159"/>
                  </a:lnTo>
                  <a:lnTo>
                    <a:pt x="982" y="1195"/>
                  </a:lnTo>
                  <a:lnTo>
                    <a:pt x="985" y="1228"/>
                  </a:lnTo>
                  <a:lnTo>
                    <a:pt x="982" y="1261"/>
                  </a:lnTo>
                  <a:lnTo>
                    <a:pt x="979" y="1276"/>
                  </a:lnTo>
                  <a:lnTo>
                    <a:pt x="973" y="1291"/>
                  </a:lnTo>
                  <a:lnTo>
                    <a:pt x="967" y="1309"/>
                  </a:lnTo>
                  <a:lnTo>
                    <a:pt x="955" y="1324"/>
                  </a:lnTo>
                  <a:lnTo>
                    <a:pt x="940" y="1345"/>
                  </a:lnTo>
                  <a:lnTo>
                    <a:pt x="922" y="1363"/>
                  </a:lnTo>
                  <a:lnTo>
                    <a:pt x="916" y="1369"/>
                  </a:lnTo>
                  <a:lnTo>
                    <a:pt x="910" y="1375"/>
                  </a:lnTo>
                  <a:lnTo>
                    <a:pt x="907" y="1375"/>
                  </a:lnTo>
                  <a:lnTo>
                    <a:pt x="904" y="1372"/>
                  </a:lnTo>
                  <a:lnTo>
                    <a:pt x="901" y="1366"/>
                  </a:lnTo>
                  <a:lnTo>
                    <a:pt x="901" y="1357"/>
                  </a:lnTo>
                  <a:lnTo>
                    <a:pt x="904" y="1345"/>
                  </a:lnTo>
                  <a:lnTo>
                    <a:pt x="907" y="1336"/>
                  </a:lnTo>
                  <a:lnTo>
                    <a:pt x="919" y="1300"/>
                  </a:lnTo>
                  <a:lnTo>
                    <a:pt x="919" y="1288"/>
                  </a:lnTo>
                  <a:lnTo>
                    <a:pt x="919" y="1279"/>
                  </a:lnTo>
                  <a:lnTo>
                    <a:pt x="913" y="1267"/>
                  </a:lnTo>
                  <a:lnTo>
                    <a:pt x="904" y="1252"/>
                  </a:lnTo>
                  <a:lnTo>
                    <a:pt x="898" y="1279"/>
                  </a:lnTo>
                  <a:lnTo>
                    <a:pt x="889" y="1297"/>
                  </a:lnTo>
                  <a:lnTo>
                    <a:pt x="883" y="1309"/>
                  </a:lnTo>
                  <a:lnTo>
                    <a:pt x="871" y="1315"/>
                  </a:lnTo>
                  <a:lnTo>
                    <a:pt x="862" y="1315"/>
                  </a:lnTo>
                  <a:lnTo>
                    <a:pt x="856" y="1315"/>
                  </a:lnTo>
                  <a:lnTo>
                    <a:pt x="856" y="1312"/>
                  </a:lnTo>
                  <a:lnTo>
                    <a:pt x="856" y="1306"/>
                  </a:lnTo>
                  <a:lnTo>
                    <a:pt x="859" y="1291"/>
                  </a:lnTo>
                  <a:lnTo>
                    <a:pt x="862" y="1273"/>
                  </a:lnTo>
                  <a:lnTo>
                    <a:pt x="862" y="1249"/>
                  </a:lnTo>
                  <a:lnTo>
                    <a:pt x="868" y="1225"/>
                  </a:lnTo>
                  <a:lnTo>
                    <a:pt x="874" y="1201"/>
                  </a:lnTo>
                  <a:lnTo>
                    <a:pt x="883" y="1174"/>
                  </a:lnTo>
                  <a:lnTo>
                    <a:pt x="892" y="1150"/>
                  </a:lnTo>
                  <a:lnTo>
                    <a:pt x="895" y="1120"/>
                  </a:lnTo>
                  <a:lnTo>
                    <a:pt x="898" y="1081"/>
                  </a:lnTo>
                  <a:lnTo>
                    <a:pt x="898" y="1024"/>
                  </a:lnTo>
                  <a:lnTo>
                    <a:pt x="889" y="982"/>
                  </a:lnTo>
                  <a:lnTo>
                    <a:pt x="880" y="940"/>
                  </a:lnTo>
                  <a:lnTo>
                    <a:pt x="847" y="850"/>
                  </a:lnTo>
                  <a:lnTo>
                    <a:pt x="835" y="811"/>
                  </a:lnTo>
                  <a:lnTo>
                    <a:pt x="823" y="775"/>
                  </a:lnTo>
                  <a:lnTo>
                    <a:pt x="817" y="745"/>
                  </a:lnTo>
                  <a:lnTo>
                    <a:pt x="817" y="733"/>
                  </a:lnTo>
                  <a:lnTo>
                    <a:pt x="820" y="724"/>
                  </a:lnTo>
                  <a:lnTo>
                    <a:pt x="808" y="688"/>
                  </a:lnTo>
                  <a:lnTo>
                    <a:pt x="799" y="661"/>
                  </a:lnTo>
                  <a:lnTo>
                    <a:pt x="781" y="616"/>
                  </a:lnTo>
                  <a:lnTo>
                    <a:pt x="766" y="589"/>
                  </a:lnTo>
                  <a:lnTo>
                    <a:pt x="760" y="574"/>
                  </a:lnTo>
                  <a:lnTo>
                    <a:pt x="757" y="562"/>
                  </a:lnTo>
                  <a:lnTo>
                    <a:pt x="748" y="592"/>
                  </a:lnTo>
                  <a:lnTo>
                    <a:pt x="739" y="619"/>
                  </a:lnTo>
                  <a:lnTo>
                    <a:pt x="727" y="679"/>
                  </a:lnTo>
                  <a:lnTo>
                    <a:pt x="721" y="742"/>
                  </a:lnTo>
                  <a:lnTo>
                    <a:pt x="721" y="805"/>
                  </a:lnTo>
                  <a:lnTo>
                    <a:pt x="724" y="829"/>
                  </a:lnTo>
                  <a:lnTo>
                    <a:pt x="730" y="859"/>
                  </a:lnTo>
                  <a:lnTo>
                    <a:pt x="745" y="931"/>
                  </a:lnTo>
                  <a:lnTo>
                    <a:pt x="760" y="1021"/>
                  </a:lnTo>
                  <a:lnTo>
                    <a:pt x="766" y="1066"/>
                  </a:lnTo>
                  <a:lnTo>
                    <a:pt x="766" y="1117"/>
                  </a:lnTo>
                  <a:lnTo>
                    <a:pt x="766" y="1189"/>
                  </a:lnTo>
                  <a:lnTo>
                    <a:pt x="766" y="1288"/>
                  </a:lnTo>
                  <a:lnTo>
                    <a:pt x="760" y="1432"/>
                  </a:lnTo>
                  <a:lnTo>
                    <a:pt x="748" y="1636"/>
                  </a:lnTo>
                  <a:lnTo>
                    <a:pt x="754" y="1675"/>
                  </a:lnTo>
                  <a:lnTo>
                    <a:pt x="760" y="1720"/>
                  </a:lnTo>
                  <a:lnTo>
                    <a:pt x="766" y="1774"/>
                  </a:lnTo>
                  <a:lnTo>
                    <a:pt x="769" y="1843"/>
                  </a:lnTo>
                  <a:lnTo>
                    <a:pt x="769" y="1897"/>
                  </a:lnTo>
                  <a:lnTo>
                    <a:pt x="766" y="1964"/>
                  </a:lnTo>
                  <a:lnTo>
                    <a:pt x="763" y="2048"/>
                  </a:lnTo>
                  <a:lnTo>
                    <a:pt x="751" y="2159"/>
                  </a:lnTo>
                  <a:lnTo>
                    <a:pt x="748" y="2213"/>
                  </a:lnTo>
                  <a:lnTo>
                    <a:pt x="745" y="2234"/>
                  </a:lnTo>
                  <a:lnTo>
                    <a:pt x="748" y="2255"/>
                  </a:lnTo>
                  <a:lnTo>
                    <a:pt x="751" y="2276"/>
                  </a:lnTo>
                  <a:lnTo>
                    <a:pt x="757" y="2297"/>
                  </a:lnTo>
                  <a:lnTo>
                    <a:pt x="763" y="2318"/>
                  </a:lnTo>
                  <a:lnTo>
                    <a:pt x="775" y="2342"/>
                  </a:lnTo>
                  <a:lnTo>
                    <a:pt x="790" y="2369"/>
                  </a:lnTo>
                  <a:lnTo>
                    <a:pt x="811" y="2396"/>
                  </a:lnTo>
                  <a:lnTo>
                    <a:pt x="820" y="2408"/>
                  </a:lnTo>
                  <a:lnTo>
                    <a:pt x="826" y="2423"/>
                  </a:lnTo>
                  <a:lnTo>
                    <a:pt x="832" y="2435"/>
                  </a:lnTo>
                  <a:lnTo>
                    <a:pt x="832" y="2447"/>
                  </a:lnTo>
                  <a:lnTo>
                    <a:pt x="829" y="2459"/>
                  </a:lnTo>
                  <a:lnTo>
                    <a:pt x="820" y="2474"/>
                  </a:lnTo>
                  <a:lnTo>
                    <a:pt x="811" y="2492"/>
                  </a:lnTo>
                  <a:lnTo>
                    <a:pt x="793" y="2510"/>
                  </a:lnTo>
                  <a:lnTo>
                    <a:pt x="784" y="2519"/>
                  </a:lnTo>
                  <a:lnTo>
                    <a:pt x="772" y="2522"/>
                  </a:lnTo>
                  <a:lnTo>
                    <a:pt x="760" y="2522"/>
                  </a:lnTo>
                  <a:lnTo>
                    <a:pt x="748" y="2516"/>
                  </a:lnTo>
                  <a:lnTo>
                    <a:pt x="736" y="2504"/>
                  </a:lnTo>
                  <a:lnTo>
                    <a:pt x="724" y="2489"/>
                  </a:lnTo>
                  <a:lnTo>
                    <a:pt x="715" y="2465"/>
                  </a:lnTo>
                  <a:lnTo>
                    <a:pt x="706" y="2438"/>
                  </a:lnTo>
                  <a:lnTo>
                    <a:pt x="697" y="2414"/>
                  </a:lnTo>
                  <a:lnTo>
                    <a:pt x="685" y="2396"/>
                  </a:lnTo>
                  <a:lnTo>
                    <a:pt x="673" y="2384"/>
                  </a:lnTo>
                  <a:lnTo>
                    <a:pt x="664" y="2375"/>
                  </a:lnTo>
                  <a:lnTo>
                    <a:pt x="652" y="2363"/>
                  </a:lnTo>
                  <a:lnTo>
                    <a:pt x="646" y="2351"/>
                  </a:lnTo>
                  <a:lnTo>
                    <a:pt x="643" y="2339"/>
                  </a:lnTo>
                  <a:lnTo>
                    <a:pt x="643" y="2330"/>
                  </a:lnTo>
                  <a:lnTo>
                    <a:pt x="649" y="2306"/>
                  </a:lnTo>
                  <a:lnTo>
                    <a:pt x="658" y="2282"/>
                  </a:lnTo>
                  <a:lnTo>
                    <a:pt x="664" y="2258"/>
                  </a:lnTo>
                  <a:lnTo>
                    <a:pt x="667" y="2228"/>
                  </a:lnTo>
                  <a:lnTo>
                    <a:pt x="664" y="2189"/>
                  </a:lnTo>
                  <a:lnTo>
                    <a:pt x="658" y="2135"/>
                  </a:lnTo>
                  <a:lnTo>
                    <a:pt x="631" y="2036"/>
                  </a:lnTo>
                  <a:lnTo>
                    <a:pt x="603" y="1931"/>
                  </a:lnTo>
                  <a:lnTo>
                    <a:pt x="594" y="1879"/>
                  </a:lnTo>
                  <a:lnTo>
                    <a:pt x="585" y="1834"/>
                  </a:lnTo>
                  <a:lnTo>
                    <a:pt x="582" y="1789"/>
                  </a:lnTo>
                  <a:lnTo>
                    <a:pt x="585" y="1771"/>
                  </a:lnTo>
                  <a:lnTo>
                    <a:pt x="585" y="1753"/>
                  </a:lnTo>
                  <a:lnTo>
                    <a:pt x="570" y="1699"/>
                  </a:lnTo>
                  <a:lnTo>
                    <a:pt x="558" y="1639"/>
                  </a:lnTo>
                  <a:lnTo>
                    <a:pt x="537" y="1510"/>
                  </a:lnTo>
                  <a:lnTo>
                    <a:pt x="516" y="1372"/>
                  </a:lnTo>
                  <a:lnTo>
                    <a:pt x="492" y="1222"/>
                  </a:lnTo>
                  <a:lnTo>
                    <a:pt x="468" y="1372"/>
                  </a:lnTo>
                  <a:lnTo>
                    <a:pt x="447" y="1510"/>
                  </a:lnTo>
                  <a:lnTo>
                    <a:pt x="426" y="1639"/>
                  </a:lnTo>
                  <a:lnTo>
                    <a:pt x="414" y="1699"/>
                  </a:lnTo>
                  <a:lnTo>
                    <a:pt x="399" y="1753"/>
                  </a:lnTo>
                  <a:lnTo>
                    <a:pt x="399" y="1771"/>
                  </a:lnTo>
                  <a:lnTo>
                    <a:pt x="402" y="1789"/>
                  </a:lnTo>
                  <a:lnTo>
                    <a:pt x="399" y="1834"/>
                  </a:lnTo>
                  <a:lnTo>
                    <a:pt x="390" y="1879"/>
                  </a:lnTo>
                  <a:lnTo>
                    <a:pt x="381" y="1931"/>
                  </a:lnTo>
                  <a:lnTo>
                    <a:pt x="354" y="2036"/>
                  </a:lnTo>
                  <a:lnTo>
                    <a:pt x="327" y="2135"/>
                  </a:lnTo>
                  <a:lnTo>
                    <a:pt x="321" y="2189"/>
                  </a:lnTo>
                  <a:lnTo>
                    <a:pt x="318" y="2228"/>
                  </a:lnTo>
                  <a:lnTo>
                    <a:pt x="321" y="2258"/>
                  </a:lnTo>
                  <a:lnTo>
                    <a:pt x="327" y="2282"/>
                  </a:lnTo>
                  <a:lnTo>
                    <a:pt x="336" y="2306"/>
                  </a:lnTo>
                  <a:lnTo>
                    <a:pt x="342" y="2330"/>
                  </a:lnTo>
                  <a:lnTo>
                    <a:pt x="342" y="2339"/>
                  </a:lnTo>
                  <a:lnTo>
                    <a:pt x="339" y="2351"/>
                  </a:lnTo>
                  <a:lnTo>
                    <a:pt x="333" y="2363"/>
                  </a:lnTo>
                  <a:lnTo>
                    <a:pt x="321" y="2375"/>
                  </a:lnTo>
                  <a:lnTo>
                    <a:pt x="312" y="2384"/>
                  </a:lnTo>
                  <a:lnTo>
                    <a:pt x="300" y="2396"/>
                  </a:lnTo>
                  <a:lnTo>
                    <a:pt x="288" y="2414"/>
                  </a:lnTo>
                  <a:lnTo>
                    <a:pt x="279" y="2438"/>
                  </a:lnTo>
                  <a:lnTo>
                    <a:pt x="270" y="2465"/>
                  </a:lnTo>
                  <a:lnTo>
                    <a:pt x="261" y="2489"/>
                  </a:lnTo>
                  <a:lnTo>
                    <a:pt x="249" y="2504"/>
                  </a:lnTo>
                  <a:lnTo>
                    <a:pt x="237" y="2516"/>
                  </a:lnTo>
                  <a:lnTo>
                    <a:pt x="225" y="2522"/>
                  </a:lnTo>
                  <a:lnTo>
                    <a:pt x="213" y="2522"/>
                  </a:lnTo>
                  <a:lnTo>
                    <a:pt x="201" y="2519"/>
                  </a:lnTo>
                  <a:lnTo>
                    <a:pt x="192" y="2510"/>
                  </a:lnTo>
                  <a:lnTo>
                    <a:pt x="174" y="2492"/>
                  </a:lnTo>
                  <a:lnTo>
                    <a:pt x="165" y="2474"/>
                  </a:lnTo>
                  <a:lnTo>
                    <a:pt x="156" y="2459"/>
                  </a:lnTo>
                  <a:lnTo>
                    <a:pt x="153" y="2447"/>
                  </a:lnTo>
                  <a:lnTo>
                    <a:pt x="153" y="2435"/>
                  </a:lnTo>
                  <a:lnTo>
                    <a:pt x="159" y="2423"/>
                  </a:lnTo>
                  <a:lnTo>
                    <a:pt x="165" y="2408"/>
                  </a:lnTo>
                  <a:lnTo>
                    <a:pt x="174" y="2396"/>
                  </a:lnTo>
                  <a:lnTo>
                    <a:pt x="195" y="2369"/>
                  </a:lnTo>
                  <a:lnTo>
                    <a:pt x="210" y="2342"/>
                  </a:lnTo>
                  <a:lnTo>
                    <a:pt x="222" y="2318"/>
                  </a:lnTo>
                  <a:lnTo>
                    <a:pt x="228" y="2297"/>
                  </a:lnTo>
                  <a:lnTo>
                    <a:pt x="234" y="2276"/>
                  </a:lnTo>
                  <a:lnTo>
                    <a:pt x="237" y="2255"/>
                  </a:lnTo>
                  <a:lnTo>
                    <a:pt x="240" y="2234"/>
                  </a:lnTo>
                  <a:lnTo>
                    <a:pt x="237" y="2213"/>
                  </a:lnTo>
                  <a:lnTo>
                    <a:pt x="234" y="2159"/>
                  </a:lnTo>
                  <a:lnTo>
                    <a:pt x="222" y="2048"/>
                  </a:lnTo>
                  <a:lnTo>
                    <a:pt x="219" y="1964"/>
                  </a:lnTo>
                  <a:lnTo>
                    <a:pt x="216" y="1897"/>
                  </a:lnTo>
                  <a:lnTo>
                    <a:pt x="216" y="1843"/>
                  </a:lnTo>
                  <a:lnTo>
                    <a:pt x="219" y="1774"/>
                  </a:lnTo>
                  <a:lnTo>
                    <a:pt x="225" y="1720"/>
                  </a:lnTo>
                  <a:lnTo>
                    <a:pt x="231" y="1675"/>
                  </a:lnTo>
                  <a:lnTo>
                    <a:pt x="237" y="1636"/>
                  </a:lnTo>
                  <a:lnTo>
                    <a:pt x="225" y="1432"/>
                  </a:lnTo>
                  <a:lnTo>
                    <a:pt x="219" y="1288"/>
                  </a:lnTo>
                  <a:lnTo>
                    <a:pt x="219" y="1189"/>
                  </a:lnTo>
                  <a:lnTo>
                    <a:pt x="219" y="1117"/>
                  </a:lnTo>
                  <a:lnTo>
                    <a:pt x="219" y="1066"/>
                  </a:lnTo>
                  <a:lnTo>
                    <a:pt x="225" y="1021"/>
                  </a:lnTo>
                  <a:lnTo>
                    <a:pt x="240" y="931"/>
                  </a:lnTo>
                  <a:lnTo>
                    <a:pt x="255" y="859"/>
                  </a:lnTo>
                  <a:lnTo>
                    <a:pt x="261" y="829"/>
                  </a:lnTo>
                  <a:lnTo>
                    <a:pt x="264" y="805"/>
                  </a:lnTo>
                  <a:lnTo>
                    <a:pt x="264" y="742"/>
                  </a:lnTo>
                  <a:lnTo>
                    <a:pt x="258" y="679"/>
                  </a:lnTo>
                  <a:lnTo>
                    <a:pt x="246" y="619"/>
                  </a:lnTo>
                  <a:lnTo>
                    <a:pt x="237" y="592"/>
                  </a:lnTo>
                  <a:lnTo>
                    <a:pt x="228" y="562"/>
                  </a:lnTo>
                  <a:lnTo>
                    <a:pt x="225" y="574"/>
                  </a:lnTo>
                  <a:lnTo>
                    <a:pt x="219" y="589"/>
                  </a:lnTo>
                  <a:lnTo>
                    <a:pt x="204" y="616"/>
                  </a:lnTo>
                  <a:lnTo>
                    <a:pt x="186" y="661"/>
                  </a:lnTo>
                  <a:lnTo>
                    <a:pt x="177" y="688"/>
                  </a:lnTo>
                  <a:lnTo>
                    <a:pt x="165" y="724"/>
                  </a:lnTo>
                  <a:lnTo>
                    <a:pt x="168" y="733"/>
                  </a:lnTo>
                  <a:lnTo>
                    <a:pt x="168" y="745"/>
                  </a:lnTo>
                  <a:lnTo>
                    <a:pt x="162" y="775"/>
                  </a:lnTo>
                  <a:lnTo>
                    <a:pt x="150" y="811"/>
                  </a:lnTo>
                  <a:lnTo>
                    <a:pt x="138" y="850"/>
                  </a:lnTo>
                  <a:lnTo>
                    <a:pt x="105" y="940"/>
                  </a:lnTo>
                  <a:lnTo>
                    <a:pt x="96" y="982"/>
                  </a:lnTo>
                  <a:lnTo>
                    <a:pt x="87" y="1024"/>
                  </a:lnTo>
                  <a:lnTo>
                    <a:pt x="87" y="1081"/>
                  </a:lnTo>
                  <a:lnTo>
                    <a:pt x="90" y="1120"/>
                  </a:lnTo>
                  <a:lnTo>
                    <a:pt x="93" y="1150"/>
                  </a:lnTo>
                  <a:lnTo>
                    <a:pt x="102" y="1174"/>
                  </a:lnTo>
                  <a:lnTo>
                    <a:pt x="111" y="1201"/>
                  </a:lnTo>
                  <a:lnTo>
                    <a:pt x="117" y="1225"/>
                  </a:lnTo>
                  <a:lnTo>
                    <a:pt x="123" y="1249"/>
                  </a:lnTo>
                  <a:lnTo>
                    <a:pt x="123" y="1273"/>
                  </a:lnTo>
                  <a:lnTo>
                    <a:pt x="126" y="1291"/>
                  </a:lnTo>
                  <a:lnTo>
                    <a:pt x="129" y="1306"/>
                  </a:lnTo>
                  <a:lnTo>
                    <a:pt x="129" y="1312"/>
                  </a:lnTo>
                  <a:lnTo>
                    <a:pt x="129" y="1315"/>
                  </a:lnTo>
                  <a:lnTo>
                    <a:pt x="123" y="1315"/>
                  </a:lnTo>
                  <a:lnTo>
                    <a:pt x="114" y="1315"/>
                  </a:lnTo>
                  <a:lnTo>
                    <a:pt x="102" y="1309"/>
                  </a:lnTo>
                  <a:lnTo>
                    <a:pt x="96" y="1297"/>
                  </a:lnTo>
                  <a:lnTo>
                    <a:pt x="87" y="1279"/>
                  </a:lnTo>
                  <a:lnTo>
                    <a:pt x="81" y="1252"/>
                  </a:lnTo>
                  <a:lnTo>
                    <a:pt x="72" y="1267"/>
                  </a:lnTo>
                  <a:lnTo>
                    <a:pt x="66" y="1279"/>
                  </a:lnTo>
                  <a:lnTo>
                    <a:pt x="66" y="1288"/>
                  </a:lnTo>
                  <a:lnTo>
                    <a:pt x="66" y="1300"/>
                  </a:lnTo>
                  <a:lnTo>
                    <a:pt x="78" y="1336"/>
                  </a:lnTo>
                  <a:lnTo>
                    <a:pt x="81" y="1345"/>
                  </a:lnTo>
                  <a:lnTo>
                    <a:pt x="84" y="1357"/>
                  </a:lnTo>
                  <a:lnTo>
                    <a:pt x="84" y="1366"/>
                  </a:lnTo>
                  <a:lnTo>
                    <a:pt x="81" y="1372"/>
                  </a:lnTo>
                  <a:lnTo>
                    <a:pt x="78" y="1375"/>
                  </a:lnTo>
                  <a:lnTo>
                    <a:pt x="75" y="1375"/>
                  </a:lnTo>
                  <a:lnTo>
                    <a:pt x="69" y="1369"/>
                  </a:lnTo>
                  <a:lnTo>
                    <a:pt x="63" y="1363"/>
                  </a:lnTo>
                  <a:lnTo>
                    <a:pt x="45" y="1345"/>
                  </a:lnTo>
                  <a:lnTo>
                    <a:pt x="30" y="1324"/>
                  </a:lnTo>
                  <a:lnTo>
                    <a:pt x="18" y="1309"/>
                  </a:lnTo>
                  <a:lnTo>
                    <a:pt x="12" y="1291"/>
                  </a:lnTo>
                  <a:lnTo>
                    <a:pt x="6" y="1276"/>
                  </a:lnTo>
                  <a:lnTo>
                    <a:pt x="3" y="1261"/>
                  </a:lnTo>
                  <a:lnTo>
                    <a:pt x="0" y="1228"/>
                  </a:lnTo>
                  <a:lnTo>
                    <a:pt x="3" y="1195"/>
                  </a:lnTo>
                  <a:lnTo>
                    <a:pt x="6" y="1159"/>
                  </a:lnTo>
                  <a:lnTo>
                    <a:pt x="12" y="1120"/>
                  </a:lnTo>
                  <a:lnTo>
                    <a:pt x="9" y="1072"/>
                  </a:lnTo>
                  <a:lnTo>
                    <a:pt x="9" y="952"/>
                  </a:lnTo>
                  <a:lnTo>
                    <a:pt x="15" y="847"/>
                  </a:lnTo>
                  <a:lnTo>
                    <a:pt x="21" y="802"/>
                  </a:lnTo>
                  <a:lnTo>
                    <a:pt x="27" y="763"/>
                  </a:lnTo>
                  <a:lnTo>
                    <a:pt x="36" y="727"/>
                  </a:lnTo>
                  <a:lnTo>
                    <a:pt x="45" y="697"/>
                  </a:lnTo>
                  <a:lnTo>
                    <a:pt x="51" y="625"/>
                  </a:lnTo>
                  <a:lnTo>
                    <a:pt x="60" y="562"/>
                  </a:lnTo>
                  <a:lnTo>
                    <a:pt x="69" y="505"/>
                  </a:lnTo>
                  <a:lnTo>
                    <a:pt x="78" y="454"/>
                  </a:lnTo>
                  <a:lnTo>
                    <a:pt x="90" y="409"/>
                  </a:lnTo>
                  <a:lnTo>
                    <a:pt x="102" y="369"/>
                  </a:lnTo>
                  <a:lnTo>
                    <a:pt x="129" y="297"/>
                  </a:lnTo>
                  <a:lnTo>
                    <a:pt x="144" y="261"/>
                  </a:lnTo>
                  <a:lnTo>
                    <a:pt x="156" y="228"/>
                  </a:lnTo>
                  <a:lnTo>
                    <a:pt x="174" y="204"/>
                  </a:lnTo>
                  <a:lnTo>
                    <a:pt x="189" y="183"/>
                  </a:lnTo>
                  <a:lnTo>
                    <a:pt x="207" y="171"/>
                  </a:lnTo>
                  <a:lnTo>
                    <a:pt x="225" y="159"/>
                  </a:lnTo>
                  <a:lnTo>
                    <a:pt x="240" y="153"/>
                  </a:lnTo>
                  <a:lnTo>
                    <a:pt x="255" y="153"/>
                  </a:lnTo>
                  <a:lnTo>
                    <a:pt x="324" y="126"/>
                  </a:lnTo>
                  <a:lnTo>
                    <a:pt x="372" y="102"/>
                  </a:lnTo>
                  <a:lnTo>
                    <a:pt x="399" y="84"/>
                  </a:lnTo>
                  <a:lnTo>
                    <a:pt x="411" y="75"/>
                  </a:lnTo>
                  <a:lnTo>
                    <a:pt x="417" y="66"/>
                  </a:lnTo>
                  <a:lnTo>
                    <a:pt x="420" y="60"/>
                  </a:lnTo>
                  <a:lnTo>
                    <a:pt x="423" y="51"/>
                  </a:lnTo>
                  <a:lnTo>
                    <a:pt x="426" y="36"/>
                  </a:lnTo>
                  <a:lnTo>
                    <a:pt x="423" y="18"/>
                  </a:lnTo>
                  <a:lnTo>
                    <a:pt x="423" y="0"/>
                  </a:lnTo>
                </a:path>
              </a:pathLst>
            </a:custGeom>
            <a:noFill/>
            <a:ln w="14288">
              <a:solidFill>
                <a:srgbClr val="000000"/>
              </a:solidFill>
              <a:round/>
              <a:headEnd/>
              <a:tailEnd/>
            </a:ln>
          </p:spPr>
          <p:txBody>
            <a:bodyPr/>
            <a:lstStyle/>
            <a:p>
              <a:endParaRPr lang="en-US"/>
            </a:p>
          </p:txBody>
        </p:sp>
        <p:sp>
          <p:nvSpPr>
            <p:cNvPr id="24582" name="Freeform 5"/>
            <p:cNvSpPr>
              <a:spLocks/>
            </p:cNvSpPr>
            <p:nvPr/>
          </p:nvSpPr>
          <p:spPr bwMode="auto">
            <a:xfrm>
              <a:off x="999" y="1026"/>
              <a:ext cx="9" cy="208"/>
            </a:xfrm>
            <a:custGeom>
              <a:avLst/>
              <a:gdLst>
                <a:gd name="T0" fmla="*/ 0 w 9"/>
                <a:gd name="T1" fmla="*/ 0 h 208"/>
                <a:gd name="T2" fmla="*/ 0 w 9"/>
                <a:gd name="T3" fmla="*/ 0 h 208"/>
                <a:gd name="T4" fmla="*/ 3 w 9"/>
                <a:gd name="T5" fmla="*/ 21 h 208"/>
                <a:gd name="T6" fmla="*/ 9 w 9"/>
                <a:gd name="T7" fmla="*/ 40 h 208"/>
                <a:gd name="T8" fmla="*/ 9 w 9"/>
                <a:gd name="T9" fmla="*/ 61 h 208"/>
                <a:gd name="T10" fmla="*/ 9 w 9"/>
                <a:gd name="T11" fmla="*/ 82 h 208"/>
                <a:gd name="T12" fmla="*/ 9 w 9"/>
                <a:gd name="T13" fmla="*/ 82 h 208"/>
                <a:gd name="T14" fmla="*/ 3 w 9"/>
                <a:gd name="T15" fmla="*/ 148 h 208"/>
                <a:gd name="T16" fmla="*/ 3 w 9"/>
                <a:gd name="T17" fmla="*/ 181 h 208"/>
                <a:gd name="T18" fmla="*/ 6 w 9"/>
                <a:gd name="T19" fmla="*/ 208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08"/>
                <a:gd name="T32" fmla="*/ 9 w 9"/>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08">
                  <a:moveTo>
                    <a:pt x="0" y="0"/>
                  </a:moveTo>
                  <a:lnTo>
                    <a:pt x="0" y="0"/>
                  </a:lnTo>
                  <a:lnTo>
                    <a:pt x="3" y="21"/>
                  </a:lnTo>
                  <a:lnTo>
                    <a:pt x="9" y="40"/>
                  </a:lnTo>
                  <a:lnTo>
                    <a:pt x="9" y="61"/>
                  </a:lnTo>
                  <a:lnTo>
                    <a:pt x="9" y="82"/>
                  </a:lnTo>
                  <a:lnTo>
                    <a:pt x="3" y="148"/>
                  </a:lnTo>
                  <a:lnTo>
                    <a:pt x="3" y="181"/>
                  </a:lnTo>
                  <a:lnTo>
                    <a:pt x="6" y="208"/>
                  </a:lnTo>
                </a:path>
              </a:pathLst>
            </a:custGeom>
            <a:noFill/>
            <a:ln w="14288">
              <a:solidFill>
                <a:srgbClr val="000000"/>
              </a:solidFill>
              <a:round/>
              <a:headEnd/>
              <a:tailEnd/>
            </a:ln>
          </p:spPr>
          <p:txBody>
            <a:bodyPr/>
            <a:lstStyle/>
            <a:p>
              <a:endParaRPr lang="en-US"/>
            </a:p>
          </p:txBody>
        </p:sp>
        <p:sp>
          <p:nvSpPr>
            <p:cNvPr id="24583" name="Freeform 6"/>
            <p:cNvSpPr>
              <a:spLocks/>
            </p:cNvSpPr>
            <p:nvPr/>
          </p:nvSpPr>
          <p:spPr bwMode="auto">
            <a:xfrm>
              <a:off x="1531" y="1026"/>
              <a:ext cx="9" cy="208"/>
            </a:xfrm>
            <a:custGeom>
              <a:avLst/>
              <a:gdLst>
                <a:gd name="T0" fmla="*/ 9 w 9"/>
                <a:gd name="T1" fmla="*/ 0 h 208"/>
                <a:gd name="T2" fmla="*/ 9 w 9"/>
                <a:gd name="T3" fmla="*/ 0 h 208"/>
                <a:gd name="T4" fmla="*/ 6 w 9"/>
                <a:gd name="T5" fmla="*/ 21 h 208"/>
                <a:gd name="T6" fmla="*/ 0 w 9"/>
                <a:gd name="T7" fmla="*/ 40 h 208"/>
                <a:gd name="T8" fmla="*/ 0 w 9"/>
                <a:gd name="T9" fmla="*/ 61 h 208"/>
                <a:gd name="T10" fmla="*/ 0 w 9"/>
                <a:gd name="T11" fmla="*/ 82 h 208"/>
                <a:gd name="T12" fmla="*/ 0 w 9"/>
                <a:gd name="T13" fmla="*/ 82 h 208"/>
                <a:gd name="T14" fmla="*/ 6 w 9"/>
                <a:gd name="T15" fmla="*/ 148 h 208"/>
                <a:gd name="T16" fmla="*/ 6 w 9"/>
                <a:gd name="T17" fmla="*/ 181 h 208"/>
                <a:gd name="T18" fmla="*/ 3 w 9"/>
                <a:gd name="T19" fmla="*/ 208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08"/>
                <a:gd name="T32" fmla="*/ 9 w 9"/>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08">
                  <a:moveTo>
                    <a:pt x="9" y="0"/>
                  </a:moveTo>
                  <a:lnTo>
                    <a:pt x="9" y="0"/>
                  </a:lnTo>
                  <a:lnTo>
                    <a:pt x="6" y="21"/>
                  </a:lnTo>
                  <a:lnTo>
                    <a:pt x="0" y="40"/>
                  </a:lnTo>
                  <a:lnTo>
                    <a:pt x="0" y="61"/>
                  </a:lnTo>
                  <a:lnTo>
                    <a:pt x="0" y="82"/>
                  </a:lnTo>
                  <a:lnTo>
                    <a:pt x="6" y="148"/>
                  </a:lnTo>
                  <a:lnTo>
                    <a:pt x="6" y="181"/>
                  </a:lnTo>
                  <a:lnTo>
                    <a:pt x="3" y="208"/>
                  </a:lnTo>
                </a:path>
              </a:pathLst>
            </a:custGeom>
            <a:noFill/>
            <a:ln w="14288">
              <a:solidFill>
                <a:srgbClr val="000000"/>
              </a:solidFill>
              <a:round/>
              <a:headEnd/>
              <a:tailEnd/>
            </a:ln>
          </p:spPr>
          <p:txBody>
            <a:bodyPr/>
            <a:lstStyle/>
            <a:p>
              <a:endParaRPr lang="en-US"/>
            </a:p>
          </p:txBody>
        </p:sp>
        <p:sp>
          <p:nvSpPr>
            <p:cNvPr id="24584" name="Freeform 7"/>
            <p:cNvSpPr>
              <a:spLocks/>
            </p:cNvSpPr>
            <p:nvPr/>
          </p:nvSpPr>
          <p:spPr bwMode="auto">
            <a:xfrm>
              <a:off x="1125" y="297"/>
              <a:ext cx="289" cy="435"/>
            </a:xfrm>
            <a:custGeom>
              <a:avLst/>
              <a:gdLst>
                <a:gd name="T0" fmla="*/ 144 w 289"/>
                <a:gd name="T1" fmla="*/ 435 h 435"/>
                <a:gd name="T2" fmla="*/ 108 w 289"/>
                <a:gd name="T3" fmla="*/ 426 h 435"/>
                <a:gd name="T4" fmla="*/ 102 w 289"/>
                <a:gd name="T5" fmla="*/ 420 h 435"/>
                <a:gd name="T6" fmla="*/ 54 w 289"/>
                <a:gd name="T7" fmla="*/ 360 h 435"/>
                <a:gd name="T8" fmla="*/ 42 w 289"/>
                <a:gd name="T9" fmla="*/ 333 h 435"/>
                <a:gd name="T10" fmla="*/ 36 w 289"/>
                <a:gd name="T11" fmla="*/ 297 h 435"/>
                <a:gd name="T12" fmla="*/ 24 w 289"/>
                <a:gd name="T13" fmla="*/ 294 h 435"/>
                <a:gd name="T14" fmla="*/ 12 w 289"/>
                <a:gd name="T15" fmla="*/ 276 h 435"/>
                <a:gd name="T16" fmla="*/ 9 w 289"/>
                <a:gd name="T17" fmla="*/ 261 h 435"/>
                <a:gd name="T18" fmla="*/ 0 w 289"/>
                <a:gd name="T19" fmla="*/ 234 h 435"/>
                <a:gd name="T20" fmla="*/ 0 w 289"/>
                <a:gd name="T21" fmla="*/ 216 h 435"/>
                <a:gd name="T22" fmla="*/ 9 w 289"/>
                <a:gd name="T23" fmla="*/ 207 h 435"/>
                <a:gd name="T24" fmla="*/ 21 w 289"/>
                <a:gd name="T25" fmla="*/ 213 h 435"/>
                <a:gd name="T26" fmla="*/ 15 w 289"/>
                <a:gd name="T27" fmla="*/ 192 h 435"/>
                <a:gd name="T28" fmla="*/ 12 w 289"/>
                <a:gd name="T29" fmla="*/ 150 h 435"/>
                <a:gd name="T30" fmla="*/ 18 w 289"/>
                <a:gd name="T31" fmla="*/ 105 h 435"/>
                <a:gd name="T32" fmla="*/ 36 w 289"/>
                <a:gd name="T33" fmla="*/ 63 h 435"/>
                <a:gd name="T34" fmla="*/ 51 w 289"/>
                <a:gd name="T35" fmla="*/ 42 h 435"/>
                <a:gd name="T36" fmla="*/ 87 w 289"/>
                <a:gd name="T37" fmla="*/ 9 h 435"/>
                <a:gd name="T38" fmla="*/ 144 w 289"/>
                <a:gd name="T39" fmla="*/ 0 h 435"/>
                <a:gd name="T40" fmla="*/ 177 w 289"/>
                <a:gd name="T41" fmla="*/ 3 h 435"/>
                <a:gd name="T42" fmla="*/ 222 w 289"/>
                <a:gd name="T43" fmla="*/ 24 h 435"/>
                <a:gd name="T44" fmla="*/ 240 w 289"/>
                <a:gd name="T45" fmla="*/ 42 h 435"/>
                <a:gd name="T46" fmla="*/ 265 w 289"/>
                <a:gd name="T47" fmla="*/ 84 h 435"/>
                <a:gd name="T48" fmla="*/ 274 w 289"/>
                <a:gd name="T49" fmla="*/ 129 h 435"/>
                <a:gd name="T50" fmla="*/ 277 w 289"/>
                <a:gd name="T51" fmla="*/ 174 h 435"/>
                <a:gd name="T52" fmla="*/ 268 w 289"/>
                <a:gd name="T53" fmla="*/ 213 h 435"/>
                <a:gd name="T54" fmla="*/ 274 w 289"/>
                <a:gd name="T55" fmla="*/ 210 h 435"/>
                <a:gd name="T56" fmla="*/ 286 w 289"/>
                <a:gd name="T57" fmla="*/ 210 h 435"/>
                <a:gd name="T58" fmla="*/ 289 w 289"/>
                <a:gd name="T59" fmla="*/ 222 h 435"/>
                <a:gd name="T60" fmla="*/ 286 w 289"/>
                <a:gd name="T61" fmla="*/ 246 h 435"/>
                <a:gd name="T62" fmla="*/ 283 w 289"/>
                <a:gd name="T63" fmla="*/ 261 h 435"/>
                <a:gd name="T64" fmla="*/ 274 w 289"/>
                <a:gd name="T65" fmla="*/ 285 h 435"/>
                <a:gd name="T66" fmla="*/ 252 w 289"/>
                <a:gd name="T67" fmla="*/ 297 h 435"/>
                <a:gd name="T68" fmla="*/ 249 w 289"/>
                <a:gd name="T69" fmla="*/ 321 h 435"/>
                <a:gd name="T70" fmla="*/ 243 w 289"/>
                <a:gd name="T71" fmla="*/ 345 h 435"/>
                <a:gd name="T72" fmla="*/ 225 w 289"/>
                <a:gd name="T73" fmla="*/ 375 h 435"/>
                <a:gd name="T74" fmla="*/ 189 w 289"/>
                <a:gd name="T75" fmla="*/ 420 h 435"/>
                <a:gd name="T76" fmla="*/ 168 w 289"/>
                <a:gd name="T77" fmla="*/ 432 h 435"/>
                <a:gd name="T78" fmla="*/ 144 w 289"/>
                <a:gd name="T79" fmla="*/ 435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9"/>
                <a:gd name="T121" fmla="*/ 0 h 435"/>
                <a:gd name="T122" fmla="*/ 289 w 289"/>
                <a:gd name="T123" fmla="*/ 435 h 4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9" h="435">
                  <a:moveTo>
                    <a:pt x="144" y="435"/>
                  </a:moveTo>
                  <a:lnTo>
                    <a:pt x="144" y="435"/>
                  </a:lnTo>
                  <a:lnTo>
                    <a:pt x="120" y="432"/>
                  </a:lnTo>
                  <a:lnTo>
                    <a:pt x="108" y="426"/>
                  </a:lnTo>
                  <a:lnTo>
                    <a:pt x="102" y="420"/>
                  </a:lnTo>
                  <a:lnTo>
                    <a:pt x="63" y="375"/>
                  </a:lnTo>
                  <a:lnTo>
                    <a:pt x="54" y="360"/>
                  </a:lnTo>
                  <a:lnTo>
                    <a:pt x="45" y="345"/>
                  </a:lnTo>
                  <a:lnTo>
                    <a:pt x="42" y="333"/>
                  </a:lnTo>
                  <a:lnTo>
                    <a:pt x="39" y="321"/>
                  </a:lnTo>
                  <a:lnTo>
                    <a:pt x="36" y="297"/>
                  </a:lnTo>
                  <a:lnTo>
                    <a:pt x="24" y="294"/>
                  </a:lnTo>
                  <a:lnTo>
                    <a:pt x="18" y="285"/>
                  </a:lnTo>
                  <a:lnTo>
                    <a:pt x="12" y="276"/>
                  </a:lnTo>
                  <a:lnTo>
                    <a:pt x="9" y="261"/>
                  </a:lnTo>
                  <a:lnTo>
                    <a:pt x="3" y="246"/>
                  </a:lnTo>
                  <a:lnTo>
                    <a:pt x="0" y="234"/>
                  </a:lnTo>
                  <a:lnTo>
                    <a:pt x="0" y="222"/>
                  </a:lnTo>
                  <a:lnTo>
                    <a:pt x="0" y="216"/>
                  </a:lnTo>
                  <a:lnTo>
                    <a:pt x="6" y="210"/>
                  </a:lnTo>
                  <a:lnTo>
                    <a:pt x="9" y="207"/>
                  </a:lnTo>
                  <a:lnTo>
                    <a:pt x="15" y="210"/>
                  </a:lnTo>
                  <a:lnTo>
                    <a:pt x="21" y="213"/>
                  </a:lnTo>
                  <a:lnTo>
                    <a:pt x="15" y="192"/>
                  </a:lnTo>
                  <a:lnTo>
                    <a:pt x="12" y="174"/>
                  </a:lnTo>
                  <a:lnTo>
                    <a:pt x="12" y="150"/>
                  </a:lnTo>
                  <a:lnTo>
                    <a:pt x="15" y="129"/>
                  </a:lnTo>
                  <a:lnTo>
                    <a:pt x="18" y="105"/>
                  </a:lnTo>
                  <a:lnTo>
                    <a:pt x="24" y="84"/>
                  </a:lnTo>
                  <a:lnTo>
                    <a:pt x="36" y="63"/>
                  </a:lnTo>
                  <a:lnTo>
                    <a:pt x="51" y="42"/>
                  </a:lnTo>
                  <a:lnTo>
                    <a:pt x="66" y="24"/>
                  </a:lnTo>
                  <a:lnTo>
                    <a:pt x="87" y="9"/>
                  </a:lnTo>
                  <a:lnTo>
                    <a:pt x="114" y="3"/>
                  </a:lnTo>
                  <a:lnTo>
                    <a:pt x="144" y="0"/>
                  </a:lnTo>
                  <a:lnTo>
                    <a:pt x="177" y="3"/>
                  </a:lnTo>
                  <a:lnTo>
                    <a:pt x="201" y="9"/>
                  </a:lnTo>
                  <a:lnTo>
                    <a:pt x="222" y="24"/>
                  </a:lnTo>
                  <a:lnTo>
                    <a:pt x="240" y="42"/>
                  </a:lnTo>
                  <a:lnTo>
                    <a:pt x="252" y="63"/>
                  </a:lnTo>
                  <a:lnTo>
                    <a:pt x="265" y="84"/>
                  </a:lnTo>
                  <a:lnTo>
                    <a:pt x="271" y="105"/>
                  </a:lnTo>
                  <a:lnTo>
                    <a:pt x="274" y="129"/>
                  </a:lnTo>
                  <a:lnTo>
                    <a:pt x="277" y="150"/>
                  </a:lnTo>
                  <a:lnTo>
                    <a:pt x="277" y="174"/>
                  </a:lnTo>
                  <a:lnTo>
                    <a:pt x="274" y="192"/>
                  </a:lnTo>
                  <a:lnTo>
                    <a:pt x="268" y="213"/>
                  </a:lnTo>
                  <a:lnTo>
                    <a:pt x="274" y="210"/>
                  </a:lnTo>
                  <a:lnTo>
                    <a:pt x="280" y="207"/>
                  </a:lnTo>
                  <a:lnTo>
                    <a:pt x="286" y="210"/>
                  </a:lnTo>
                  <a:lnTo>
                    <a:pt x="289" y="216"/>
                  </a:lnTo>
                  <a:lnTo>
                    <a:pt x="289" y="222"/>
                  </a:lnTo>
                  <a:lnTo>
                    <a:pt x="289" y="234"/>
                  </a:lnTo>
                  <a:lnTo>
                    <a:pt x="286" y="246"/>
                  </a:lnTo>
                  <a:lnTo>
                    <a:pt x="283" y="261"/>
                  </a:lnTo>
                  <a:lnTo>
                    <a:pt x="277" y="276"/>
                  </a:lnTo>
                  <a:lnTo>
                    <a:pt x="274" y="285"/>
                  </a:lnTo>
                  <a:lnTo>
                    <a:pt x="265" y="294"/>
                  </a:lnTo>
                  <a:lnTo>
                    <a:pt x="252" y="297"/>
                  </a:lnTo>
                  <a:lnTo>
                    <a:pt x="249" y="321"/>
                  </a:lnTo>
                  <a:lnTo>
                    <a:pt x="246" y="333"/>
                  </a:lnTo>
                  <a:lnTo>
                    <a:pt x="243" y="345"/>
                  </a:lnTo>
                  <a:lnTo>
                    <a:pt x="234" y="360"/>
                  </a:lnTo>
                  <a:lnTo>
                    <a:pt x="225" y="375"/>
                  </a:lnTo>
                  <a:lnTo>
                    <a:pt x="189" y="420"/>
                  </a:lnTo>
                  <a:lnTo>
                    <a:pt x="180" y="426"/>
                  </a:lnTo>
                  <a:lnTo>
                    <a:pt x="168" y="432"/>
                  </a:lnTo>
                  <a:lnTo>
                    <a:pt x="144" y="435"/>
                  </a:lnTo>
                  <a:close/>
                </a:path>
              </a:pathLst>
            </a:custGeom>
            <a:solidFill>
              <a:srgbClr val="FFFFFF"/>
            </a:solidFill>
            <a:ln w="14288">
              <a:solidFill>
                <a:srgbClr val="000000"/>
              </a:solidFill>
              <a:round/>
              <a:headEnd/>
              <a:tailEnd/>
            </a:ln>
          </p:spPr>
          <p:txBody>
            <a:bodyPr/>
            <a:lstStyle/>
            <a:p>
              <a:endParaRPr lang="en-US"/>
            </a:p>
          </p:txBody>
        </p:sp>
        <p:sp>
          <p:nvSpPr>
            <p:cNvPr id="24585" name="Freeform 8"/>
            <p:cNvSpPr>
              <a:spLocks/>
            </p:cNvSpPr>
            <p:nvPr/>
          </p:nvSpPr>
          <p:spPr bwMode="auto">
            <a:xfrm>
              <a:off x="1092" y="918"/>
              <a:ext cx="2141" cy="850"/>
            </a:xfrm>
            <a:custGeom>
              <a:avLst/>
              <a:gdLst>
                <a:gd name="T0" fmla="*/ 2141 w 2141"/>
                <a:gd name="T1" fmla="*/ 412 h 850"/>
                <a:gd name="T2" fmla="*/ 1078 w 2141"/>
                <a:gd name="T3" fmla="*/ 412 h 850"/>
                <a:gd name="T4" fmla="*/ 613 w 2141"/>
                <a:gd name="T5" fmla="*/ 132 h 850"/>
                <a:gd name="T6" fmla="*/ 616 w 2141"/>
                <a:gd name="T7" fmla="*/ 102 h 850"/>
                <a:gd name="T8" fmla="*/ 616 w 2141"/>
                <a:gd name="T9" fmla="*/ 99 h 850"/>
                <a:gd name="T10" fmla="*/ 559 w 2141"/>
                <a:gd name="T11" fmla="*/ 139 h 850"/>
                <a:gd name="T12" fmla="*/ 568 w 2141"/>
                <a:gd name="T13" fmla="*/ 75 h 850"/>
                <a:gd name="T14" fmla="*/ 568 w 2141"/>
                <a:gd name="T15" fmla="*/ 69 h 850"/>
                <a:gd name="T16" fmla="*/ 511 w 2141"/>
                <a:gd name="T17" fmla="*/ 111 h 850"/>
                <a:gd name="T18" fmla="*/ 517 w 2141"/>
                <a:gd name="T19" fmla="*/ 45 h 850"/>
                <a:gd name="T20" fmla="*/ 517 w 2141"/>
                <a:gd name="T21" fmla="*/ 39 h 850"/>
                <a:gd name="T22" fmla="*/ 490 w 2141"/>
                <a:gd name="T23" fmla="*/ 60 h 850"/>
                <a:gd name="T24" fmla="*/ 451 w 2141"/>
                <a:gd name="T25" fmla="*/ 39 h 850"/>
                <a:gd name="T26" fmla="*/ 394 w 2141"/>
                <a:gd name="T27" fmla="*/ 39 h 850"/>
                <a:gd name="T28" fmla="*/ 379 w 2141"/>
                <a:gd name="T29" fmla="*/ 69 h 850"/>
                <a:gd name="T30" fmla="*/ 376 w 2141"/>
                <a:gd name="T31" fmla="*/ 66 h 850"/>
                <a:gd name="T32" fmla="*/ 349 w 2141"/>
                <a:gd name="T33" fmla="*/ 6 h 850"/>
                <a:gd name="T34" fmla="*/ 322 w 2141"/>
                <a:gd name="T35" fmla="*/ 69 h 850"/>
                <a:gd name="T36" fmla="*/ 319 w 2141"/>
                <a:gd name="T37" fmla="*/ 66 h 850"/>
                <a:gd name="T38" fmla="*/ 291 w 2141"/>
                <a:gd name="T39" fmla="*/ 6 h 850"/>
                <a:gd name="T40" fmla="*/ 261 w 2141"/>
                <a:gd name="T41" fmla="*/ 69 h 850"/>
                <a:gd name="T42" fmla="*/ 261 w 2141"/>
                <a:gd name="T43" fmla="*/ 66 h 850"/>
                <a:gd name="T44" fmla="*/ 234 w 2141"/>
                <a:gd name="T45" fmla="*/ 6 h 850"/>
                <a:gd name="T46" fmla="*/ 204 w 2141"/>
                <a:gd name="T47" fmla="*/ 69 h 850"/>
                <a:gd name="T48" fmla="*/ 201 w 2141"/>
                <a:gd name="T49" fmla="*/ 66 h 850"/>
                <a:gd name="T50" fmla="*/ 189 w 2141"/>
                <a:gd name="T51" fmla="*/ 39 h 850"/>
                <a:gd name="T52" fmla="*/ 153 w 2141"/>
                <a:gd name="T53" fmla="*/ 39 h 850"/>
                <a:gd name="T54" fmla="*/ 153 w 2141"/>
                <a:gd name="T55" fmla="*/ 39 h 850"/>
                <a:gd name="T56" fmla="*/ 144 w 2141"/>
                <a:gd name="T57" fmla="*/ 30 h 850"/>
                <a:gd name="T58" fmla="*/ 138 w 2141"/>
                <a:gd name="T59" fmla="*/ 21 h 850"/>
                <a:gd name="T60" fmla="*/ 138 w 2141"/>
                <a:gd name="T61" fmla="*/ 21 h 850"/>
                <a:gd name="T62" fmla="*/ 132 w 2141"/>
                <a:gd name="T63" fmla="*/ 18 h 850"/>
                <a:gd name="T64" fmla="*/ 129 w 2141"/>
                <a:gd name="T65" fmla="*/ 15 h 850"/>
                <a:gd name="T66" fmla="*/ 123 w 2141"/>
                <a:gd name="T67" fmla="*/ 18 h 850"/>
                <a:gd name="T68" fmla="*/ 120 w 2141"/>
                <a:gd name="T69" fmla="*/ 18 h 850"/>
                <a:gd name="T70" fmla="*/ 117 w 2141"/>
                <a:gd name="T71" fmla="*/ 33 h 850"/>
                <a:gd name="T72" fmla="*/ 117 w 2141"/>
                <a:gd name="T73" fmla="*/ 33 h 850"/>
                <a:gd name="T74" fmla="*/ 114 w 2141"/>
                <a:gd name="T75" fmla="*/ 30 h 850"/>
                <a:gd name="T76" fmla="*/ 111 w 2141"/>
                <a:gd name="T77" fmla="*/ 24 h 850"/>
                <a:gd name="T78" fmla="*/ 108 w 2141"/>
                <a:gd name="T79" fmla="*/ 6 h 850"/>
                <a:gd name="T80" fmla="*/ 108 w 2141"/>
                <a:gd name="T81" fmla="*/ 6 h 850"/>
                <a:gd name="T82" fmla="*/ 105 w 2141"/>
                <a:gd name="T83" fmla="*/ 3 h 850"/>
                <a:gd name="T84" fmla="*/ 99 w 2141"/>
                <a:gd name="T85" fmla="*/ 0 h 850"/>
                <a:gd name="T86" fmla="*/ 96 w 2141"/>
                <a:gd name="T87" fmla="*/ 3 h 850"/>
                <a:gd name="T88" fmla="*/ 93 w 2141"/>
                <a:gd name="T89" fmla="*/ 6 h 850"/>
                <a:gd name="T90" fmla="*/ 93 w 2141"/>
                <a:gd name="T91" fmla="*/ 6 h 850"/>
                <a:gd name="T92" fmla="*/ 84 w 2141"/>
                <a:gd name="T93" fmla="*/ 36 h 850"/>
                <a:gd name="T94" fmla="*/ 0 w 2141"/>
                <a:gd name="T95" fmla="*/ 36 h 850"/>
                <a:gd name="T96" fmla="*/ 126 w 2141"/>
                <a:gd name="T97" fmla="*/ 111 h 850"/>
                <a:gd name="T98" fmla="*/ 153 w 2141"/>
                <a:gd name="T99" fmla="*/ 90 h 850"/>
                <a:gd name="T100" fmla="*/ 153 w 2141"/>
                <a:gd name="T101" fmla="*/ 96 h 850"/>
                <a:gd name="T102" fmla="*/ 147 w 2141"/>
                <a:gd name="T103" fmla="*/ 160 h 850"/>
                <a:gd name="T104" fmla="*/ 204 w 2141"/>
                <a:gd name="T105" fmla="*/ 120 h 850"/>
                <a:gd name="T106" fmla="*/ 204 w 2141"/>
                <a:gd name="T107" fmla="*/ 123 h 850"/>
                <a:gd name="T108" fmla="*/ 198 w 2141"/>
                <a:gd name="T109" fmla="*/ 190 h 850"/>
                <a:gd name="T110" fmla="*/ 255 w 2141"/>
                <a:gd name="T111" fmla="*/ 148 h 850"/>
                <a:gd name="T112" fmla="*/ 252 w 2141"/>
                <a:gd name="T113" fmla="*/ 154 h 850"/>
                <a:gd name="T114" fmla="*/ 249 w 2141"/>
                <a:gd name="T115" fmla="*/ 184 h 850"/>
                <a:gd name="T116" fmla="*/ 1402 w 2141"/>
                <a:gd name="T117" fmla="*/ 850 h 850"/>
                <a:gd name="T118" fmla="*/ 2141 w 2141"/>
                <a:gd name="T119" fmla="*/ 850 h 850"/>
                <a:gd name="T120" fmla="*/ 2141 w 2141"/>
                <a:gd name="T121" fmla="*/ 412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1"/>
                <a:gd name="T184" fmla="*/ 0 h 850"/>
                <a:gd name="T185" fmla="*/ 2141 w 2141"/>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1" h="850">
                  <a:moveTo>
                    <a:pt x="2141" y="412"/>
                  </a:moveTo>
                  <a:lnTo>
                    <a:pt x="1078" y="412"/>
                  </a:lnTo>
                  <a:lnTo>
                    <a:pt x="613" y="132"/>
                  </a:lnTo>
                  <a:lnTo>
                    <a:pt x="616" y="102"/>
                  </a:lnTo>
                  <a:lnTo>
                    <a:pt x="616" y="99"/>
                  </a:lnTo>
                  <a:lnTo>
                    <a:pt x="559" y="139"/>
                  </a:lnTo>
                  <a:lnTo>
                    <a:pt x="568" y="75"/>
                  </a:lnTo>
                  <a:lnTo>
                    <a:pt x="568" y="69"/>
                  </a:lnTo>
                  <a:lnTo>
                    <a:pt x="511" y="111"/>
                  </a:lnTo>
                  <a:lnTo>
                    <a:pt x="517" y="45"/>
                  </a:lnTo>
                  <a:lnTo>
                    <a:pt x="517" y="39"/>
                  </a:lnTo>
                  <a:lnTo>
                    <a:pt x="490" y="60"/>
                  </a:lnTo>
                  <a:lnTo>
                    <a:pt x="451" y="39"/>
                  </a:lnTo>
                  <a:lnTo>
                    <a:pt x="394" y="39"/>
                  </a:lnTo>
                  <a:lnTo>
                    <a:pt x="379" y="69"/>
                  </a:lnTo>
                  <a:lnTo>
                    <a:pt x="376" y="66"/>
                  </a:lnTo>
                  <a:lnTo>
                    <a:pt x="349" y="6"/>
                  </a:lnTo>
                  <a:lnTo>
                    <a:pt x="322" y="69"/>
                  </a:lnTo>
                  <a:lnTo>
                    <a:pt x="319" y="66"/>
                  </a:lnTo>
                  <a:lnTo>
                    <a:pt x="291" y="6"/>
                  </a:lnTo>
                  <a:lnTo>
                    <a:pt x="261" y="69"/>
                  </a:lnTo>
                  <a:lnTo>
                    <a:pt x="261" y="66"/>
                  </a:lnTo>
                  <a:lnTo>
                    <a:pt x="234" y="6"/>
                  </a:lnTo>
                  <a:lnTo>
                    <a:pt x="204" y="69"/>
                  </a:lnTo>
                  <a:lnTo>
                    <a:pt x="201" y="66"/>
                  </a:lnTo>
                  <a:lnTo>
                    <a:pt x="189" y="39"/>
                  </a:lnTo>
                  <a:lnTo>
                    <a:pt x="153" y="39"/>
                  </a:lnTo>
                  <a:lnTo>
                    <a:pt x="144" y="30"/>
                  </a:lnTo>
                  <a:lnTo>
                    <a:pt x="138" y="21"/>
                  </a:lnTo>
                  <a:lnTo>
                    <a:pt x="132" y="18"/>
                  </a:lnTo>
                  <a:lnTo>
                    <a:pt x="129" y="15"/>
                  </a:lnTo>
                  <a:lnTo>
                    <a:pt x="123" y="18"/>
                  </a:lnTo>
                  <a:lnTo>
                    <a:pt x="120" y="18"/>
                  </a:lnTo>
                  <a:lnTo>
                    <a:pt x="117" y="33"/>
                  </a:lnTo>
                  <a:lnTo>
                    <a:pt x="114" y="30"/>
                  </a:lnTo>
                  <a:lnTo>
                    <a:pt x="111" y="24"/>
                  </a:lnTo>
                  <a:lnTo>
                    <a:pt x="108" y="6"/>
                  </a:lnTo>
                  <a:lnTo>
                    <a:pt x="105" y="3"/>
                  </a:lnTo>
                  <a:lnTo>
                    <a:pt x="99" y="0"/>
                  </a:lnTo>
                  <a:lnTo>
                    <a:pt x="96" y="3"/>
                  </a:lnTo>
                  <a:lnTo>
                    <a:pt x="93" y="6"/>
                  </a:lnTo>
                  <a:lnTo>
                    <a:pt x="84" y="36"/>
                  </a:lnTo>
                  <a:lnTo>
                    <a:pt x="0" y="36"/>
                  </a:lnTo>
                  <a:lnTo>
                    <a:pt x="126" y="111"/>
                  </a:lnTo>
                  <a:lnTo>
                    <a:pt x="153" y="90"/>
                  </a:lnTo>
                  <a:lnTo>
                    <a:pt x="153" y="96"/>
                  </a:lnTo>
                  <a:lnTo>
                    <a:pt x="147" y="160"/>
                  </a:lnTo>
                  <a:lnTo>
                    <a:pt x="204" y="120"/>
                  </a:lnTo>
                  <a:lnTo>
                    <a:pt x="204" y="123"/>
                  </a:lnTo>
                  <a:lnTo>
                    <a:pt x="198" y="190"/>
                  </a:lnTo>
                  <a:lnTo>
                    <a:pt x="255" y="148"/>
                  </a:lnTo>
                  <a:lnTo>
                    <a:pt x="252" y="154"/>
                  </a:lnTo>
                  <a:lnTo>
                    <a:pt x="249" y="184"/>
                  </a:lnTo>
                  <a:lnTo>
                    <a:pt x="1402" y="850"/>
                  </a:lnTo>
                  <a:lnTo>
                    <a:pt x="2141" y="850"/>
                  </a:lnTo>
                  <a:lnTo>
                    <a:pt x="2141" y="412"/>
                  </a:lnTo>
                  <a:close/>
                </a:path>
              </a:pathLst>
            </a:custGeom>
            <a:solidFill>
              <a:srgbClr val="E6E6E6"/>
            </a:solidFill>
            <a:ln w="9525">
              <a:noFill/>
              <a:round/>
              <a:headEnd/>
              <a:tailEnd/>
            </a:ln>
          </p:spPr>
          <p:txBody>
            <a:bodyPr/>
            <a:lstStyle/>
            <a:p>
              <a:endParaRPr lang="en-US"/>
            </a:p>
          </p:txBody>
        </p:sp>
        <p:sp>
          <p:nvSpPr>
            <p:cNvPr id="24586" name="Freeform 9"/>
            <p:cNvSpPr>
              <a:spLocks/>
            </p:cNvSpPr>
            <p:nvPr/>
          </p:nvSpPr>
          <p:spPr bwMode="auto">
            <a:xfrm>
              <a:off x="1092" y="918"/>
              <a:ext cx="2141" cy="850"/>
            </a:xfrm>
            <a:custGeom>
              <a:avLst/>
              <a:gdLst>
                <a:gd name="T0" fmla="*/ 2141 w 2141"/>
                <a:gd name="T1" fmla="*/ 412 h 850"/>
                <a:gd name="T2" fmla="*/ 1078 w 2141"/>
                <a:gd name="T3" fmla="*/ 412 h 850"/>
                <a:gd name="T4" fmla="*/ 613 w 2141"/>
                <a:gd name="T5" fmla="*/ 132 h 850"/>
                <a:gd name="T6" fmla="*/ 616 w 2141"/>
                <a:gd name="T7" fmla="*/ 102 h 850"/>
                <a:gd name="T8" fmla="*/ 616 w 2141"/>
                <a:gd name="T9" fmla="*/ 99 h 850"/>
                <a:gd name="T10" fmla="*/ 559 w 2141"/>
                <a:gd name="T11" fmla="*/ 139 h 850"/>
                <a:gd name="T12" fmla="*/ 568 w 2141"/>
                <a:gd name="T13" fmla="*/ 75 h 850"/>
                <a:gd name="T14" fmla="*/ 568 w 2141"/>
                <a:gd name="T15" fmla="*/ 69 h 850"/>
                <a:gd name="T16" fmla="*/ 511 w 2141"/>
                <a:gd name="T17" fmla="*/ 111 h 850"/>
                <a:gd name="T18" fmla="*/ 517 w 2141"/>
                <a:gd name="T19" fmla="*/ 45 h 850"/>
                <a:gd name="T20" fmla="*/ 517 w 2141"/>
                <a:gd name="T21" fmla="*/ 39 h 850"/>
                <a:gd name="T22" fmla="*/ 490 w 2141"/>
                <a:gd name="T23" fmla="*/ 60 h 850"/>
                <a:gd name="T24" fmla="*/ 451 w 2141"/>
                <a:gd name="T25" fmla="*/ 39 h 850"/>
                <a:gd name="T26" fmla="*/ 394 w 2141"/>
                <a:gd name="T27" fmla="*/ 39 h 850"/>
                <a:gd name="T28" fmla="*/ 379 w 2141"/>
                <a:gd name="T29" fmla="*/ 69 h 850"/>
                <a:gd name="T30" fmla="*/ 376 w 2141"/>
                <a:gd name="T31" fmla="*/ 66 h 850"/>
                <a:gd name="T32" fmla="*/ 349 w 2141"/>
                <a:gd name="T33" fmla="*/ 6 h 850"/>
                <a:gd name="T34" fmla="*/ 322 w 2141"/>
                <a:gd name="T35" fmla="*/ 69 h 850"/>
                <a:gd name="T36" fmla="*/ 319 w 2141"/>
                <a:gd name="T37" fmla="*/ 66 h 850"/>
                <a:gd name="T38" fmla="*/ 291 w 2141"/>
                <a:gd name="T39" fmla="*/ 6 h 850"/>
                <a:gd name="T40" fmla="*/ 261 w 2141"/>
                <a:gd name="T41" fmla="*/ 69 h 850"/>
                <a:gd name="T42" fmla="*/ 261 w 2141"/>
                <a:gd name="T43" fmla="*/ 66 h 850"/>
                <a:gd name="T44" fmla="*/ 234 w 2141"/>
                <a:gd name="T45" fmla="*/ 6 h 850"/>
                <a:gd name="T46" fmla="*/ 204 w 2141"/>
                <a:gd name="T47" fmla="*/ 69 h 850"/>
                <a:gd name="T48" fmla="*/ 201 w 2141"/>
                <a:gd name="T49" fmla="*/ 66 h 850"/>
                <a:gd name="T50" fmla="*/ 189 w 2141"/>
                <a:gd name="T51" fmla="*/ 39 h 850"/>
                <a:gd name="T52" fmla="*/ 153 w 2141"/>
                <a:gd name="T53" fmla="*/ 39 h 850"/>
                <a:gd name="T54" fmla="*/ 153 w 2141"/>
                <a:gd name="T55" fmla="*/ 39 h 850"/>
                <a:gd name="T56" fmla="*/ 144 w 2141"/>
                <a:gd name="T57" fmla="*/ 30 h 850"/>
                <a:gd name="T58" fmla="*/ 138 w 2141"/>
                <a:gd name="T59" fmla="*/ 21 h 850"/>
                <a:gd name="T60" fmla="*/ 138 w 2141"/>
                <a:gd name="T61" fmla="*/ 21 h 850"/>
                <a:gd name="T62" fmla="*/ 132 w 2141"/>
                <a:gd name="T63" fmla="*/ 18 h 850"/>
                <a:gd name="T64" fmla="*/ 129 w 2141"/>
                <a:gd name="T65" fmla="*/ 15 h 850"/>
                <a:gd name="T66" fmla="*/ 123 w 2141"/>
                <a:gd name="T67" fmla="*/ 18 h 850"/>
                <a:gd name="T68" fmla="*/ 120 w 2141"/>
                <a:gd name="T69" fmla="*/ 18 h 850"/>
                <a:gd name="T70" fmla="*/ 117 w 2141"/>
                <a:gd name="T71" fmla="*/ 33 h 850"/>
                <a:gd name="T72" fmla="*/ 117 w 2141"/>
                <a:gd name="T73" fmla="*/ 33 h 850"/>
                <a:gd name="T74" fmla="*/ 114 w 2141"/>
                <a:gd name="T75" fmla="*/ 30 h 850"/>
                <a:gd name="T76" fmla="*/ 111 w 2141"/>
                <a:gd name="T77" fmla="*/ 24 h 850"/>
                <a:gd name="T78" fmla="*/ 108 w 2141"/>
                <a:gd name="T79" fmla="*/ 6 h 850"/>
                <a:gd name="T80" fmla="*/ 108 w 2141"/>
                <a:gd name="T81" fmla="*/ 6 h 850"/>
                <a:gd name="T82" fmla="*/ 105 w 2141"/>
                <a:gd name="T83" fmla="*/ 3 h 850"/>
                <a:gd name="T84" fmla="*/ 99 w 2141"/>
                <a:gd name="T85" fmla="*/ 0 h 850"/>
                <a:gd name="T86" fmla="*/ 96 w 2141"/>
                <a:gd name="T87" fmla="*/ 3 h 850"/>
                <a:gd name="T88" fmla="*/ 93 w 2141"/>
                <a:gd name="T89" fmla="*/ 6 h 850"/>
                <a:gd name="T90" fmla="*/ 93 w 2141"/>
                <a:gd name="T91" fmla="*/ 6 h 850"/>
                <a:gd name="T92" fmla="*/ 84 w 2141"/>
                <a:gd name="T93" fmla="*/ 36 h 850"/>
                <a:gd name="T94" fmla="*/ 0 w 2141"/>
                <a:gd name="T95" fmla="*/ 36 h 850"/>
                <a:gd name="T96" fmla="*/ 126 w 2141"/>
                <a:gd name="T97" fmla="*/ 111 h 850"/>
                <a:gd name="T98" fmla="*/ 153 w 2141"/>
                <a:gd name="T99" fmla="*/ 90 h 850"/>
                <a:gd name="T100" fmla="*/ 153 w 2141"/>
                <a:gd name="T101" fmla="*/ 96 h 850"/>
                <a:gd name="T102" fmla="*/ 147 w 2141"/>
                <a:gd name="T103" fmla="*/ 160 h 850"/>
                <a:gd name="T104" fmla="*/ 204 w 2141"/>
                <a:gd name="T105" fmla="*/ 120 h 850"/>
                <a:gd name="T106" fmla="*/ 204 w 2141"/>
                <a:gd name="T107" fmla="*/ 123 h 850"/>
                <a:gd name="T108" fmla="*/ 198 w 2141"/>
                <a:gd name="T109" fmla="*/ 190 h 850"/>
                <a:gd name="T110" fmla="*/ 255 w 2141"/>
                <a:gd name="T111" fmla="*/ 148 h 850"/>
                <a:gd name="T112" fmla="*/ 252 w 2141"/>
                <a:gd name="T113" fmla="*/ 154 h 850"/>
                <a:gd name="T114" fmla="*/ 249 w 2141"/>
                <a:gd name="T115" fmla="*/ 184 h 850"/>
                <a:gd name="T116" fmla="*/ 1402 w 2141"/>
                <a:gd name="T117" fmla="*/ 850 h 850"/>
                <a:gd name="T118" fmla="*/ 2141 w 2141"/>
                <a:gd name="T119" fmla="*/ 850 h 8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41"/>
                <a:gd name="T181" fmla="*/ 0 h 850"/>
                <a:gd name="T182" fmla="*/ 2141 w 2141"/>
                <a:gd name="T183" fmla="*/ 850 h 8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41" h="850">
                  <a:moveTo>
                    <a:pt x="2141" y="412"/>
                  </a:moveTo>
                  <a:lnTo>
                    <a:pt x="1078" y="412"/>
                  </a:lnTo>
                  <a:lnTo>
                    <a:pt x="613" y="132"/>
                  </a:lnTo>
                  <a:lnTo>
                    <a:pt x="616" y="102"/>
                  </a:lnTo>
                  <a:lnTo>
                    <a:pt x="616" y="99"/>
                  </a:lnTo>
                  <a:lnTo>
                    <a:pt x="559" y="139"/>
                  </a:lnTo>
                  <a:lnTo>
                    <a:pt x="568" y="75"/>
                  </a:lnTo>
                  <a:lnTo>
                    <a:pt x="568" y="69"/>
                  </a:lnTo>
                  <a:lnTo>
                    <a:pt x="511" y="111"/>
                  </a:lnTo>
                  <a:lnTo>
                    <a:pt x="517" y="45"/>
                  </a:lnTo>
                  <a:lnTo>
                    <a:pt x="517" y="39"/>
                  </a:lnTo>
                  <a:lnTo>
                    <a:pt x="490" y="60"/>
                  </a:lnTo>
                  <a:lnTo>
                    <a:pt x="451" y="39"/>
                  </a:lnTo>
                  <a:lnTo>
                    <a:pt x="394" y="39"/>
                  </a:lnTo>
                  <a:lnTo>
                    <a:pt x="379" y="69"/>
                  </a:lnTo>
                  <a:lnTo>
                    <a:pt x="376" y="66"/>
                  </a:lnTo>
                  <a:lnTo>
                    <a:pt x="349" y="6"/>
                  </a:lnTo>
                  <a:lnTo>
                    <a:pt x="322" y="69"/>
                  </a:lnTo>
                  <a:lnTo>
                    <a:pt x="319" y="66"/>
                  </a:lnTo>
                  <a:lnTo>
                    <a:pt x="291" y="6"/>
                  </a:lnTo>
                  <a:lnTo>
                    <a:pt x="261" y="69"/>
                  </a:lnTo>
                  <a:lnTo>
                    <a:pt x="261" y="66"/>
                  </a:lnTo>
                  <a:lnTo>
                    <a:pt x="234" y="6"/>
                  </a:lnTo>
                  <a:lnTo>
                    <a:pt x="204" y="69"/>
                  </a:lnTo>
                  <a:lnTo>
                    <a:pt x="201" y="66"/>
                  </a:lnTo>
                  <a:lnTo>
                    <a:pt x="189" y="39"/>
                  </a:lnTo>
                  <a:lnTo>
                    <a:pt x="153" y="39"/>
                  </a:lnTo>
                  <a:lnTo>
                    <a:pt x="144" y="30"/>
                  </a:lnTo>
                  <a:lnTo>
                    <a:pt x="138" y="21"/>
                  </a:lnTo>
                  <a:lnTo>
                    <a:pt x="132" y="18"/>
                  </a:lnTo>
                  <a:lnTo>
                    <a:pt x="129" y="15"/>
                  </a:lnTo>
                  <a:lnTo>
                    <a:pt x="123" y="18"/>
                  </a:lnTo>
                  <a:lnTo>
                    <a:pt x="120" y="18"/>
                  </a:lnTo>
                  <a:lnTo>
                    <a:pt x="117" y="33"/>
                  </a:lnTo>
                  <a:lnTo>
                    <a:pt x="114" y="30"/>
                  </a:lnTo>
                  <a:lnTo>
                    <a:pt x="111" y="24"/>
                  </a:lnTo>
                  <a:lnTo>
                    <a:pt x="108" y="6"/>
                  </a:lnTo>
                  <a:lnTo>
                    <a:pt x="105" y="3"/>
                  </a:lnTo>
                  <a:lnTo>
                    <a:pt x="99" y="0"/>
                  </a:lnTo>
                  <a:lnTo>
                    <a:pt x="96" y="3"/>
                  </a:lnTo>
                  <a:lnTo>
                    <a:pt x="93" y="6"/>
                  </a:lnTo>
                  <a:lnTo>
                    <a:pt x="84" y="36"/>
                  </a:lnTo>
                  <a:lnTo>
                    <a:pt x="0" y="36"/>
                  </a:lnTo>
                  <a:lnTo>
                    <a:pt x="126" y="111"/>
                  </a:lnTo>
                  <a:lnTo>
                    <a:pt x="153" y="90"/>
                  </a:lnTo>
                  <a:lnTo>
                    <a:pt x="153" y="96"/>
                  </a:lnTo>
                  <a:lnTo>
                    <a:pt x="147" y="160"/>
                  </a:lnTo>
                  <a:lnTo>
                    <a:pt x="204" y="120"/>
                  </a:lnTo>
                  <a:lnTo>
                    <a:pt x="204" y="123"/>
                  </a:lnTo>
                  <a:lnTo>
                    <a:pt x="198" y="190"/>
                  </a:lnTo>
                  <a:lnTo>
                    <a:pt x="255" y="148"/>
                  </a:lnTo>
                  <a:lnTo>
                    <a:pt x="252" y="154"/>
                  </a:lnTo>
                  <a:lnTo>
                    <a:pt x="249" y="184"/>
                  </a:lnTo>
                  <a:lnTo>
                    <a:pt x="1402" y="850"/>
                  </a:lnTo>
                  <a:lnTo>
                    <a:pt x="2141" y="850"/>
                  </a:lnTo>
                </a:path>
              </a:pathLst>
            </a:custGeom>
            <a:noFill/>
            <a:ln w="9525">
              <a:solidFill>
                <a:srgbClr val="000000"/>
              </a:solidFill>
              <a:round/>
              <a:headEnd/>
              <a:tailEnd/>
            </a:ln>
          </p:spPr>
          <p:txBody>
            <a:bodyPr/>
            <a:lstStyle/>
            <a:p>
              <a:endParaRPr lang="en-US"/>
            </a:p>
          </p:txBody>
        </p:sp>
        <p:sp>
          <p:nvSpPr>
            <p:cNvPr id="24587" name="Freeform 10"/>
            <p:cNvSpPr>
              <a:spLocks/>
            </p:cNvSpPr>
            <p:nvPr/>
          </p:nvSpPr>
          <p:spPr bwMode="auto">
            <a:xfrm>
              <a:off x="1071" y="933"/>
              <a:ext cx="42" cy="42"/>
            </a:xfrm>
            <a:custGeom>
              <a:avLst/>
              <a:gdLst>
                <a:gd name="T0" fmla="*/ 21 w 42"/>
                <a:gd name="T1" fmla="*/ 42 h 42"/>
                <a:gd name="T2" fmla="*/ 21 w 42"/>
                <a:gd name="T3" fmla="*/ 42 h 42"/>
                <a:gd name="T4" fmla="*/ 30 w 42"/>
                <a:gd name="T5" fmla="*/ 42 h 42"/>
                <a:gd name="T6" fmla="*/ 36 w 42"/>
                <a:gd name="T7" fmla="*/ 36 h 42"/>
                <a:gd name="T8" fmla="*/ 42 w 42"/>
                <a:gd name="T9" fmla="*/ 30 h 42"/>
                <a:gd name="T10" fmla="*/ 42 w 42"/>
                <a:gd name="T11" fmla="*/ 21 h 42"/>
                <a:gd name="T12" fmla="*/ 42 w 42"/>
                <a:gd name="T13" fmla="*/ 21 h 42"/>
                <a:gd name="T14" fmla="*/ 42 w 42"/>
                <a:gd name="T15" fmla="*/ 15 h 42"/>
                <a:gd name="T16" fmla="*/ 36 w 42"/>
                <a:gd name="T17" fmla="*/ 9 h 42"/>
                <a:gd name="T18" fmla="*/ 30 w 42"/>
                <a:gd name="T19" fmla="*/ 3 h 42"/>
                <a:gd name="T20" fmla="*/ 21 w 42"/>
                <a:gd name="T21" fmla="*/ 0 h 42"/>
                <a:gd name="T22" fmla="*/ 21 w 42"/>
                <a:gd name="T23" fmla="*/ 0 h 42"/>
                <a:gd name="T24" fmla="*/ 15 w 42"/>
                <a:gd name="T25" fmla="*/ 3 h 42"/>
                <a:gd name="T26" fmla="*/ 6 w 42"/>
                <a:gd name="T27" fmla="*/ 9 h 42"/>
                <a:gd name="T28" fmla="*/ 3 w 42"/>
                <a:gd name="T29" fmla="*/ 15 h 42"/>
                <a:gd name="T30" fmla="*/ 0 w 42"/>
                <a:gd name="T31" fmla="*/ 21 h 42"/>
                <a:gd name="T32" fmla="*/ 0 w 42"/>
                <a:gd name="T33" fmla="*/ 21 h 42"/>
                <a:gd name="T34" fmla="*/ 3 w 42"/>
                <a:gd name="T35" fmla="*/ 30 h 42"/>
                <a:gd name="T36" fmla="*/ 6 w 42"/>
                <a:gd name="T37" fmla="*/ 36 h 42"/>
                <a:gd name="T38" fmla="*/ 15 w 42"/>
                <a:gd name="T39" fmla="*/ 42 h 42"/>
                <a:gd name="T40" fmla="*/ 21 w 42"/>
                <a:gd name="T41" fmla="*/ 42 h 42"/>
                <a:gd name="T42" fmla="*/ 21 w 42"/>
                <a:gd name="T43" fmla="*/ 42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2"/>
                <a:gd name="T68" fmla="*/ 42 w 42"/>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2">
                  <a:moveTo>
                    <a:pt x="21" y="42"/>
                  </a:moveTo>
                  <a:lnTo>
                    <a:pt x="21" y="42"/>
                  </a:lnTo>
                  <a:lnTo>
                    <a:pt x="30" y="42"/>
                  </a:lnTo>
                  <a:lnTo>
                    <a:pt x="36" y="36"/>
                  </a:lnTo>
                  <a:lnTo>
                    <a:pt x="42" y="30"/>
                  </a:lnTo>
                  <a:lnTo>
                    <a:pt x="42" y="21"/>
                  </a:lnTo>
                  <a:lnTo>
                    <a:pt x="42" y="15"/>
                  </a:lnTo>
                  <a:lnTo>
                    <a:pt x="36" y="9"/>
                  </a:lnTo>
                  <a:lnTo>
                    <a:pt x="30" y="3"/>
                  </a:lnTo>
                  <a:lnTo>
                    <a:pt x="21" y="0"/>
                  </a:lnTo>
                  <a:lnTo>
                    <a:pt x="15" y="3"/>
                  </a:lnTo>
                  <a:lnTo>
                    <a:pt x="6" y="9"/>
                  </a:lnTo>
                  <a:lnTo>
                    <a:pt x="3" y="15"/>
                  </a:lnTo>
                  <a:lnTo>
                    <a:pt x="0" y="21"/>
                  </a:lnTo>
                  <a:lnTo>
                    <a:pt x="3" y="30"/>
                  </a:lnTo>
                  <a:lnTo>
                    <a:pt x="6" y="36"/>
                  </a:lnTo>
                  <a:lnTo>
                    <a:pt x="15" y="42"/>
                  </a:lnTo>
                  <a:lnTo>
                    <a:pt x="21" y="42"/>
                  </a:lnTo>
                  <a:close/>
                </a:path>
              </a:pathLst>
            </a:custGeom>
            <a:solidFill>
              <a:srgbClr val="000000"/>
            </a:solidFill>
            <a:ln w="4763">
              <a:solidFill>
                <a:srgbClr val="000000"/>
              </a:solidFill>
              <a:round/>
              <a:headEnd/>
              <a:tailEnd/>
            </a:ln>
          </p:spPr>
          <p:txBody>
            <a:bodyPr/>
            <a:lstStyle/>
            <a:p>
              <a:endParaRPr lang="en-US"/>
            </a:p>
          </p:txBody>
        </p:sp>
        <p:sp>
          <p:nvSpPr>
            <p:cNvPr id="24588" name="Line 11"/>
            <p:cNvSpPr>
              <a:spLocks noChangeShapeType="1"/>
            </p:cNvSpPr>
            <p:nvPr/>
          </p:nvSpPr>
          <p:spPr bwMode="auto">
            <a:xfrm>
              <a:off x="1092" y="954"/>
              <a:ext cx="1" cy="1"/>
            </a:xfrm>
            <a:prstGeom prst="line">
              <a:avLst/>
            </a:prstGeom>
            <a:noFill/>
            <a:ln w="4763">
              <a:solidFill>
                <a:srgbClr val="000000"/>
              </a:solidFill>
              <a:round/>
              <a:headEnd/>
              <a:tailEnd/>
            </a:ln>
          </p:spPr>
          <p:txBody>
            <a:bodyPr/>
            <a:lstStyle/>
            <a:p>
              <a:endParaRPr lang="en-US"/>
            </a:p>
          </p:txBody>
        </p:sp>
        <p:sp>
          <p:nvSpPr>
            <p:cNvPr id="24589" name="Freeform 12"/>
            <p:cNvSpPr>
              <a:spLocks/>
            </p:cNvSpPr>
            <p:nvPr/>
          </p:nvSpPr>
          <p:spPr bwMode="auto">
            <a:xfrm>
              <a:off x="1522" y="933"/>
              <a:ext cx="42" cy="42"/>
            </a:xfrm>
            <a:custGeom>
              <a:avLst/>
              <a:gdLst>
                <a:gd name="T0" fmla="*/ 21 w 42"/>
                <a:gd name="T1" fmla="*/ 42 h 42"/>
                <a:gd name="T2" fmla="*/ 21 w 42"/>
                <a:gd name="T3" fmla="*/ 42 h 42"/>
                <a:gd name="T4" fmla="*/ 27 w 42"/>
                <a:gd name="T5" fmla="*/ 42 h 42"/>
                <a:gd name="T6" fmla="*/ 36 w 42"/>
                <a:gd name="T7" fmla="*/ 36 h 42"/>
                <a:gd name="T8" fmla="*/ 39 w 42"/>
                <a:gd name="T9" fmla="*/ 30 h 42"/>
                <a:gd name="T10" fmla="*/ 42 w 42"/>
                <a:gd name="T11" fmla="*/ 21 h 42"/>
                <a:gd name="T12" fmla="*/ 42 w 42"/>
                <a:gd name="T13" fmla="*/ 21 h 42"/>
                <a:gd name="T14" fmla="*/ 39 w 42"/>
                <a:gd name="T15" fmla="*/ 15 h 42"/>
                <a:gd name="T16" fmla="*/ 36 w 42"/>
                <a:gd name="T17" fmla="*/ 9 h 42"/>
                <a:gd name="T18" fmla="*/ 27 w 42"/>
                <a:gd name="T19" fmla="*/ 3 h 42"/>
                <a:gd name="T20" fmla="*/ 21 w 42"/>
                <a:gd name="T21" fmla="*/ 0 h 42"/>
                <a:gd name="T22" fmla="*/ 21 w 42"/>
                <a:gd name="T23" fmla="*/ 0 h 42"/>
                <a:gd name="T24" fmla="*/ 12 w 42"/>
                <a:gd name="T25" fmla="*/ 3 h 42"/>
                <a:gd name="T26" fmla="*/ 6 w 42"/>
                <a:gd name="T27" fmla="*/ 9 h 42"/>
                <a:gd name="T28" fmla="*/ 0 w 42"/>
                <a:gd name="T29" fmla="*/ 15 h 42"/>
                <a:gd name="T30" fmla="*/ 0 w 42"/>
                <a:gd name="T31" fmla="*/ 21 h 42"/>
                <a:gd name="T32" fmla="*/ 0 w 42"/>
                <a:gd name="T33" fmla="*/ 21 h 42"/>
                <a:gd name="T34" fmla="*/ 0 w 42"/>
                <a:gd name="T35" fmla="*/ 30 h 42"/>
                <a:gd name="T36" fmla="*/ 6 w 42"/>
                <a:gd name="T37" fmla="*/ 36 h 42"/>
                <a:gd name="T38" fmla="*/ 12 w 42"/>
                <a:gd name="T39" fmla="*/ 42 h 42"/>
                <a:gd name="T40" fmla="*/ 21 w 42"/>
                <a:gd name="T41" fmla="*/ 42 h 42"/>
                <a:gd name="T42" fmla="*/ 21 w 42"/>
                <a:gd name="T43" fmla="*/ 42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2"/>
                <a:gd name="T68" fmla="*/ 42 w 42"/>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2">
                  <a:moveTo>
                    <a:pt x="21" y="42"/>
                  </a:moveTo>
                  <a:lnTo>
                    <a:pt x="21" y="42"/>
                  </a:lnTo>
                  <a:lnTo>
                    <a:pt x="27" y="42"/>
                  </a:lnTo>
                  <a:lnTo>
                    <a:pt x="36" y="36"/>
                  </a:lnTo>
                  <a:lnTo>
                    <a:pt x="39" y="30"/>
                  </a:lnTo>
                  <a:lnTo>
                    <a:pt x="42" y="21"/>
                  </a:lnTo>
                  <a:lnTo>
                    <a:pt x="39" y="15"/>
                  </a:lnTo>
                  <a:lnTo>
                    <a:pt x="36" y="9"/>
                  </a:lnTo>
                  <a:lnTo>
                    <a:pt x="27" y="3"/>
                  </a:lnTo>
                  <a:lnTo>
                    <a:pt x="21" y="0"/>
                  </a:lnTo>
                  <a:lnTo>
                    <a:pt x="12" y="3"/>
                  </a:lnTo>
                  <a:lnTo>
                    <a:pt x="6" y="9"/>
                  </a:lnTo>
                  <a:lnTo>
                    <a:pt x="0" y="15"/>
                  </a:lnTo>
                  <a:lnTo>
                    <a:pt x="0" y="21"/>
                  </a:lnTo>
                  <a:lnTo>
                    <a:pt x="0" y="30"/>
                  </a:lnTo>
                  <a:lnTo>
                    <a:pt x="6" y="36"/>
                  </a:lnTo>
                  <a:lnTo>
                    <a:pt x="12" y="42"/>
                  </a:lnTo>
                  <a:lnTo>
                    <a:pt x="21" y="42"/>
                  </a:lnTo>
                  <a:close/>
                </a:path>
              </a:pathLst>
            </a:custGeom>
            <a:solidFill>
              <a:srgbClr val="000000"/>
            </a:solidFill>
            <a:ln w="4763">
              <a:solidFill>
                <a:srgbClr val="000000"/>
              </a:solidFill>
              <a:round/>
              <a:headEnd/>
              <a:tailEnd/>
            </a:ln>
          </p:spPr>
          <p:txBody>
            <a:bodyPr/>
            <a:lstStyle/>
            <a:p>
              <a:endParaRPr lang="en-US"/>
            </a:p>
          </p:txBody>
        </p:sp>
        <p:sp>
          <p:nvSpPr>
            <p:cNvPr id="24590" name="Line 13"/>
            <p:cNvSpPr>
              <a:spLocks noChangeShapeType="1"/>
            </p:cNvSpPr>
            <p:nvPr/>
          </p:nvSpPr>
          <p:spPr bwMode="auto">
            <a:xfrm>
              <a:off x="1543" y="954"/>
              <a:ext cx="1" cy="1"/>
            </a:xfrm>
            <a:prstGeom prst="line">
              <a:avLst/>
            </a:prstGeom>
            <a:noFill/>
            <a:ln w="4763">
              <a:solidFill>
                <a:srgbClr val="000000"/>
              </a:solidFill>
              <a:round/>
              <a:headEnd/>
              <a:tailEnd/>
            </a:ln>
          </p:spPr>
          <p:txBody>
            <a:bodyPr/>
            <a:lstStyle/>
            <a:p>
              <a:endParaRPr lang="en-US"/>
            </a:p>
          </p:txBody>
        </p:sp>
        <p:sp>
          <p:nvSpPr>
            <p:cNvPr id="24591" name="Freeform 14"/>
            <p:cNvSpPr>
              <a:spLocks/>
            </p:cNvSpPr>
            <p:nvPr/>
          </p:nvSpPr>
          <p:spPr bwMode="auto">
            <a:xfrm>
              <a:off x="1113" y="495"/>
              <a:ext cx="766" cy="438"/>
            </a:xfrm>
            <a:custGeom>
              <a:avLst/>
              <a:gdLst>
                <a:gd name="T0" fmla="*/ 0 w 766"/>
                <a:gd name="T1" fmla="*/ 438 h 438"/>
                <a:gd name="T2" fmla="*/ 102 w 766"/>
                <a:gd name="T3" fmla="*/ 315 h 438"/>
                <a:gd name="T4" fmla="*/ 766 w 766"/>
                <a:gd name="T5" fmla="*/ 0 h 438"/>
                <a:gd name="T6" fmla="*/ 448 w 766"/>
                <a:gd name="T7" fmla="*/ 435 h 438"/>
                <a:gd name="T8" fmla="*/ 0 60000 65536"/>
                <a:gd name="T9" fmla="*/ 0 60000 65536"/>
                <a:gd name="T10" fmla="*/ 0 60000 65536"/>
                <a:gd name="T11" fmla="*/ 0 60000 65536"/>
                <a:gd name="T12" fmla="*/ 0 w 766"/>
                <a:gd name="T13" fmla="*/ 0 h 438"/>
                <a:gd name="T14" fmla="*/ 766 w 766"/>
                <a:gd name="T15" fmla="*/ 438 h 438"/>
              </a:gdLst>
              <a:ahLst/>
              <a:cxnLst>
                <a:cxn ang="T8">
                  <a:pos x="T0" y="T1"/>
                </a:cxn>
                <a:cxn ang="T9">
                  <a:pos x="T2" y="T3"/>
                </a:cxn>
                <a:cxn ang="T10">
                  <a:pos x="T4" y="T5"/>
                </a:cxn>
                <a:cxn ang="T11">
                  <a:pos x="T6" y="T7"/>
                </a:cxn>
              </a:cxnLst>
              <a:rect l="T12" t="T13" r="T14" b="T15"/>
              <a:pathLst>
                <a:path w="766" h="438">
                  <a:moveTo>
                    <a:pt x="0" y="438"/>
                  </a:moveTo>
                  <a:lnTo>
                    <a:pt x="102" y="315"/>
                  </a:lnTo>
                  <a:lnTo>
                    <a:pt x="766" y="0"/>
                  </a:lnTo>
                  <a:lnTo>
                    <a:pt x="448" y="435"/>
                  </a:lnTo>
                </a:path>
              </a:pathLst>
            </a:custGeom>
            <a:noFill/>
            <a:ln w="4763">
              <a:solidFill>
                <a:srgbClr val="000000"/>
              </a:solidFill>
              <a:round/>
              <a:headEnd/>
              <a:tailEnd/>
            </a:ln>
          </p:spPr>
          <p:txBody>
            <a:bodyPr/>
            <a:lstStyle/>
            <a:p>
              <a:endParaRPr lang="en-US"/>
            </a:p>
          </p:txBody>
        </p:sp>
        <p:sp>
          <p:nvSpPr>
            <p:cNvPr id="24592" name="Freeform 15"/>
            <p:cNvSpPr>
              <a:spLocks/>
            </p:cNvSpPr>
            <p:nvPr/>
          </p:nvSpPr>
          <p:spPr bwMode="auto">
            <a:xfrm>
              <a:off x="1155" y="897"/>
              <a:ext cx="96" cy="99"/>
            </a:xfrm>
            <a:custGeom>
              <a:avLst/>
              <a:gdLst>
                <a:gd name="T0" fmla="*/ 48 w 96"/>
                <a:gd name="T1" fmla="*/ 99 h 99"/>
                <a:gd name="T2" fmla="*/ 48 w 96"/>
                <a:gd name="T3" fmla="*/ 99 h 99"/>
                <a:gd name="T4" fmla="*/ 57 w 96"/>
                <a:gd name="T5" fmla="*/ 96 h 99"/>
                <a:gd name="T6" fmla="*/ 66 w 96"/>
                <a:gd name="T7" fmla="*/ 93 h 99"/>
                <a:gd name="T8" fmla="*/ 75 w 96"/>
                <a:gd name="T9" fmla="*/ 90 h 99"/>
                <a:gd name="T10" fmla="*/ 84 w 96"/>
                <a:gd name="T11" fmla="*/ 84 h 99"/>
                <a:gd name="T12" fmla="*/ 87 w 96"/>
                <a:gd name="T13" fmla="*/ 78 h 99"/>
                <a:gd name="T14" fmla="*/ 93 w 96"/>
                <a:gd name="T15" fmla="*/ 69 h 99"/>
                <a:gd name="T16" fmla="*/ 96 w 96"/>
                <a:gd name="T17" fmla="*/ 60 h 99"/>
                <a:gd name="T18" fmla="*/ 96 w 96"/>
                <a:gd name="T19" fmla="*/ 48 h 99"/>
                <a:gd name="T20" fmla="*/ 96 w 96"/>
                <a:gd name="T21" fmla="*/ 48 h 99"/>
                <a:gd name="T22" fmla="*/ 96 w 96"/>
                <a:gd name="T23" fmla="*/ 39 h 99"/>
                <a:gd name="T24" fmla="*/ 93 w 96"/>
                <a:gd name="T25" fmla="*/ 30 h 99"/>
                <a:gd name="T26" fmla="*/ 87 w 96"/>
                <a:gd name="T27" fmla="*/ 21 h 99"/>
                <a:gd name="T28" fmla="*/ 84 w 96"/>
                <a:gd name="T29" fmla="*/ 15 h 99"/>
                <a:gd name="T30" fmla="*/ 75 w 96"/>
                <a:gd name="T31" fmla="*/ 9 h 99"/>
                <a:gd name="T32" fmla="*/ 66 w 96"/>
                <a:gd name="T33" fmla="*/ 6 h 99"/>
                <a:gd name="T34" fmla="*/ 57 w 96"/>
                <a:gd name="T35" fmla="*/ 3 h 99"/>
                <a:gd name="T36" fmla="*/ 48 w 96"/>
                <a:gd name="T37" fmla="*/ 0 h 99"/>
                <a:gd name="T38" fmla="*/ 48 w 96"/>
                <a:gd name="T39" fmla="*/ 0 h 99"/>
                <a:gd name="T40" fmla="*/ 39 w 96"/>
                <a:gd name="T41" fmla="*/ 3 h 99"/>
                <a:gd name="T42" fmla="*/ 30 w 96"/>
                <a:gd name="T43" fmla="*/ 6 h 99"/>
                <a:gd name="T44" fmla="*/ 21 w 96"/>
                <a:gd name="T45" fmla="*/ 9 h 99"/>
                <a:gd name="T46" fmla="*/ 12 w 96"/>
                <a:gd name="T47" fmla="*/ 15 h 99"/>
                <a:gd name="T48" fmla="*/ 9 w 96"/>
                <a:gd name="T49" fmla="*/ 21 h 99"/>
                <a:gd name="T50" fmla="*/ 3 w 96"/>
                <a:gd name="T51" fmla="*/ 30 h 99"/>
                <a:gd name="T52" fmla="*/ 0 w 96"/>
                <a:gd name="T53" fmla="*/ 39 h 99"/>
                <a:gd name="T54" fmla="*/ 0 w 96"/>
                <a:gd name="T55" fmla="*/ 48 h 99"/>
                <a:gd name="T56" fmla="*/ 0 w 96"/>
                <a:gd name="T57" fmla="*/ 48 h 99"/>
                <a:gd name="T58" fmla="*/ 0 w 96"/>
                <a:gd name="T59" fmla="*/ 60 h 99"/>
                <a:gd name="T60" fmla="*/ 3 w 96"/>
                <a:gd name="T61" fmla="*/ 69 h 99"/>
                <a:gd name="T62" fmla="*/ 9 w 96"/>
                <a:gd name="T63" fmla="*/ 78 h 99"/>
                <a:gd name="T64" fmla="*/ 12 w 96"/>
                <a:gd name="T65" fmla="*/ 84 h 99"/>
                <a:gd name="T66" fmla="*/ 21 w 96"/>
                <a:gd name="T67" fmla="*/ 90 h 99"/>
                <a:gd name="T68" fmla="*/ 30 w 96"/>
                <a:gd name="T69" fmla="*/ 93 h 99"/>
                <a:gd name="T70" fmla="*/ 39 w 96"/>
                <a:gd name="T71" fmla="*/ 96 h 99"/>
                <a:gd name="T72" fmla="*/ 48 w 96"/>
                <a:gd name="T73" fmla="*/ 99 h 99"/>
                <a:gd name="T74" fmla="*/ 48 w 96"/>
                <a:gd name="T75" fmla="*/ 99 h 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99"/>
                <a:gd name="T116" fmla="*/ 96 w 96"/>
                <a:gd name="T117" fmla="*/ 99 h 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99">
                  <a:moveTo>
                    <a:pt x="48" y="99"/>
                  </a:moveTo>
                  <a:lnTo>
                    <a:pt x="48" y="99"/>
                  </a:lnTo>
                  <a:lnTo>
                    <a:pt x="57" y="96"/>
                  </a:lnTo>
                  <a:lnTo>
                    <a:pt x="66" y="93"/>
                  </a:lnTo>
                  <a:lnTo>
                    <a:pt x="75" y="90"/>
                  </a:lnTo>
                  <a:lnTo>
                    <a:pt x="84" y="84"/>
                  </a:lnTo>
                  <a:lnTo>
                    <a:pt x="87" y="78"/>
                  </a:lnTo>
                  <a:lnTo>
                    <a:pt x="93" y="69"/>
                  </a:lnTo>
                  <a:lnTo>
                    <a:pt x="96" y="60"/>
                  </a:lnTo>
                  <a:lnTo>
                    <a:pt x="96" y="48"/>
                  </a:lnTo>
                  <a:lnTo>
                    <a:pt x="96" y="39"/>
                  </a:lnTo>
                  <a:lnTo>
                    <a:pt x="93" y="30"/>
                  </a:lnTo>
                  <a:lnTo>
                    <a:pt x="87" y="21"/>
                  </a:lnTo>
                  <a:lnTo>
                    <a:pt x="84" y="15"/>
                  </a:lnTo>
                  <a:lnTo>
                    <a:pt x="75" y="9"/>
                  </a:lnTo>
                  <a:lnTo>
                    <a:pt x="66" y="6"/>
                  </a:lnTo>
                  <a:lnTo>
                    <a:pt x="57" y="3"/>
                  </a:lnTo>
                  <a:lnTo>
                    <a:pt x="48" y="0"/>
                  </a:lnTo>
                  <a:lnTo>
                    <a:pt x="39" y="3"/>
                  </a:lnTo>
                  <a:lnTo>
                    <a:pt x="30" y="6"/>
                  </a:lnTo>
                  <a:lnTo>
                    <a:pt x="21" y="9"/>
                  </a:lnTo>
                  <a:lnTo>
                    <a:pt x="12" y="15"/>
                  </a:lnTo>
                  <a:lnTo>
                    <a:pt x="9" y="21"/>
                  </a:lnTo>
                  <a:lnTo>
                    <a:pt x="3" y="30"/>
                  </a:lnTo>
                  <a:lnTo>
                    <a:pt x="0" y="39"/>
                  </a:lnTo>
                  <a:lnTo>
                    <a:pt x="0" y="48"/>
                  </a:lnTo>
                  <a:lnTo>
                    <a:pt x="0" y="60"/>
                  </a:lnTo>
                  <a:lnTo>
                    <a:pt x="3" y="69"/>
                  </a:lnTo>
                  <a:lnTo>
                    <a:pt x="9" y="78"/>
                  </a:lnTo>
                  <a:lnTo>
                    <a:pt x="12" y="84"/>
                  </a:lnTo>
                  <a:lnTo>
                    <a:pt x="21" y="90"/>
                  </a:lnTo>
                  <a:lnTo>
                    <a:pt x="30" y="93"/>
                  </a:lnTo>
                  <a:lnTo>
                    <a:pt x="39" y="96"/>
                  </a:lnTo>
                  <a:lnTo>
                    <a:pt x="48" y="99"/>
                  </a:lnTo>
                  <a:close/>
                </a:path>
              </a:pathLst>
            </a:custGeom>
            <a:noFill/>
            <a:ln w="9525">
              <a:solidFill>
                <a:srgbClr val="000000"/>
              </a:solidFill>
              <a:round/>
              <a:headEnd/>
              <a:tailEnd/>
            </a:ln>
          </p:spPr>
          <p:txBody>
            <a:bodyPr/>
            <a:lstStyle/>
            <a:p>
              <a:endParaRPr lang="en-US"/>
            </a:p>
          </p:txBody>
        </p:sp>
        <p:sp>
          <p:nvSpPr>
            <p:cNvPr id="24593" name="Freeform 16"/>
            <p:cNvSpPr>
              <a:spLocks/>
            </p:cNvSpPr>
            <p:nvPr/>
          </p:nvSpPr>
          <p:spPr bwMode="auto">
            <a:xfrm>
              <a:off x="3233" y="1126"/>
              <a:ext cx="712" cy="825"/>
            </a:xfrm>
            <a:custGeom>
              <a:avLst/>
              <a:gdLst>
                <a:gd name="T0" fmla="*/ 712 w 712"/>
                <a:gd name="T1" fmla="*/ 414 h 825"/>
                <a:gd name="T2" fmla="*/ 712 w 712"/>
                <a:gd name="T3" fmla="*/ 414 h 825"/>
                <a:gd name="T4" fmla="*/ 0 w 712"/>
                <a:gd name="T5" fmla="*/ 825 h 825"/>
                <a:gd name="T6" fmla="*/ 0 w 712"/>
                <a:gd name="T7" fmla="*/ 0 h 825"/>
                <a:gd name="T8" fmla="*/ 712 w 712"/>
                <a:gd name="T9" fmla="*/ 414 h 825"/>
                <a:gd name="T10" fmla="*/ 0 60000 65536"/>
                <a:gd name="T11" fmla="*/ 0 60000 65536"/>
                <a:gd name="T12" fmla="*/ 0 60000 65536"/>
                <a:gd name="T13" fmla="*/ 0 60000 65536"/>
                <a:gd name="T14" fmla="*/ 0 60000 65536"/>
                <a:gd name="T15" fmla="*/ 0 w 712"/>
                <a:gd name="T16" fmla="*/ 0 h 825"/>
                <a:gd name="T17" fmla="*/ 712 w 712"/>
                <a:gd name="T18" fmla="*/ 825 h 825"/>
              </a:gdLst>
              <a:ahLst/>
              <a:cxnLst>
                <a:cxn ang="T10">
                  <a:pos x="T0" y="T1"/>
                </a:cxn>
                <a:cxn ang="T11">
                  <a:pos x="T2" y="T3"/>
                </a:cxn>
                <a:cxn ang="T12">
                  <a:pos x="T4" y="T5"/>
                </a:cxn>
                <a:cxn ang="T13">
                  <a:pos x="T6" y="T7"/>
                </a:cxn>
                <a:cxn ang="T14">
                  <a:pos x="T8" y="T9"/>
                </a:cxn>
              </a:cxnLst>
              <a:rect l="T15" t="T16" r="T17" b="T18"/>
              <a:pathLst>
                <a:path w="712" h="825">
                  <a:moveTo>
                    <a:pt x="712" y="414"/>
                  </a:moveTo>
                  <a:lnTo>
                    <a:pt x="712" y="414"/>
                  </a:lnTo>
                  <a:lnTo>
                    <a:pt x="0" y="825"/>
                  </a:lnTo>
                  <a:lnTo>
                    <a:pt x="0" y="0"/>
                  </a:lnTo>
                  <a:lnTo>
                    <a:pt x="712" y="414"/>
                  </a:lnTo>
                  <a:close/>
                </a:path>
              </a:pathLst>
            </a:custGeom>
            <a:noFill/>
            <a:ln w="9525">
              <a:solidFill>
                <a:srgbClr val="000000"/>
              </a:solidFill>
              <a:round/>
              <a:headEnd/>
              <a:tailEnd/>
            </a:ln>
          </p:spPr>
          <p:txBody>
            <a:bodyPr/>
            <a:lstStyle/>
            <a:p>
              <a:endParaRPr lang="en-US"/>
            </a:p>
          </p:txBody>
        </p:sp>
        <p:sp>
          <p:nvSpPr>
            <p:cNvPr id="24594" name="Freeform 17"/>
            <p:cNvSpPr>
              <a:spLocks/>
            </p:cNvSpPr>
            <p:nvPr/>
          </p:nvSpPr>
          <p:spPr bwMode="auto">
            <a:xfrm>
              <a:off x="1032" y="3005"/>
              <a:ext cx="42" cy="42"/>
            </a:xfrm>
            <a:custGeom>
              <a:avLst/>
              <a:gdLst>
                <a:gd name="T0" fmla="*/ 21 w 42"/>
                <a:gd name="T1" fmla="*/ 42 h 42"/>
                <a:gd name="T2" fmla="*/ 21 w 42"/>
                <a:gd name="T3" fmla="*/ 42 h 42"/>
                <a:gd name="T4" fmla="*/ 27 w 42"/>
                <a:gd name="T5" fmla="*/ 39 h 42"/>
                <a:gd name="T6" fmla="*/ 36 w 42"/>
                <a:gd name="T7" fmla="*/ 36 h 42"/>
                <a:gd name="T8" fmla="*/ 39 w 42"/>
                <a:gd name="T9" fmla="*/ 27 h 42"/>
                <a:gd name="T10" fmla="*/ 42 w 42"/>
                <a:gd name="T11" fmla="*/ 21 h 42"/>
                <a:gd name="T12" fmla="*/ 42 w 42"/>
                <a:gd name="T13" fmla="*/ 21 h 42"/>
                <a:gd name="T14" fmla="*/ 39 w 42"/>
                <a:gd name="T15" fmla="*/ 12 h 42"/>
                <a:gd name="T16" fmla="*/ 36 w 42"/>
                <a:gd name="T17" fmla="*/ 6 h 42"/>
                <a:gd name="T18" fmla="*/ 27 w 42"/>
                <a:gd name="T19" fmla="*/ 0 h 42"/>
                <a:gd name="T20" fmla="*/ 21 w 42"/>
                <a:gd name="T21" fmla="*/ 0 h 42"/>
                <a:gd name="T22" fmla="*/ 21 w 42"/>
                <a:gd name="T23" fmla="*/ 0 h 42"/>
                <a:gd name="T24" fmla="*/ 12 w 42"/>
                <a:gd name="T25" fmla="*/ 0 h 42"/>
                <a:gd name="T26" fmla="*/ 6 w 42"/>
                <a:gd name="T27" fmla="*/ 6 h 42"/>
                <a:gd name="T28" fmla="*/ 0 w 42"/>
                <a:gd name="T29" fmla="*/ 12 h 42"/>
                <a:gd name="T30" fmla="*/ 0 w 42"/>
                <a:gd name="T31" fmla="*/ 21 h 42"/>
                <a:gd name="T32" fmla="*/ 0 w 42"/>
                <a:gd name="T33" fmla="*/ 21 h 42"/>
                <a:gd name="T34" fmla="*/ 0 w 42"/>
                <a:gd name="T35" fmla="*/ 27 h 42"/>
                <a:gd name="T36" fmla="*/ 6 w 42"/>
                <a:gd name="T37" fmla="*/ 36 h 42"/>
                <a:gd name="T38" fmla="*/ 12 w 42"/>
                <a:gd name="T39" fmla="*/ 39 h 42"/>
                <a:gd name="T40" fmla="*/ 21 w 42"/>
                <a:gd name="T41" fmla="*/ 42 h 42"/>
                <a:gd name="T42" fmla="*/ 21 w 42"/>
                <a:gd name="T43" fmla="*/ 42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2"/>
                <a:gd name="T68" fmla="*/ 42 w 42"/>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2">
                  <a:moveTo>
                    <a:pt x="21" y="42"/>
                  </a:moveTo>
                  <a:lnTo>
                    <a:pt x="21" y="42"/>
                  </a:lnTo>
                  <a:lnTo>
                    <a:pt x="27" y="39"/>
                  </a:lnTo>
                  <a:lnTo>
                    <a:pt x="36" y="36"/>
                  </a:lnTo>
                  <a:lnTo>
                    <a:pt x="39" y="27"/>
                  </a:lnTo>
                  <a:lnTo>
                    <a:pt x="42" y="21"/>
                  </a:lnTo>
                  <a:lnTo>
                    <a:pt x="39" y="12"/>
                  </a:lnTo>
                  <a:lnTo>
                    <a:pt x="36" y="6"/>
                  </a:lnTo>
                  <a:lnTo>
                    <a:pt x="27" y="0"/>
                  </a:lnTo>
                  <a:lnTo>
                    <a:pt x="21" y="0"/>
                  </a:lnTo>
                  <a:lnTo>
                    <a:pt x="12" y="0"/>
                  </a:lnTo>
                  <a:lnTo>
                    <a:pt x="6" y="6"/>
                  </a:lnTo>
                  <a:lnTo>
                    <a:pt x="0" y="12"/>
                  </a:lnTo>
                  <a:lnTo>
                    <a:pt x="0" y="21"/>
                  </a:lnTo>
                  <a:lnTo>
                    <a:pt x="0" y="27"/>
                  </a:lnTo>
                  <a:lnTo>
                    <a:pt x="6" y="36"/>
                  </a:lnTo>
                  <a:lnTo>
                    <a:pt x="12" y="39"/>
                  </a:lnTo>
                  <a:lnTo>
                    <a:pt x="21" y="42"/>
                  </a:lnTo>
                  <a:close/>
                </a:path>
              </a:pathLst>
            </a:custGeom>
            <a:solidFill>
              <a:srgbClr val="000000"/>
            </a:solidFill>
            <a:ln w="4763">
              <a:solidFill>
                <a:srgbClr val="000000"/>
              </a:solidFill>
              <a:round/>
              <a:headEnd/>
              <a:tailEnd/>
            </a:ln>
          </p:spPr>
          <p:txBody>
            <a:bodyPr/>
            <a:lstStyle/>
            <a:p>
              <a:endParaRPr lang="en-US"/>
            </a:p>
          </p:txBody>
        </p:sp>
        <p:sp>
          <p:nvSpPr>
            <p:cNvPr id="24595" name="Line 18"/>
            <p:cNvSpPr>
              <a:spLocks noChangeShapeType="1"/>
            </p:cNvSpPr>
            <p:nvPr/>
          </p:nvSpPr>
          <p:spPr bwMode="auto">
            <a:xfrm>
              <a:off x="1053" y="3026"/>
              <a:ext cx="1" cy="1"/>
            </a:xfrm>
            <a:prstGeom prst="line">
              <a:avLst/>
            </a:prstGeom>
            <a:noFill/>
            <a:ln w="4763">
              <a:solidFill>
                <a:srgbClr val="000000"/>
              </a:solidFill>
              <a:round/>
              <a:headEnd/>
              <a:tailEnd/>
            </a:ln>
          </p:spPr>
          <p:txBody>
            <a:bodyPr/>
            <a:lstStyle/>
            <a:p>
              <a:endParaRPr lang="en-US"/>
            </a:p>
          </p:txBody>
        </p:sp>
        <p:sp>
          <p:nvSpPr>
            <p:cNvPr id="24596" name="Line 19"/>
            <p:cNvSpPr>
              <a:spLocks noChangeShapeType="1"/>
            </p:cNvSpPr>
            <p:nvPr/>
          </p:nvSpPr>
          <p:spPr bwMode="auto">
            <a:xfrm>
              <a:off x="2605" y="1186"/>
              <a:ext cx="1" cy="99"/>
            </a:xfrm>
            <a:prstGeom prst="line">
              <a:avLst/>
            </a:prstGeom>
            <a:noFill/>
            <a:ln w="9525">
              <a:solidFill>
                <a:srgbClr val="000000"/>
              </a:solidFill>
              <a:round/>
              <a:headEnd/>
              <a:tailEnd/>
            </a:ln>
          </p:spPr>
          <p:txBody>
            <a:bodyPr/>
            <a:lstStyle/>
            <a:p>
              <a:endParaRPr lang="en-US"/>
            </a:p>
          </p:txBody>
        </p:sp>
        <p:sp>
          <p:nvSpPr>
            <p:cNvPr id="24597" name="Line 20"/>
            <p:cNvSpPr>
              <a:spLocks noChangeShapeType="1"/>
            </p:cNvSpPr>
            <p:nvPr/>
          </p:nvSpPr>
          <p:spPr bwMode="auto">
            <a:xfrm>
              <a:off x="2605" y="981"/>
              <a:ext cx="1" cy="139"/>
            </a:xfrm>
            <a:prstGeom prst="line">
              <a:avLst/>
            </a:prstGeom>
            <a:noFill/>
            <a:ln w="9525">
              <a:solidFill>
                <a:srgbClr val="000000"/>
              </a:solidFill>
              <a:round/>
              <a:headEnd/>
              <a:tailEnd/>
            </a:ln>
          </p:spPr>
          <p:txBody>
            <a:bodyPr/>
            <a:lstStyle/>
            <a:p>
              <a:endParaRPr lang="en-US"/>
            </a:p>
          </p:txBody>
        </p:sp>
        <p:sp>
          <p:nvSpPr>
            <p:cNvPr id="24598" name="Line 21"/>
            <p:cNvSpPr>
              <a:spLocks noChangeShapeType="1"/>
            </p:cNvSpPr>
            <p:nvPr/>
          </p:nvSpPr>
          <p:spPr bwMode="auto">
            <a:xfrm>
              <a:off x="2972" y="1132"/>
              <a:ext cx="1" cy="384"/>
            </a:xfrm>
            <a:prstGeom prst="line">
              <a:avLst/>
            </a:prstGeom>
            <a:noFill/>
            <a:ln w="9525">
              <a:solidFill>
                <a:srgbClr val="000000"/>
              </a:solidFill>
              <a:round/>
              <a:headEnd/>
              <a:tailEnd/>
            </a:ln>
          </p:spPr>
          <p:txBody>
            <a:bodyPr/>
            <a:lstStyle/>
            <a:p>
              <a:endParaRPr lang="en-US"/>
            </a:p>
          </p:txBody>
        </p:sp>
        <p:sp>
          <p:nvSpPr>
            <p:cNvPr id="24599" name="Line 22"/>
            <p:cNvSpPr>
              <a:spLocks noChangeShapeType="1"/>
            </p:cNvSpPr>
            <p:nvPr/>
          </p:nvSpPr>
          <p:spPr bwMode="auto">
            <a:xfrm>
              <a:off x="3590" y="1005"/>
              <a:ext cx="1" cy="331"/>
            </a:xfrm>
            <a:prstGeom prst="line">
              <a:avLst/>
            </a:prstGeom>
            <a:noFill/>
            <a:ln w="9525">
              <a:solidFill>
                <a:srgbClr val="000000"/>
              </a:solidFill>
              <a:round/>
              <a:headEnd/>
              <a:tailEnd/>
            </a:ln>
          </p:spPr>
          <p:txBody>
            <a:bodyPr/>
            <a:lstStyle/>
            <a:p>
              <a:endParaRPr lang="en-US"/>
            </a:p>
          </p:txBody>
        </p:sp>
        <p:sp>
          <p:nvSpPr>
            <p:cNvPr id="24600" name="Line 23"/>
            <p:cNvSpPr>
              <a:spLocks noChangeShapeType="1"/>
            </p:cNvSpPr>
            <p:nvPr/>
          </p:nvSpPr>
          <p:spPr bwMode="auto">
            <a:xfrm>
              <a:off x="3857" y="1594"/>
              <a:ext cx="1" cy="510"/>
            </a:xfrm>
            <a:prstGeom prst="line">
              <a:avLst/>
            </a:prstGeom>
            <a:noFill/>
            <a:ln w="9525">
              <a:solidFill>
                <a:srgbClr val="000000"/>
              </a:solidFill>
              <a:round/>
              <a:headEnd/>
              <a:tailEnd/>
            </a:ln>
          </p:spPr>
          <p:txBody>
            <a:bodyPr/>
            <a:lstStyle/>
            <a:p>
              <a:endParaRPr lang="en-US"/>
            </a:p>
          </p:txBody>
        </p:sp>
        <p:sp>
          <p:nvSpPr>
            <p:cNvPr id="24601" name="Line 24"/>
            <p:cNvSpPr>
              <a:spLocks noChangeShapeType="1"/>
            </p:cNvSpPr>
            <p:nvPr/>
          </p:nvSpPr>
          <p:spPr bwMode="auto">
            <a:xfrm>
              <a:off x="2536" y="1123"/>
              <a:ext cx="139" cy="1"/>
            </a:xfrm>
            <a:prstGeom prst="line">
              <a:avLst/>
            </a:prstGeom>
            <a:noFill/>
            <a:ln w="9525">
              <a:solidFill>
                <a:srgbClr val="000000"/>
              </a:solidFill>
              <a:round/>
              <a:headEnd/>
              <a:tailEnd/>
            </a:ln>
          </p:spPr>
          <p:txBody>
            <a:bodyPr/>
            <a:lstStyle/>
            <a:p>
              <a:endParaRPr lang="en-US"/>
            </a:p>
          </p:txBody>
        </p:sp>
        <p:sp>
          <p:nvSpPr>
            <p:cNvPr id="24602" name="Line 25"/>
            <p:cNvSpPr>
              <a:spLocks noChangeShapeType="1"/>
            </p:cNvSpPr>
            <p:nvPr/>
          </p:nvSpPr>
          <p:spPr bwMode="auto">
            <a:xfrm>
              <a:off x="2536" y="1186"/>
              <a:ext cx="139" cy="1"/>
            </a:xfrm>
            <a:prstGeom prst="line">
              <a:avLst/>
            </a:prstGeom>
            <a:noFill/>
            <a:ln w="9525">
              <a:solidFill>
                <a:srgbClr val="000000"/>
              </a:solidFill>
              <a:round/>
              <a:headEnd/>
              <a:tailEnd/>
            </a:ln>
          </p:spPr>
          <p:txBody>
            <a:bodyPr/>
            <a:lstStyle/>
            <a:p>
              <a:endParaRPr lang="en-US"/>
            </a:p>
          </p:txBody>
        </p:sp>
        <p:sp>
          <p:nvSpPr>
            <p:cNvPr id="24603" name="Freeform 26"/>
            <p:cNvSpPr>
              <a:spLocks/>
            </p:cNvSpPr>
            <p:nvPr/>
          </p:nvSpPr>
          <p:spPr bwMode="auto">
            <a:xfrm>
              <a:off x="2587" y="1276"/>
              <a:ext cx="33" cy="51"/>
            </a:xfrm>
            <a:custGeom>
              <a:avLst/>
              <a:gdLst>
                <a:gd name="T0" fmla="*/ 18 w 33"/>
                <a:gd name="T1" fmla="*/ 3 h 51"/>
                <a:gd name="T2" fmla="*/ 18 w 33"/>
                <a:gd name="T3" fmla="*/ 3 h 51"/>
                <a:gd name="T4" fmla="*/ 24 w 33"/>
                <a:gd name="T5" fmla="*/ 3 h 51"/>
                <a:gd name="T6" fmla="*/ 33 w 33"/>
                <a:gd name="T7" fmla="*/ 0 h 51"/>
                <a:gd name="T8" fmla="*/ 33 w 33"/>
                <a:gd name="T9" fmla="*/ 0 h 51"/>
                <a:gd name="T10" fmla="*/ 24 w 33"/>
                <a:gd name="T11" fmla="*/ 24 h 51"/>
                <a:gd name="T12" fmla="*/ 18 w 33"/>
                <a:gd name="T13" fmla="*/ 51 h 51"/>
                <a:gd name="T14" fmla="*/ 18 w 33"/>
                <a:gd name="T15" fmla="*/ 51 h 51"/>
                <a:gd name="T16" fmla="*/ 9 w 33"/>
                <a:gd name="T17" fmla="*/ 24 h 51"/>
                <a:gd name="T18" fmla="*/ 0 w 33"/>
                <a:gd name="T19" fmla="*/ 0 h 51"/>
                <a:gd name="T20" fmla="*/ 0 w 33"/>
                <a:gd name="T21" fmla="*/ 0 h 51"/>
                <a:gd name="T22" fmla="*/ 12 w 33"/>
                <a:gd name="T23" fmla="*/ 3 h 51"/>
                <a:gd name="T24" fmla="*/ 18 w 33"/>
                <a:gd name="T25" fmla="*/ 3 h 51"/>
                <a:gd name="T26" fmla="*/ 18 w 33"/>
                <a:gd name="T27" fmla="*/ 3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51"/>
                <a:gd name="T44" fmla="*/ 33 w 33"/>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51">
                  <a:moveTo>
                    <a:pt x="18" y="3"/>
                  </a:moveTo>
                  <a:lnTo>
                    <a:pt x="18" y="3"/>
                  </a:lnTo>
                  <a:lnTo>
                    <a:pt x="24" y="3"/>
                  </a:lnTo>
                  <a:lnTo>
                    <a:pt x="33" y="0"/>
                  </a:lnTo>
                  <a:lnTo>
                    <a:pt x="24" y="24"/>
                  </a:lnTo>
                  <a:lnTo>
                    <a:pt x="18" y="51"/>
                  </a:lnTo>
                  <a:lnTo>
                    <a:pt x="9" y="24"/>
                  </a:lnTo>
                  <a:lnTo>
                    <a:pt x="0" y="0"/>
                  </a:lnTo>
                  <a:lnTo>
                    <a:pt x="12" y="3"/>
                  </a:lnTo>
                  <a:lnTo>
                    <a:pt x="18" y="3"/>
                  </a:lnTo>
                  <a:close/>
                </a:path>
              </a:pathLst>
            </a:custGeom>
            <a:solidFill>
              <a:srgbClr val="000000"/>
            </a:solidFill>
            <a:ln w="9525">
              <a:solidFill>
                <a:srgbClr val="000000"/>
              </a:solidFill>
              <a:round/>
              <a:headEnd/>
              <a:tailEnd/>
            </a:ln>
          </p:spPr>
          <p:txBody>
            <a:bodyPr/>
            <a:lstStyle/>
            <a:p>
              <a:endParaRPr lang="en-US"/>
            </a:p>
          </p:txBody>
        </p:sp>
        <p:sp>
          <p:nvSpPr>
            <p:cNvPr id="24604" name="Line 27"/>
            <p:cNvSpPr>
              <a:spLocks noChangeShapeType="1"/>
            </p:cNvSpPr>
            <p:nvPr/>
          </p:nvSpPr>
          <p:spPr bwMode="auto">
            <a:xfrm flipV="1">
              <a:off x="2605" y="1813"/>
              <a:ext cx="1" cy="99"/>
            </a:xfrm>
            <a:prstGeom prst="line">
              <a:avLst/>
            </a:prstGeom>
            <a:noFill/>
            <a:ln w="9525">
              <a:solidFill>
                <a:srgbClr val="000000"/>
              </a:solidFill>
              <a:round/>
              <a:headEnd/>
              <a:tailEnd/>
            </a:ln>
          </p:spPr>
          <p:txBody>
            <a:bodyPr/>
            <a:lstStyle/>
            <a:p>
              <a:endParaRPr lang="en-US"/>
            </a:p>
          </p:txBody>
        </p:sp>
        <p:sp>
          <p:nvSpPr>
            <p:cNvPr id="24605" name="Line 28"/>
            <p:cNvSpPr>
              <a:spLocks noChangeShapeType="1"/>
            </p:cNvSpPr>
            <p:nvPr/>
          </p:nvSpPr>
          <p:spPr bwMode="auto">
            <a:xfrm flipV="1">
              <a:off x="2605" y="1978"/>
              <a:ext cx="1" cy="138"/>
            </a:xfrm>
            <a:prstGeom prst="line">
              <a:avLst/>
            </a:prstGeom>
            <a:noFill/>
            <a:ln w="9525">
              <a:solidFill>
                <a:srgbClr val="000000"/>
              </a:solidFill>
              <a:round/>
              <a:headEnd/>
              <a:tailEnd/>
            </a:ln>
          </p:spPr>
          <p:txBody>
            <a:bodyPr/>
            <a:lstStyle/>
            <a:p>
              <a:endParaRPr lang="en-US"/>
            </a:p>
          </p:txBody>
        </p:sp>
        <p:sp>
          <p:nvSpPr>
            <p:cNvPr id="24606" name="Line 29"/>
            <p:cNvSpPr>
              <a:spLocks noChangeShapeType="1"/>
            </p:cNvSpPr>
            <p:nvPr/>
          </p:nvSpPr>
          <p:spPr bwMode="auto">
            <a:xfrm>
              <a:off x="2536" y="1975"/>
              <a:ext cx="139" cy="1"/>
            </a:xfrm>
            <a:prstGeom prst="line">
              <a:avLst/>
            </a:prstGeom>
            <a:noFill/>
            <a:ln w="9525">
              <a:solidFill>
                <a:srgbClr val="000000"/>
              </a:solidFill>
              <a:round/>
              <a:headEnd/>
              <a:tailEnd/>
            </a:ln>
          </p:spPr>
          <p:txBody>
            <a:bodyPr/>
            <a:lstStyle/>
            <a:p>
              <a:endParaRPr lang="en-US"/>
            </a:p>
          </p:txBody>
        </p:sp>
        <p:sp>
          <p:nvSpPr>
            <p:cNvPr id="24607" name="Line 30"/>
            <p:cNvSpPr>
              <a:spLocks noChangeShapeType="1"/>
            </p:cNvSpPr>
            <p:nvPr/>
          </p:nvSpPr>
          <p:spPr bwMode="auto">
            <a:xfrm>
              <a:off x="2536" y="1912"/>
              <a:ext cx="139" cy="1"/>
            </a:xfrm>
            <a:prstGeom prst="line">
              <a:avLst/>
            </a:prstGeom>
            <a:noFill/>
            <a:ln w="9525">
              <a:solidFill>
                <a:srgbClr val="000000"/>
              </a:solidFill>
              <a:round/>
              <a:headEnd/>
              <a:tailEnd/>
            </a:ln>
          </p:spPr>
          <p:txBody>
            <a:bodyPr/>
            <a:lstStyle/>
            <a:p>
              <a:endParaRPr lang="en-US"/>
            </a:p>
          </p:txBody>
        </p:sp>
        <p:sp>
          <p:nvSpPr>
            <p:cNvPr id="24608" name="Freeform 31"/>
            <p:cNvSpPr>
              <a:spLocks/>
            </p:cNvSpPr>
            <p:nvPr/>
          </p:nvSpPr>
          <p:spPr bwMode="auto">
            <a:xfrm>
              <a:off x="2587" y="1771"/>
              <a:ext cx="33" cy="51"/>
            </a:xfrm>
            <a:custGeom>
              <a:avLst/>
              <a:gdLst>
                <a:gd name="T0" fmla="*/ 18 w 33"/>
                <a:gd name="T1" fmla="*/ 48 h 51"/>
                <a:gd name="T2" fmla="*/ 18 w 33"/>
                <a:gd name="T3" fmla="*/ 48 h 51"/>
                <a:gd name="T4" fmla="*/ 24 w 33"/>
                <a:gd name="T5" fmla="*/ 48 h 51"/>
                <a:gd name="T6" fmla="*/ 33 w 33"/>
                <a:gd name="T7" fmla="*/ 51 h 51"/>
                <a:gd name="T8" fmla="*/ 33 w 33"/>
                <a:gd name="T9" fmla="*/ 51 h 51"/>
                <a:gd name="T10" fmla="*/ 24 w 33"/>
                <a:gd name="T11" fmla="*/ 27 h 51"/>
                <a:gd name="T12" fmla="*/ 18 w 33"/>
                <a:gd name="T13" fmla="*/ 0 h 51"/>
                <a:gd name="T14" fmla="*/ 18 w 33"/>
                <a:gd name="T15" fmla="*/ 0 h 51"/>
                <a:gd name="T16" fmla="*/ 9 w 33"/>
                <a:gd name="T17" fmla="*/ 27 h 51"/>
                <a:gd name="T18" fmla="*/ 0 w 33"/>
                <a:gd name="T19" fmla="*/ 51 h 51"/>
                <a:gd name="T20" fmla="*/ 0 w 33"/>
                <a:gd name="T21" fmla="*/ 51 h 51"/>
                <a:gd name="T22" fmla="*/ 12 w 33"/>
                <a:gd name="T23" fmla="*/ 48 h 51"/>
                <a:gd name="T24" fmla="*/ 18 w 33"/>
                <a:gd name="T25" fmla="*/ 48 h 51"/>
                <a:gd name="T26" fmla="*/ 18 w 33"/>
                <a:gd name="T27" fmla="*/ 48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51"/>
                <a:gd name="T44" fmla="*/ 33 w 33"/>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51">
                  <a:moveTo>
                    <a:pt x="18" y="48"/>
                  </a:moveTo>
                  <a:lnTo>
                    <a:pt x="18" y="48"/>
                  </a:lnTo>
                  <a:lnTo>
                    <a:pt x="24" y="48"/>
                  </a:lnTo>
                  <a:lnTo>
                    <a:pt x="33" y="51"/>
                  </a:lnTo>
                  <a:lnTo>
                    <a:pt x="24" y="27"/>
                  </a:lnTo>
                  <a:lnTo>
                    <a:pt x="18" y="0"/>
                  </a:lnTo>
                  <a:lnTo>
                    <a:pt x="9" y="27"/>
                  </a:lnTo>
                  <a:lnTo>
                    <a:pt x="0" y="51"/>
                  </a:lnTo>
                  <a:lnTo>
                    <a:pt x="12" y="48"/>
                  </a:lnTo>
                  <a:lnTo>
                    <a:pt x="18" y="48"/>
                  </a:lnTo>
                  <a:close/>
                </a:path>
              </a:pathLst>
            </a:custGeom>
            <a:solidFill>
              <a:srgbClr val="000000"/>
            </a:solidFill>
            <a:ln w="9525">
              <a:solidFill>
                <a:srgbClr val="000000"/>
              </a:solidFill>
              <a:round/>
              <a:headEnd/>
              <a:tailEnd/>
            </a:ln>
          </p:spPr>
          <p:txBody>
            <a:bodyPr/>
            <a:lstStyle/>
            <a:p>
              <a:endParaRPr lang="en-US"/>
            </a:p>
          </p:txBody>
        </p:sp>
        <p:sp>
          <p:nvSpPr>
            <p:cNvPr id="24609" name="Freeform 32"/>
            <p:cNvSpPr>
              <a:spLocks/>
            </p:cNvSpPr>
            <p:nvPr/>
          </p:nvSpPr>
          <p:spPr bwMode="auto">
            <a:xfrm>
              <a:off x="2957" y="1507"/>
              <a:ext cx="33" cy="54"/>
            </a:xfrm>
            <a:custGeom>
              <a:avLst/>
              <a:gdLst>
                <a:gd name="T0" fmla="*/ 15 w 33"/>
                <a:gd name="T1" fmla="*/ 3 h 54"/>
                <a:gd name="T2" fmla="*/ 15 w 33"/>
                <a:gd name="T3" fmla="*/ 3 h 54"/>
                <a:gd name="T4" fmla="*/ 24 w 33"/>
                <a:gd name="T5" fmla="*/ 3 h 54"/>
                <a:gd name="T6" fmla="*/ 33 w 33"/>
                <a:gd name="T7" fmla="*/ 0 h 54"/>
                <a:gd name="T8" fmla="*/ 33 w 33"/>
                <a:gd name="T9" fmla="*/ 0 h 54"/>
                <a:gd name="T10" fmla="*/ 21 w 33"/>
                <a:gd name="T11" fmla="*/ 27 h 54"/>
                <a:gd name="T12" fmla="*/ 15 w 33"/>
                <a:gd name="T13" fmla="*/ 54 h 54"/>
                <a:gd name="T14" fmla="*/ 15 w 33"/>
                <a:gd name="T15" fmla="*/ 54 h 54"/>
                <a:gd name="T16" fmla="*/ 9 w 33"/>
                <a:gd name="T17" fmla="*/ 27 h 54"/>
                <a:gd name="T18" fmla="*/ 0 w 33"/>
                <a:gd name="T19" fmla="*/ 0 h 54"/>
                <a:gd name="T20" fmla="*/ 0 w 33"/>
                <a:gd name="T21" fmla="*/ 0 h 54"/>
                <a:gd name="T22" fmla="*/ 9 w 33"/>
                <a:gd name="T23" fmla="*/ 3 h 54"/>
                <a:gd name="T24" fmla="*/ 15 w 33"/>
                <a:gd name="T25" fmla="*/ 3 h 54"/>
                <a:gd name="T26" fmla="*/ 15 w 33"/>
                <a:gd name="T27" fmla="*/ 3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54"/>
                <a:gd name="T44" fmla="*/ 33 w 33"/>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54">
                  <a:moveTo>
                    <a:pt x="15" y="3"/>
                  </a:moveTo>
                  <a:lnTo>
                    <a:pt x="15" y="3"/>
                  </a:lnTo>
                  <a:lnTo>
                    <a:pt x="24" y="3"/>
                  </a:lnTo>
                  <a:lnTo>
                    <a:pt x="33" y="0"/>
                  </a:lnTo>
                  <a:lnTo>
                    <a:pt x="21" y="27"/>
                  </a:lnTo>
                  <a:lnTo>
                    <a:pt x="15" y="54"/>
                  </a:lnTo>
                  <a:lnTo>
                    <a:pt x="9" y="27"/>
                  </a:lnTo>
                  <a:lnTo>
                    <a:pt x="0" y="0"/>
                  </a:lnTo>
                  <a:lnTo>
                    <a:pt x="9" y="3"/>
                  </a:lnTo>
                  <a:lnTo>
                    <a:pt x="15" y="3"/>
                  </a:lnTo>
                  <a:close/>
                </a:path>
              </a:pathLst>
            </a:custGeom>
            <a:solidFill>
              <a:srgbClr val="000000"/>
            </a:solidFill>
            <a:ln w="9525">
              <a:solidFill>
                <a:srgbClr val="000000"/>
              </a:solidFill>
              <a:round/>
              <a:headEnd/>
              <a:tailEnd/>
            </a:ln>
          </p:spPr>
          <p:txBody>
            <a:bodyPr/>
            <a:lstStyle/>
            <a:p>
              <a:endParaRPr lang="en-US"/>
            </a:p>
          </p:txBody>
        </p:sp>
        <p:sp>
          <p:nvSpPr>
            <p:cNvPr id="24610" name="Freeform 33"/>
            <p:cNvSpPr>
              <a:spLocks/>
            </p:cNvSpPr>
            <p:nvPr/>
          </p:nvSpPr>
          <p:spPr bwMode="auto">
            <a:xfrm>
              <a:off x="3569" y="960"/>
              <a:ext cx="42" cy="42"/>
            </a:xfrm>
            <a:custGeom>
              <a:avLst/>
              <a:gdLst>
                <a:gd name="T0" fmla="*/ 21 w 42"/>
                <a:gd name="T1" fmla="*/ 42 h 42"/>
                <a:gd name="T2" fmla="*/ 21 w 42"/>
                <a:gd name="T3" fmla="*/ 42 h 42"/>
                <a:gd name="T4" fmla="*/ 27 w 42"/>
                <a:gd name="T5" fmla="*/ 42 h 42"/>
                <a:gd name="T6" fmla="*/ 36 w 42"/>
                <a:gd name="T7" fmla="*/ 36 h 42"/>
                <a:gd name="T8" fmla="*/ 39 w 42"/>
                <a:gd name="T9" fmla="*/ 30 h 42"/>
                <a:gd name="T10" fmla="*/ 42 w 42"/>
                <a:gd name="T11" fmla="*/ 21 h 42"/>
                <a:gd name="T12" fmla="*/ 42 w 42"/>
                <a:gd name="T13" fmla="*/ 21 h 42"/>
                <a:gd name="T14" fmla="*/ 39 w 42"/>
                <a:gd name="T15" fmla="*/ 15 h 42"/>
                <a:gd name="T16" fmla="*/ 36 w 42"/>
                <a:gd name="T17" fmla="*/ 9 h 42"/>
                <a:gd name="T18" fmla="*/ 27 w 42"/>
                <a:gd name="T19" fmla="*/ 3 h 42"/>
                <a:gd name="T20" fmla="*/ 21 w 42"/>
                <a:gd name="T21" fmla="*/ 0 h 42"/>
                <a:gd name="T22" fmla="*/ 21 w 42"/>
                <a:gd name="T23" fmla="*/ 0 h 42"/>
                <a:gd name="T24" fmla="*/ 12 w 42"/>
                <a:gd name="T25" fmla="*/ 3 h 42"/>
                <a:gd name="T26" fmla="*/ 6 w 42"/>
                <a:gd name="T27" fmla="*/ 9 h 42"/>
                <a:gd name="T28" fmla="*/ 0 w 42"/>
                <a:gd name="T29" fmla="*/ 15 h 42"/>
                <a:gd name="T30" fmla="*/ 0 w 42"/>
                <a:gd name="T31" fmla="*/ 21 h 42"/>
                <a:gd name="T32" fmla="*/ 0 w 42"/>
                <a:gd name="T33" fmla="*/ 21 h 42"/>
                <a:gd name="T34" fmla="*/ 0 w 42"/>
                <a:gd name="T35" fmla="*/ 30 h 42"/>
                <a:gd name="T36" fmla="*/ 6 w 42"/>
                <a:gd name="T37" fmla="*/ 36 h 42"/>
                <a:gd name="T38" fmla="*/ 12 w 42"/>
                <a:gd name="T39" fmla="*/ 42 h 42"/>
                <a:gd name="T40" fmla="*/ 21 w 42"/>
                <a:gd name="T41" fmla="*/ 42 h 42"/>
                <a:gd name="T42" fmla="*/ 21 w 42"/>
                <a:gd name="T43" fmla="*/ 42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2"/>
                <a:gd name="T68" fmla="*/ 42 w 42"/>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2">
                  <a:moveTo>
                    <a:pt x="21" y="42"/>
                  </a:moveTo>
                  <a:lnTo>
                    <a:pt x="21" y="42"/>
                  </a:lnTo>
                  <a:lnTo>
                    <a:pt x="27" y="42"/>
                  </a:lnTo>
                  <a:lnTo>
                    <a:pt x="36" y="36"/>
                  </a:lnTo>
                  <a:lnTo>
                    <a:pt x="39" y="30"/>
                  </a:lnTo>
                  <a:lnTo>
                    <a:pt x="42" y="21"/>
                  </a:lnTo>
                  <a:lnTo>
                    <a:pt x="39" y="15"/>
                  </a:lnTo>
                  <a:lnTo>
                    <a:pt x="36" y="9"/>
                  </a:lnTo>
                  <a:lnTo>
                    <a:pt x="27" y="3"/>
                  </a:lnTo>
                  <a:lnTo>
                    <a:pt x="21" y="0"/>
                  </a:lnTo>
                  <a:lnTo>
                    <a:pt x="12" y="3"/>
                  </a:lnTo>
                  <a:lnTo>
                    <a:pt x="6" y="9"/>
                  </a:lnTo>
                  <a:lnTo>
                    <a:pt x="0" y="15"/>
                  </a:lnTo>
                  <a:lnTo>
                    <a:pt x="0" y="21"/>
                  </a:lnTo>
                  <a:lnTo>
                    <a:pt x="0" y="30"/>
                  </a:lnTo>
                  <a:lnTo>
                    <a:pt x="6" y="36"/>
                  </a:lnTo>
                  <a:lnTo>
                    <a:pt x="12" y="42"/>
                  </a:lnTo>
                  <a:lnTo>
                    <a:pt x="21" y="42"/>
                  </a:lnTo>
                  <a:close/>
                </a:path>
              </a:pathLst>
            </a:custGeom>
            <a:solidFill>
              <a:srgbClr val="FFFFFF"/>
            </a:solidFill>
            <a:ln w="9525">
              <a:solidFill>
                <a:srgbClr val="000000"/>
              </a:solidFill>
              <a:round/>
              <a:headEnd/>
              <a:tailEnd/>
            </a:ln>
          </p:spPr>
          <p:txBody>
            <a:bodyPr/>
            <a:lstStyle/>
            <a:p>
              <a:endParaRPr lang="en-US"/>
            </a:p>
          </p:txBody>
        </p:sp>
        <p:sp>
          <p:nvSpPr>
            <p:cNvPr id="24611" name="Line 34"/>
            <p:cNvSpPr>
              <a:spLocks noChangeShapeType="1"/>
            </p:cNvSpPr>
            <p:nvPr/>
          </p:nvSpPr>
          <p:spPr bwMode="auto">
            <a:xfrm>
              <a:off x="3590" y="981"/>
              <a:ext cx="1" cy="1"/>
            </a:xfrm>
            <a:prstGeom prst="line">
              <a:avLst/>
            </a:prstGeom>
            <a:noFill/>
            <a:ln w="9525">
              <a:solidFill>
                <a:srgbClr val="000000"/>
              </a:solidFill>
              <a:round/>
              <a:headEnd/>
              <a:tailEnd/>
            </a:ln>
          </p:spPr>
          <p:txBody>
            <a:bodyPr/>
            <a:lstStyle/>
            <a:p>
              <a:endParaRPr lang="en-US"/>
            </a:p>
          </p:txBody>
        </p:sp>
        <p:sp>
          <p:nvSpPr>
            <p:cNvPr id="24612" name="Line 35"/>
            <p:cNvSpPr>
              <a:spLocks noChangeShapeType="1"/>
            </p:cNvSpPr>
            <p:nvPr/>
          </p:nvSpPr>
          <p:spPr bwMode="auto">
            <a:xfrm>
              <a:off x="4359" y="1789"/>
              <a:ext cx="1" cy="318"/>
            </a:xfrm>
            <a:prstGeom prst="line">
              <a:avLst/>
            </a:prstGeom>
            <a:noFill/>
            <a:ln w="9525">
              <a:solidFill>
                <a:srgbClr val="000000"/>
              </a:solidFill>
              <a:round/>
              <a:headEnd/>
              <a:tailEnd/>
            </a:ln>
          </p:spPr>
          <p:txBody>
            <a:bodyPr/>
            <a:lstStyle/>
            <a:p>
              <a:endParaRPr lang="en-US"/>
            </a:p>
          </p:txBody>
        </p:sp>
        <p:sp>
          <p:nvSpPr>
            <p:cNvPr id="24613" name="Freeform 36"/>
            <p:cNvSpPr>
              <a:spLocks/>
            </p:cNvSpPr>
            <p:nvPr/>
          </p:nvSpPr>
          <p:spPr bwMode="auto">
            <a:xfrm>
              <a:off x="4338" y="1747"/>
              <a:ext cx="42" cy="42"/>
            </a:xfrm>
            <a:custGeom>
              <a:avLst/>
              <a:gdLst>
                <a:gd name="T0" fmla="*/ 21 w 42"/>
                <a:gd name="T1" fmla="*/ 42 h 42"/>
                <a:gd name="T2" fmla="*/ 21 w 42"/>
                <a:gd name="T3" fmla="*/ 42 h 42"/>
                <a:gd name="T4" fmla="*/ 27 w 42"/>
                <a:gd name="T5" fmla="*/ 39 h 42"/>
                <a:gd name="T6" fmla="*/ 36 w 42"/>
                <a:gd name="T7" fmla="*/ 36 h 42"/>
                <a:gd name="T8" fmla="*/ 39 w 42"/>
                <a:gd name="T9" fmla="*/ 30 h 42"/>
                <a:gd name="T10" fmla="*/ 42 w 42"/>
                <a:gd name="T11" fmla="*/ 21 h 42"/>
                <a:gd name="T12" fmla="*/ 42 w 42"/>
                <a:gd name="T13" fmla="*/ 21 h 42"/>
                <a:gd name="T14" fmla="*/ 39 w 42"/>
                <a:gd name="T15" fmla="*/ 12 h 42"/>
                <a:gd name="T16" fmla="*/ 36 w 42"/>
                <a:gd name="T17" fmla="*/ 6 h 42"/>
                <a:gd name="T18" fmla="*/ 27 w 42"/>
                <a:gd name="T19" fmla="*/ 0 h 42"/>
                <a:gd name="T20" fmla="*/ 21 w 42"/>
                <a:gd name="T21" fmla="*/ 0 h 42"/>
                <a:gd name="T22" fmla="*/ 21 w 42"/>
                <a:gd name="T23" fmla="*/ 0 h 42"/>
                <a:gd name="T24" fmla="*/ 12 w 42"/>
                <a:gd name="T25" fmla="*/ 0 h 42"/>
                <a:gd name="T26" fmla="*/ 6 w 42"/>
                <a:gd name="T27" fmla="*/ 6 h 42"/>
                <a:gd name="T28" fmla="*/ 0 w 42"/>
                <a:gd name="T29" fmla="*/ 12 h 42"/>
                <a:gd name="T30" fmla="*/ 0 w 42"/>
                <a:gd name="T31" fmla="*/ 21 h 42"/>
                <a:gd name="T32" fmla="*/ 0 w 42"/>
                <a:gd name="T33" fmla="*/ 21 h 42"/>
                <a:gd name="T34" fmla="*/ 0 w 42"/>
                <a:gd name="T35" fmla="*/ 30 h 42"/>
                <a:gd name="T36" fmla="*/ 6 w 42"/>
                <a:gd name="T37" fmla="*/ 36 h 42"/>
                <a:gd name="T38" fmla="*/ 12 w 42"/>
                <a:gd name="T39" fmla="*/ 39 h 42"/>
                <a:gd name="T40" fmla="*/ 21 w 42"/>
                <a:gd name="T41" fmla="*/ 42 h 42"/>
                <a:gd name="T42" fmla="*/ 21 w 42"/>
                <a:gd name="T43" fmla="*/ 42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2"/>
                <a:gd name="T68" fmla="*/ 42 w 42"/>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2">
                  <a:moveTo>
                    <a:pt x="21" y="42"/>
                  </a:moveTo>
                  <a:lnTo>
                    <a:pt x="21" y="42"/>
                  </a:lnTo>
                  <a:lnTo>
                    <a:pt x="27" y="39"/>
                  </a:lnTo>
                  <a:lnTo>
                    <a:pt x="36" y="36"/>
                  </a:lnTo>
                  <a:lnTo>
                    <a:pt x="39" y="30"/>
                  </a:lnTo>
                  <a:lnTo>
                    <a:pt x="42" y="21"/>
                  </a:lnTo>
                  <a:lnTo>
                    <a:pt x="39" y="12"/>
                  </a:lnTo>
                  <a:lnTo>
                    <a:pt x="36" y="6"/>
                  </a:lnTo>
                  <a:lnTo>
                    <a:pt x="27" y="0"/>
                  </a:lnTo>
                  <a:lnTo>
                    <a:pt x="21" y="0"/>
                  </a:lnTo>
                  <a:lnTo>
                    <a:pt x="12" y="0"/>
                  </a:lnTo>
                  <a:lnTo>
                    <a:pt x="6" y="6"/>
                  </a:lnTo>
                  <a:lnTo>
                    <a:pt x="0" y="12"/>
                  </a:lnTo>
                  <a:lnTo>
                    <a:pt x="0" y="21"/>
                  </a:lnTo>
                  <a:lnTo>
                    <a:pt x="0" y="30"/>
                  </a:lnTo>
                  <a:lnTo>
                    <a:pt x="6" y="36"/>
                  </a:lnTo>
                  <a:lnTo>
                    <a:pt x="12" y="39"/>
                  </a:lnTo>
                  <a:lnTo>
                    <a:pt x="21" y="42"/>
                  </a:lnTo>
                  <a:close/>
                </a:path>
              </a:pathLst>
            </a:custGeom>
            <a:solidFill>
              <a:srgbClr val="FFFFFF"/>
            </a:solidFill>
            <a:ln w="9525">
              <a:solidFill>
                <a:srgbClr val="000000"/>
              </a:solidFill>
              <a:round/>
              <a:headEnd/>
              <a:tailEnd/>
            </a:ln>
          </p:spPr>
          <p:txBody>
            <a:bodyPr/>
            <a:lstStyle/>
            <a:p>
              <a:endParaRPr lang="en-US"/>
            </a:p>
          </p:txBody>
        </p:sp>
        <p:sp>
          <p:nvSpPr>
            <p:cNvPr id="24614" name="Line 37"/>
            <p:cNvSpPr>
              <a:spLocks noChangeShapeType="1"/>
            </p:cNvSpPr>
            <p:nvPr/>
          </p:nvSpPr>
          <p:spPr bwMode="auto">
            <a:xfrm>
              <a:off x="4359" y="1768"/>
              <a:ext cx="1" cy="1"/>
            </a:xfrm>
            <a:prstGeom prst="line">
              <a:avLst/>
            </a:prstGeom>
            <a:noFill/>
            <a:ln w="9525">
              <a:solidFill>
                <a:srgbClr val="000000"/>
              </a:solidFill>
              <a:round/>
              <a:headEnd/>
              <a:tailEnd/>
            </a:ln>
          </p:spPr>
          <p:txBody>
            <a:bodyPr/>
            <a:lstStyle/>
            <a:p>
              <a:endParaRPr lang="en-US"/>
            </a:p>
          </p:txBody>
        </p:sp>
        <p:sp>
          <p:nvSpPr>
            <p:cNvPr id="24615" name="Line 38"/>
            <p:cNvSpPr>
              <a:spLocks noChangeShapeType="1"/>
            </p:cNvSpPr>
            <p:nvPr/>
          </p:nvSpPr>
          <p:spPr bwMode="auto">
            <a:xfrm flipV="1">
              <a:off x="3590" y="1744"/>
              <a:ext cx="1" cy="381"/>
            </a:xfrm>
            <a:prstGeom prst="line">
              <a:avLst/>
            </a:prstGeom>
            <a:noFill/>
            <a:ln w="9525">
              <a:solidFill>
                <a:srgbClr val="000000"/>
              </a:solidFill>
              <a:round/>
              <a:headEnd/>
              <a:tailEnd/>
            </a:ln>
          </p:spPr>
          <p:txBody>
            <a:bodyPr/>
            <a:lstStyle/>
            <a:p>
              <a:endParaRPr lang="en-US"/>
            </a:p>
          </p:txBody>
        </p:sp>
        <p:sp>
          <p:nvSpPr>
            <p:cNvPr id="24616" name="Freeform 39"/>
            <p:cNvSpPr>
              <a:spLocks/>
            </p:cNvSpPr>
            <p:nvPr/>
          </p:nvSpPr>
          <p:spPr bwMode="auto">
            <a:xfrm>
              <a:off x="3569" y="2125"/>
              <a:ext cx="42" cy="42"/>
            </a:xfrm>
            <a:custGeom>
              <a:avLst/>
              <a:gdLst>
                <a:gd name="T0" fmla="*/ 21 w 42"/>
                <a:gd name="T1" fmla="*/ 0 h 42"/>
                <a:gd name="T2" fmla="*/ 21 w 42"/>
                <a:gd name="T3" fmla="*/ 0 h 42"/>
                <a:gd name="T4" fmla="*/ 27 w 42"/>
                <a:gd name="T5" fmla="*/ 3 h 42"/>
                <a:gd name="T6" fmla="*/ 36 w 42"/>
                <a:gd name="T7" fmla="*/ 6 h 42"/>
                <a:gd name="T8" fmla="*/ 39 w 42"/>
                <a:gd name="T9" fmla="*/ 12 h 42"/>
                <a:gd name="T10" fmla="*/ 42 w 42"/>
                <a:gd name="T11" fmla="*/ 21 h 42"/>
                <a:gd name="T12" fmla="*/ 42 w 42"/>
                <a:gd name="T13" fmla="*/ 21 h 42"/>
                <a:gd name="T14" fmla="*/ 39 w 42"/>
                <a:gd name="T15" fmla="*/ 30 h 42"/>
                <a:gd name="T16" fmla="*/ 36 w 42"/>
                <a:gd name="T17" fmla="*/ 36 h 42"/>
                <a:gd name="T18" fmla="*/ 27 w 42"/>
                <a:gd name="T19" fmla="*/ 42 h 42"/>
                <a:gd name="T20" fmla="*/ 21 w 42"/>
                <a:gd name="T21" fmla="*/ 42 h 42"/>
                <a:gd name="T22" fmla="*/ 21 w 42"/>
                <a:gd name="T23" fmla="*/ 42 h 42"/>
                <a:gd name="T24" fmla="*/ 12 w 42"/>
                <a:gd name="T25" fmla="*/ 42 h 42"/>
                <a:gd name="T26" fmla="*/ 6 w 42"/>
                <a:gd name="T27" fmla="*/ 36 h 42"/>
                <a:gd name="T28" fmla="*/ 0 w 42"/>
                <a:gd name="T29" fmla="*/ 30 h 42"/>
                <a:gd name="T30" fmla="*/ 0 w 42"/>
                <a:gd name="T31" fmla="*/ 21 h 42"/>
                <a:gd name="T32" fmla="*/ 0 w 42"/>
                <a:gd name="T33" fmla="*/ 21 h 42"/>
                <a:gd name="T34" fmla="*/ 0 w 42"/>
                <a:gd name="T35" fmla="*/ 12 h 42"/>
                <a:gd name="T36" fmla="*/ 6 w 42"/>
                <a:gd name="T37" fmla="*/ 6 h 42"/>
                <a:gd name="T38" fmla="*/ 12 w 42"/>
                <a:gd name="T39" fmla="*/ 3 h 42"/>
                <a:gd name="T40" fmla="*/ 21 w 42"/>
                <a:gd name="T41" fmla="*/ 0 h 42"/>
                <a:gd name="T42" fmla="*/ 21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2"/>
                <a:gd name="T68" fmla="*/ 42 w 42"/>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2">
                  <a:moveTo>
                    <a:pt x="21" y="0"/>
                  </a:moveTo>
                  <a:lnTo>
                    <a:pt x="21" y="0"/>
                  </a:lnTo>
                  <a:lnTo>
                    <a:pt x="27" y="3"/>
                  </a:lnTo>
                  <a:lnTo>
                    <a:pt x="36" y="6"/>
                  </a:lnTo>
                  <a:lnTo>
                    <a:pt x="39" y="12"/>
                  </a:lnTo>
                  <a:lnTo>
                    <a:pt x="42" y="21"/>
                  </a:lnTo>
                  <a:lnTo>
                    <a:pt x="39" y="30"/>
                  </a:lnTo>
                  <a:lnTo>
                    <a:pt x="36" y="36"/>
                  </a:lnTo>
                  <a:lnTo>
                    <a:pt x="27" y="42"/>
                  </a:lnTo>
                  <a:lnTo>
                    <a:pt x="21" y="42"/>
                  </a:lnTo>
                  <a:lnTo>
                    <a:pt x="12" y="42"/>
                  </a:lnTo>
                  <a:lnTo>
                    <a:pt x="6" y="36"/>
                  </a:lnTo>
                  <a:lnTo>
                    <a:pt x="0" y="30"/>
                  </a:lnTo>
                  <a:lnTo>
                    <a:pt x="0" y="21"/>
                  </a:lnTo>
                  <a:lnTo>
                    <a:pt x="0" y="12"/>
                  </a:lnTo>
                  <a:lnTo>
                    <a:pt x="6" y="6"/>
                  </a:lnTo>
                  <a:lnTo>
                    <a:pt x="12" y="3"/>
                  </a:lnTo>
                  <a:lnTo>
                    <a:pt x="21" y="0"/>
                  </a:lnTo>
                  <a:close/>
                </a:path>
              </a:pathLst>
            </a:custGeom>
            <a:solidFill>
              <a:srgbClr val="FFFFFF"/>
            </a:solidFill>
            <a:ln w="9525">
              <a:solidFill>
                <a:srgbClr val="000000"/>
              </a:solidFill>
              <a:round/>
              <a:headEnd/>
              <a:tailEnd/>
            </a:ln>
          </p:spPr>
          <p:txBody>
            <a:bodyPr/>
            <a:lstStyle/>
            <a:p>
              <a:endParaRPr lang="en-US"/>
            </a:p>
          </p:txBody>
        </p:sp>
        <p:sp>
          <p:nvSpPr>
            <p:cNvPr id="24617" name="Line 40"/>
            <p:cNvSpPr>
              <a:spLocks noChangeShapeType="1"/>
            </p:cNvSpPr>
            <p:nvPr/>
          </p:nvSpPr>
          <p:spPr bwMode="auto">
            <a:xfrm>
              <a:off x="3590" y="2146"/>
              <a:ext cx="1" cy="1"/>
            </a:xfrm>
            <a:prstGeom prst="line">
              <a:avLst/>
            </a:prstGeom>
            <a:noFill/>
            <a:ln w="9525">
              <a:solidFill>
                <a:srgbClr val="000000"/>
              </a:solidFill>
              <a:round/>
              <a:headEnd/>
              <a:tailEnd/>
            </a:ln>
          </p:spPr>
          <p:txBody>
            <a:bodyPr/>
            <a:lstStyle/>
            <a:p>
              <a:endParaRPr lang="en-US"/>
            </a:p>
          </p:txBody>
        </p:sp>
        <p:sp>
          <p:nvSpPr>
            <p:cNvPr id="24618" name="Line 41"/>
            <p:cNvSpPr>
              <a:spLocks noChangeShapeType="1"/>
            </p:cNvSpPr>
            <p:nvPr/>
          </p:nvSpPr>
          <p:spPr bwMode="auto">
            <a:xfrm flipH="1">
              <a:off x="3945" y="1540"/>
              <a:ext cx="393" cy="1"/>
            </a:xfrm>
            <a:prstGeom prst="line">
              <a:avLst/>
            </a:prstGeom>
            <a:noFill/>
            <a:ln w="9525">
              <a:solidFill>
                <a:srgbClr val="000000"/>
              </a:solidFill>
              <a:round/>
              <a:headEnd/>
              <a:tailEnd/>
            </a:ln>
          </p:spPr>
          <p:txBody>
            <a:bodyPr/>
            <a:lstStyle/>
            <a:p>
              <a:endParaRPr lang="en-US"/>
            </a:p>
          </p:txBody>
        </p:sp>
        <p:sp>
          <p:nvSpPr>
            <p:cNvPr id="24619" name="Freeform 42"/>
            <p:cNvSpPr>
              <a:spLocks/>
            </p:cNvSpPr>
            <p:nvPr/>
          </p:nvSpPr>
          <p:spPr bwMode="auto">
            <a:xfrm>
              <a:off x="4338" y="1519"/>
              <a:ext cx="42" cy="42"/>
            </a:xfrm>
            <a:custGeom>
              <a:avLst/>
              <a:gdLst>
                <a:gd name="T0" fmla="*/ 0 w 42"/>
                <a:gd name="T1" fmla="*/ 21 h 42"/>
                <a:gd name="T2" fmla="*/ 0 w 42"/>
                <a:gd name="T3" fmla="*/ 21 h 42"/>
                <a:gd name="T4" fmla="*/ 3 w 42"/>
                <a:gd name="T5" fmla="*/ 12 h 42"/>
                <a:gd name="T6" fmla="*/ 6 w 42"/>
                <a:gd name="T7" fmla="*/ 6 h 42"/>
                <a:gd name="T8" fmla="*/ 12 w 42"/>
                <a:gd name="T9" fmla="*/ 0 h 42"/>
                <a:gd name="T10" fmla="*/ 21 w 42"/>
                <a:gd name="T11" fmla="*/ 0 h 42"/>
                <a:gd name="T12" fmla="*/ 21 w 42"/>
                <a:gd name="T13" fmla="*/ 0 h 42"/>
                <a:gd name="T14" fmla="*/ 30 w 42"/>
                <a:gd name="T15" fmla="*/ 0 h 42"/>
                <a:gd name="T16" fmla="*/ 36 w 42"/>
                <a:gd name="T17" fmla="*/ 6 h 42"/>
                <a:gd name="T18" fmla="*/ 42 w 42"/>
                <a:gd name="T19" fmla="*/ 12 h 42"/>
                <a:gd name="T20" fmla="*/ 42 w 42"/>
                <a:gd name="T21" fmla="*/ 21 h 42"/>
                <a:gd name="T22" fmla="*/ 42 w 42"/>
                <a:gd name="T23" fmla="*/ 21 h 42"/>
                <a:gd name="T24" fmla="*/ 42 w 42"/>
                <a:gd name="T25" fmla="*/ 27 h 42"/>
                <a:gd name="T26" fmla="*/ 36 w 42"/>
                <a:gd name="T27" fmla="*/ 36 h 42"/>
                <a:gd name="T28" fmla="*/ 30 w 42"/>
                <a:gd name="T29" fmla="*/ 39 h 42"/>
                <a:gd name="T30" fmla="*/ 21 w 42"/>
                <a:gd name="T31" fmla="*/ 42 h 42"/>
                <a:gd name="T32" fmla="*/ 21 w 42"/>
                <a:gd name="T33" fmla="*/ 42 h 42"/>
                <a:gd name="T34" fmla="*/ 12 w 42"/>
                <a:gd name="T35" fmla="*/ 39 h 42"/>
                <a:gd name="T36" fmla="*/ 6 w 42"/>
                <a:gd name="T37" fmla="*/ 36 h 42"/>
                <a:gd name="T38" fmla="*/ 3 w 42"/>
                <a:gd name="T39" fmla="*/ 27 h 42"/>
                <a:gd name="T40" fmla="*/ 0 w 42"/>
                <a:gd name="T41" fmla="*/ 21 h 42"/>
                <a:gd name="T42" fmla="*/ 0 w 42"/>
                <a:gd name="T43" fmla="*/ 2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2"/>
                <a:gd name="T68" fmla="*/ 42 w 42"/>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2">
                  <a:moveTo>
                    <a:pt x="0" y="21"/>
                  </a:moveTo>
                  <a:lnTo>
                    <a:pt x="0" y="21"/>
                  </a:lnTo>
                  <a:lnTo>
                    <a:pt x="3" y="12"/>
                  </a:lnTo>
                  <a:lnTo>
                    <a:pt x="6" y="6"/>
                  </a:lnTo>
                  <a:lnTo>
                    <a:pt x="12" y="0"/>
                  </a:lnTo>
                  <a:lnTo>
                    <a:pt x="21" y="0"/>
                  </a:lnTo>
                  <a:lnTo>
                    <a:pt x="30" y="0"/>
                  </a:lnTo>
                  <a:lnTo>
                    <a:pt x="36" y="6"/>
                  </a:lnTo>
                  <a:lnTo>
                    <a:pt x="42" y="12"/>
                  </a:lnTo>
                  <a:lnTo>
                    <a:pt x="42" y="21"/>
                  </a:lnTo>
                  <a:lnTo>
                    <a:pt x="42" y="27"/>
                  </a:lnTo>
                  <a:lnTo>
                    <a:pt x="36" y="36"/>
                  </a:lnTo>
                  <a:lnTo>
                    <a:pt x="30" y="39"/>
                  </a:lnTo>
                  <a:lnTo>
                    <a:pt x="21" y="42"/>
                  </a:lnTo>
                  <a:lnTo>
                    <a:pt x="12" y="39"/>
                  </a:lnTo>
                  <a:lnTo>
                    <a:pt x="6" y="36"/>
                  </a:lnTo>
                  <a:lnTo>
                    <a:pt x="3" y="27"/>
                  </a:lnTo>
                  <a:lnTo>
                    <a:pt x="0" y="21"/>
                  </a:lnTo>
                  <a:close/>
                </a:path>
              </a:pathLst>
            </a:custGeom>
            <a:solidFill>
              <a:srgbClr val="FFFFFF"/>
            </a:solidFill>
            <a:ln w="9525">
              <a:solidFill>
                <a:srgbClr val="000000"/>
              </a:solidFill>
              <a:round/>
              <a:headEnd/>
              <a:tailEnd/>
            </a:ln>
          </p:spPr>
          <p:txBody>
            <a:bodyPr/>
            <a:lstStyle/>
            <a:p>
              <a:endParaRPr lang="en-US"/>
            </a:p>
          </p:txBody>
        </p:sp>
        <p:sp>
          <p:nvSpPr>
            <p:cNvPr id="24620" name="Line 43"/>
            <p:cNvSpPr>
              <a:spLocks noChangeShapeType="1"/>
            </p:cNvSpPr>
            <p:nvPr/>
          </p:nvSpPr>
          <p:spPr bwMode="auto">
            <a:xfrm>
              <a:off x="4359" y="1540"/>
              <a:ext cx="1" cy="1"/>
            </a:xfrm>
            <a:prstGeom prst="line">
              <a:avLst/>
            </a:prstGeom>
            <a:noFill/>
            <a:ln w="9525">
              <a:solidFill>
                <a:srgbClr val="000000"/>
              </a:solidFill>
              <a:round/>
              <a:headEnd/>
              <a:tailEnd/>
            </a:ln>
          </p:spPr>
          <p:txBody>
            <a:bodyPr/>
            <a:lstStyle/>
            <a:p>
              <a:endParaRPr lang="en-US"/>
            </a:p>
          </p:txBody>
        </p:sp>
        <p:sp>
          <p:nvSpPr>
            <p:cNvPr id="24621" name="Line 44"/>
            <p:cNvSpPr>
              <a:spLocks noChangeShapeType="1"/>
            </p:cNvSpPr>
            <p:nvPr/>
          </p:nvSpPr>
          <p:spPr bwMode="auto">
            <a:xfrm>
              <a:off x="4269" y="2104"/>
              <a:ext cx="177" cy="1"/>
            </a:xfrm>
            <a:prstGeom prst="line">
              <a:avLst/>
            </a:prstGeom>
            <a:noFill/>
            <a:ln w="9525">
              <a:solidFill>
                <a:srgbClr val="000000"/>
              </a:solidFill>
              <a:round/>
              <a:headEnd/>
              <a:tailEnd/>
            </a:ln>
          </p:spPr>
          <p:txBody>
            <a:bodyPr/>
            <a:lstStyle/>
            <a:p>
              <a:endParaRPr lang="en-US"/>
            </a:p>
          </p:txBody>
        </p:sp>
        <p:sp>
          <p:nvSpPr>
            <p:cNvPr id="24622" name="Line 45"/>
            <p:cNvSpPr>
              <a:spLocks noChangeShapeType="1"/>
            </p:cNvSpPr>
            <p:nvPr/>
          </p:nvSpPr>
          <p:spPr bwMode="auto">
            <a:xfrm>
              <a:off x="4299" y="2137"/>
              <a:ext cx="117" cy="1"/>
            </a:xfrm>
            <a:prstGeom prst="line">
              <a:avLst/>
            </a:prstGeom>
            <a:noFill/>
            <a:ln w="9525">
              <a:solidFill>
                <a:srgbClr val="000000"/>
              </a:solidFill>
              <a:round/>
              <a:headEnd/>
              <a:tailEnd/>
            </a:ln>
          </p:spPr>
          <p:txBody>
            <a:bodyPr/>
            <a:lstStyle/>
            <a:p>
              <a:endParaRPr lang="en-US"/>
            </a:p>
          </p:txBody>
        </p:sp>
        <p:sp>
          <p:nvSpPr>
            <p:cNvPr id="24623" name="Line 46"/>
            <p:cNvSpPr>
              <a:spLocks noChangeShapeType="1"/>
            </p:cNvSpPr>
            <p:nvPr/>
          </p:nvSpPr>
          <p:spPr bwMode="auto">
            <a:xfrm>
              <a:off x="4329" y="2167"/>
              <a:ext cx="57" cy="1"/>
            </a:xfrm>
            <a:prstGeom prst="line">
              <a:avLst/>
            </a:prstGeom>
            <a:noFill/>
            <a:ln w="9525">
              <a:solidFill>
                <a:srgbClr val="000000"/>
              </a:solidFill>
              <a:round/>
              <a:headEnd/>
              <a:tailEnd/>
            </a:ln>
          </p:spPr>
          <p:txBody>
            <a:bodyPr/>
            <a:lstStyle/>
            <a:p>
              <a:endParaRPr lang="en-US"/>
            </a:p>
          </p:txBody>
        </p:sp>
        <p:sp>
          <p:nvSpPr>
            <p:cNvPr id="24624" name="Line 47"/>
            <p:cNvSpPr>
              <a:spLocks noChangeShapeType="1"/>
            </p:cNvSpPr>
            <p:nvPr/>
          </p:nvSpPr>
          <p:spPr bwMode="auto">
            <a:xfrm>
              <a:off x="1053" y="3026"/>
              <a:ext cx="1" cy="264"/>
            </a:xfrm>
            <a:prstGeom prst="line">
              <a:avLst/>
            </a:prstGeom>
            <a:noFill/>
            <a:ln w="9525">
              <a:solidFill>
                <a:srgbClr val="000000"/>
              </a:solidFill>
              <a:round/>
              <a:headEnd/>
              <a:tailEnd/>
            </a:ln>
          </p:spPr>
          <p:txBody>
            <a:bodyPr/>
            <a:lstStyle/>
            <a:p>
              <a:endParaRPr lang="en-US"/>
            </a:p>
          </p:txBody>
        </p:sp>
        <p:sp>
          <p:nvSpPr>
            <p:cNvPr id="24625" name="Line 48"/>
            <p:cNvSpPr>
              <a:spLocks noChangeShapeType="1"/>
            </p:cNvSpPr>
            <p:nvPr/>
          </p:nvSpPr>
          <p:spPr bwMode="auto">
            <a:xfrm>
              <a:off x="963" y="3290"/>
              <a:ext cx="177" cy="1"/>
            </a:xfrm>
            <a:prstGeom prst="line">
              <a:avLst/>
            </a:prstGeom>
            <a:noFill/>
            <a:ln w="9525">
              <a:solidFill>
                <a:srgbClr val="000000"/>
              </a:solidFill>
              <a:round/>
              <a:headEnd/>
              <a:tailEnd/>
            </a:ln>
          </p:spPr>
          <p:txBody>
            <a:bodyPr/>
            <a:lstStyle/>
            <a:p>
              <a:endParaRPr lang="en-US"/>
            </a:p>
          </p:txBody>
        </p:sp>
        <p:sp>
          <p:nvSpPr>
            <p:cNvPr id="24626" name="Line 49"/>
            <p:cNvSpPr>
              <a:spLocks noChangeShapeType="1"/>
            </p:cNvSpPr>
            <p:nvPr/>
          </p:nvSpPr>
          <p:spPr bwMode="auto">
            <a:xfrm>
              <a:off x="993" y="3320"/>
              <a:ext cx="117" cy="1"/>
            </a:xfrm>
            <a:prstGeom prst="line">
              <a:avLst/>
            </a:prstGeom>
            <a:noFill/>
            <a:ln w="9525">
              <a:solidFill>
                <a:srgbClr val="000000"/>
              </a:solidFill>
              <a:round/>
              <a:headEnd/>
              <a:tailEnd/>
            </a:ln>
          </p:spPr>
          <p:txBody>
            <a:bodyPr/>
            <a:lstStyle/>
            <a:p>
              <a:endParaRPr lang="en-US"/>
            </a:p>
          </p:txBody>
        </p:sp>
        <p:sp>
          <p:nvSpPr>
            <p:cNvPr id="24627" name="Line 50"/>
            <p:cNvSpPr>
              <a:spLocks noChangeShapeType="1"/>
            </p:cNvSpPr>
            <p:nvPr/>
          </p:nvSpPr>
          <p:spPr bwMode="auto">
            <a:xfrm>
              <a:off x="1023" y="3353"/>
              <a:ext cx="57" cy="1"/>
            </a:xfrm>
            <a:prstGeom prst="line">
              <a:avLst/>
            </a:prstGeom>
            <a:noFill/>
            <a:ln w="9525">
              <a:solidFill>
                <a:srgbClr val="000000"/>
              </a:solidFill>
              <a:round/>
              <a:headEnd/>
              <a:tailEnd/>
            </a:ln>
          </p:spPr>
          <p:txBody>
            <a:bodyPr/>
            <a:lstStyle/>
            <a:p>
              <a:endParaRPr lang="en-US"/>
            </a:p>
          </p:txBody>
        </p:sp>
        <p:sp>
          <p:nvSpPr>
            <p:cNvPr id="24628" name="Line 51"/>
            <p:cNvSpPr>
              <a:spLocks noChangeShapeType="1"/>
            </p:cNvSpPr>
            <p:nvPr/>
          </p:nvSpPr>
          <p:spPr bwMode="auto">
            <a:xfrm>
              <a:off x="3770" y="2104"/>
              <a:ext cx="178" cy="1"/>
            </a:xfrm>
            <a:prstGeom prst="line">
              <a:avLst/>
            </a:prstGeom>
            <a:noFill/>
            <a:ln w="9525">
              <a:solidFill>
                <a:srgbClr val="000000"/>
              </a:solidFill>
              <a:round/>
              <a:headEnd/>
              <a:tailEnd/>
            </a:ln>
          </p:spPr>
          <p:txBody>
            <a:bodyPr/>
            <a:lstStyle/>
            <a:p>
              <a:endParaRPr lang="en-US"/>
            </a:p>
          </p:txBody>
        </p:sp>
        <p:sp>
          <p:nvSpPr>
            <p:cNvPr id="24629" name="Line 52"/>
            <p:cNvSpPr>
              <a:spLocks noChangeShapeType="1"/>
            </p:cNvSpPr>
            <p:nvPr/>
          </p:nvSpPr>
          <p:spPr bwMode="auto">
            <a:xfrm>
              <a:off x="3800" y="2137"/>
              <a:ext cx="118" cy="1"/>
            </a:xfrm>
            <a:prstGeom prst="line">
              <a:avLst/>
            </a:prstGeom>
            <a:noFill/>
            <a:ln w="9525">
              <a:solidFill>
                <a:srgbClr val="000000"/>
              </a:solidFill>
              <a:round/>
              <a:headEnd/>
              <a:tailEnd/>
            </a:ln>
          </p:spPr>
          <p:txBody>
            <a:bodyPr/>
            <a:lstStyle/>
            <a:p>
              <a:endParaRPr lang="en-US"/>
            </a:p>
          </p:txBody>
        </p:sp>
        <p:sp>
          <p:nvSpPr>
            <p:cNvPr id="24630" name="Line 53"/>
            <p:cNvSpPr>
              <a:spLocks noChangeShapeType="1"/>
            </p:cNvSpPr>
            <p:nvPr/>
          </p:nvSpPr>
          <p:spPr bwMode="auto">
            <a:xfrm>
              <a:off x="3830" y="2167"/>
              <a:ext cx="58" cy="1"/>
            </a:xfrm>
            <a:prstGeom prst="line">
              <a:avLst/>
            </a:prstGeom>
            <a:noFill/>
            <a:ln w="9525">
              <a:solidFill>
                <a:srgbClr val="000000"/>
              </a:solidFill>
              <a:round/>
              <a:headEnd/>
              <a:tailEnd/>
            </a:ln>
          </p:spPr>
          <p:txBody>
            <a:bodyPr/>
            <a:lstStyle/>
            <a:p>
              <a:endParaRPr lang="en-US"/>
            </a:p>
          </p:txBody>
        </p:sp>
        <p:sp>
          <p:nvSpPr>
            <p:cNvPr id="24631" name="Rectangle 54"/>
            <p:cNvSpPr>
              <a:spLocks noChangeArrowheads="1"/>
            </p:cNvSpPr>
            <p:nvPr/>
          </p:nvSpPr>
          <p:spPr bwMode="auto">
            <a:xfrm>
              <a:off x="1912" y="423"/>
              <a:ext cx="401" cy="112"/>
            </a:xfrm>
            <a:prstGeom prst="rect">
              <a:avLst/>
            </a:prstGeom>
            <a:noFill/>
            <a:ln w="9525">
              <a:noFill/>
              <a:miter lim="800000"/>
              <a:headEnd/>
              <a:tailEnd/>
            </a:ln>
          </p:spPr>
          <p:txBody>
            <a:bodyPr wrap="none" lIns="0" tIns="0" rIns="0" bIns="0">
              <a:spAutoFit/>
            </a:bodyPr>
            <a:lstStyle/>
            <a:p>
              <a:pPr algn="l"/>
              <a:r>
                <a:rPr lang="en-US" sz="1200">
                  <a:solidFill>
                    <a:srgbClr val="000000"/>
                  </a:solidFill>
                </a:rPr>
                <a:t>Electrodes</a:t>
              </a:r>
              <a:endParaRPr lang="en-US" sz="2400">
                <a:solidFill>
                  <a:schemeClr val="tx1"/>
                </a:solidFill>
              </a:endParaRPr>
            </a:p>
          </p:txBody>
        </p:sp>
        <p:sp>
          <p:nvSpPr>
            <p:cNvPr id="24632" name="Rectangle 55"/>
            <p:cNvSpPr>
              <a:spLocks noChangeArrowheads="1"/>
            </p:cNvSpPr>
            <p:nvPr/>
          </p:nvSpPr>
          <p:spPr bwMode="auto">
            <a:xfrm>
              <a:off x="2777" y="846"/>
              <a:ext cx="492" cy="335"/>
            </a:xfrm>
            <a:prstGeom prst="rect">
              <a:avLst/>
            </a:prstGeom>
            <a:noFill/>
            <a:ln w="9525">
              <a:noFill/>
              <a:miter lim="800000"/>
              <a:headEnd/>
              <a:tailEnd/>
            </a:ln>
          </p:spPr>
          <p:txBody>
            <a:bodyPr wrap="none" lIns="0" tIns="0" rIns="0" bIns="0">
              <a:spAutoFit/>
            </a:bodyPr>
            <a:lstStyle/>
            <a:p>
              <a:pPr algn="l"/>
              <a:r>
                <a:rPr lang="en-US" sz="1200" b="1" i="1">
                  <a:solidFill>
                    <a:schemeClr val="accent2"/>
                  </a:solidFill>
                </a:rPr>
                <a:t>60-Hz</a:t>
              </a:r>
            </a:p>
            <a:p>
              <a:pPr algn="l"/>
              <a:r>
                <a:rPr lang="en-US" sz="1200" b="1" i="1">
                  <a:solidFill>
                    <a:schemeClr val="accent2"/>
                  </a:solidFill>
                </a:rPr>
                <a:t>ac magnetic</a:t>
              </a:r>
            </a:p>
            <a:p>
              <a:pPr algn="l"/>
              <a:r>
                <a:rPr lang="en-US" sz="1200" b="1" i="1">
                  <a:solidFill>
                    <a:schemeClr val="accent2"/>
                  </a:solidFill>
                </a:rPr>
                <a:t>field</a:t>
              </a:r>
              <a:endParaRPr lang="en-US" sz="1100">
                <a:solidFill>
                  <a:srgbClr val="000000"/>
                </a:solidFill>
              </a:endParaRPr>
            </a:p>
          </p:txBody>
        </p:sp>
        <p:sp>
          <p:nvSpPr>
            <p:cNvPr id="24633" name="Rectangle 56"/>
            <p:cNvSpPr>
              <a:spLocks noChangeArrowheads="1"/>
            </p:cNvSpPr>
            <p:nvPr/>
          </p:nvSpPr>
          <p:spPr bwMode="auto">
            <a:xfrm>
              <a:off x="2347" y="2101"/>
              <a:ext cx="552" cy="223"/>
            </a:xfrm>
            <a:prstGeom prst="rect">
              <a:avLst/>
            </a:prstGeom>
            <a:noFill/>
            <a:ln w="9525">
              <a:noFill/>
              <a:miter lim="800000"/>
              <a:headEnd/>
              <a:tailEnd/>
            </a:ln>
          </p:spPr>
          <p:txBody>
            <a:bodyPr wrap="none" lIns="0" tIns="0" rIns="0" bIns="0">
              <a:spAutoFit/>
            </a:bodyPr>
            <a:lstStyle/>
            <a:p>
              <a:pPr algn="l"/>
              <a:r>
                <a:rPr lang="en-US" sz="1200" b="1" i="1">
                  <a:solidFill>
                    <a:schemeClr val="accent2"/>
                  </a:solidFill>
                </a:rPr>
                <a:t>Displacement</a:t>
              </a:r>
            </a:p>
            <a:p>
              <a:pPr algn="l"/>
              <a:r>
                <a:rPr lang="en-US" sz="1200" b="1" i="1">
                  <a:solidFill>
                    <a:schemeClr val="accent2"/>
                  </a:solidFill>
                </a:rPr>
                <a:t>currents</a:t>
              </a:r>
              <a:endParaRPr lang="en-US" sz="1100">
                <a:solidFill>
                  <a:srgbClr val="000000"/>
                </a:solidFill>
              </a:endParaRPr>
            </a:p>
          </p:txBody>
        </p:sp>
        <p:sp>
          <p:nvSpPr>
            <p:cNvPr id="24634" name="Rectangle 57"/>
            <p:cNvSpPr>
              <a:spLocks noChangeArrowheads="1"/>
            </p:cNvSpPr>
            <p:nvPr/>
          </p:nvSpPr>
          <p:spPr bwMode="auto">
            <a:xfrm>
              <a:off x="3287" y="1435"/>
              <a:ext cx="406" cy="223"/>
            </a:xfrm>
            <a:prstGeom prst="rect">
              <a:avLst/>
            </a:prstGeom>
            <a:noFill/>
            <a:ln w="9525">
              <a:noFill/>
              <a:miter lim="800000"/>
              <a:headEnd/>
              <a:tailEnd/>
            </a:ln>
          </p:spPr>
          <p:txBody>
            <a:bodyPr wrap="none" lIns="0" tIns="0" rIns="0" bIns="0">
              <a:spAutoFit/>
            </a:bodyPr>
            <a:lstStyle/>
            <a:p>
              <a:pPr algn="l"/>
              <a:r>
                <a:rPr lang="en-US" sz="1200">
                  <a:solidFill>
                    <a:srgbClr val="000000"/>
                  </a:solidFill>
                </a:rPr>
                <a:t>Differential</a:t>
              </a:r>
            </a:p>
            <a:p>
              <a:pPr algn="l"/>
              <a:r>
                <a:rPr lang="en-US" sz="1200">
                  <a:solidFill>
                    <a:srgbClr val="000000"/>
                  </a:solidFill>
                </a:rPr>
                <a:t>amplifier</a:t>
              </a:r>
              <a:endParaRPr lang="en-US" sz="2400">
                <a:solidFill>
                  <a:schemeClr val="tx1"/>
                </a:solidFill>
              </a:endParaRPr>
            </a:p>
          </p:txBody>
        </p:sp>
        <p:sp>
          <p:nvSpPr>
            <p:cNvPr id="24635" name="Rectangle 58"/>
            <p:cNvSpPr>
              <a:spLocks noChangeArrowheads="1"/>
            </p:cNvSpPr>
            <p:nvPr/>
          </p:nvSpPr>
          <p:spPr bwMode="auto">
            <a:xfrm>
              <a:off x="3263" y="1273"/>
              <a:ext cx="45" cy="103"/>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lang="en-US" sz="2400">
                <a:solidFill>
                  <a:schemeClr val="tx1"/>
                </a:solidFill>
              </a:endParaRPr>
            </a:p>
          </p:txBody>
        </p:sp>
        <p:sp>
          <p:nvSpPr>
            <p:cNvPr id="24636" name="Rectangle 59"/>
            <p:cNvSpPr>
              <a:spLocks noChangeArrowheads="1"/>
            </p:cNvSpPr>
            <p:nvPr/>
          </p:nvSpPr>
          <p:spPr bwMode="auto">
            <a:xfrm>
              <a:off x="3263" y="1708"/>
              <a:ext cx="26" cy="102"/>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lang="en-US" sz="2400">
                <a:solidFill>
                  <a:schemeClr val="tx1"/>
                </a:solidFill>
              </a:endParaRPr>
            </a:p>
          </p:txBody>
        </p:sp>
        <p:sp>
          <p:nvSpPr>
            <p:cNvPr id="24637" name="Rectangle 60"/>
            <p:cNvSpPr>
              <a:spLocks noChangeArrowheads="1"/>
            </p:cNvSpPr>
            <p:nvPr/>
          </p:nvSpPr>
          <p:spPr bwMode="auto">
            <a:xfrm>
              <a:off x="3512" y="843"/>
              <a:ext cx="45" cy="103"/>
            </a:xfrm>
            <a:prstGeom prst="rect">
              <a:avLst/>
            </a:prstGeom>
            <a:noFill/>
            <a:ln w="9525">
              <a:noFill/>
              <a:miter lim="800000"/>
              <a:headEnd/>
              <a:tailEnd/>
            </a:ln>
          </p:spPr>
          <p:txBody>
            <a:bodyPr wrap="none" lIns="0" tIns="0" rIns="0" bIns="0">
              <a:spAutoFit/>
            </a:bodyPr>
            <a:lstStyle/>
            <a:p>
              <a:pPr algn="l"/>
              <a:r>
                <a:rPr lang="en-US" sz="1100">
                  <a:solidFill>
                    <a:srgbClr val="000000"/>
                  </a:solidFill>
                </a:rPr>
                <a:t>+</a:t>
              </a:r>
              <a:endParaRPr lang="en-US" sz="2400">
                <a:solidFill>
                  <a:schemeClr val="tx1"/>
                </a:solidFill>
              </a:endParaRPr>
            </a:p>
          </p:txBody>
        </p:sp>
        <p:sp>
          <p:nvSpPr>
            <p:cNvPr id="24638" name="Rectangle 61"/>
            <p:cNvSpPr>
              <a:spLocks noChangeArrowheads="1"/>
            </p:cNvSpPr>
            <p:nvPr/>
          </p:nvSpPr>
          <p:spPr bwMode="auto">
            <a:xfrm>
              <a:off x="3560" y="843"/>
              <a:ext cx="102" cy="103"/>
            </a:xfrm>
            <a:prstGeom prst="rect">
              <a:avLst/>
            </a:prstGeom>
            <a:noFill/>
            <a:ln w="9525">
              <a:noFill/>
              <a:miter lim="800000"/>
              <a:headEnd/>
              <a:tailEnd/>
            </a:ln>
          </p:spPr>
          <p:txBody>
            <a:bodyPr wrap="none" lIns="0" tIns="0" rIns="0" bIns="0">
              <a:spAutoFit/>
            </a:bodyPr>
            <a:lstStyle/>
            <a:p>
              <a:pPr algn="l"/>
              <a:r>
                <a:rPr lang="en-US" sz="1100" i="1">
                  <a:solidFill>
                    <a:srgbClr val="000000"/>
                  </a:solidFill>
                </a:rPr>
                <a:t>V</a:t>
              </a:r>
              <a:r>
                <a:rPr lang="en-US" sz="1100" i="1" baseline="-25000">
                  <a:solidFill>
                    <a:srgbClr val="000000"/>
                  </a:solidFill>
                </a:rPr>
                <a:t>cc</a:t>
              </a:r>
            </a:p>
          </p:txBody>
        </p:sp>
        <p:sp>
          <p:nvSpPr>
            <p:cNvPr id="24639" name="Rectangle 62"/>
            <p:cNvSpPr>
              <a:spLocks noChangeArrowheads="1"/>
            </p:cNvSpPr>
            <p:nvPr/>
          </p:nvSpPr>
          <p:spPr bwMode="auto">
            <a:xfrm>
              <a:off x="3509" y="2176"/>
              <a:ext cx="123" cy="103"/>
            </a:xfrm>
            <a:prstGeom prst="rect">
              <a:avLst/>
            </a:prstGeom>
            <a:noFill/>
            <a:ln w="9525">
              <a:noFill/>
              <a:miter lim="800000"/>
              <a:headEnd/>
              <a:tailEnd/>
            </a:ln>
          </p:spPr>
          <p:txBody>
            <a:bodyPr wrap="none" lIns="0" tIns="0" rIns="0" bIns="0">
              <a:spAutoFit/>
            </a:bodyPr>
            <a:lstStyle/>
            <a:p>
              <a:pPr algn="l"/>
              <a:r>
                <a:rPr lang="en-US" sz="900">
                  <a:solidFill>
                    <a:srgbClr val="000000"/>
                  </a:solidFill>
                </a:rPr>
                <a:t>-</a:t>
              </a:r>
              <a:r>
                <a:rPr lang="en-US" sz="1100" i="1">
                  <a:solidFill>
                    <a:srgbClr val="000000"/>
                  </a:solidFill>
                </a:rPr>
                <a:t>V</a:t>
              </a:r>
              <a:r>
                <a:rPr lang="en-US" sz="1100" i="1" baseline="-25000">
                  <a:solidFill>
                    <a:srgbClr val="000000"/>
                  </a:solidFill>
                </a:rPr>
                <a:t>cc</a:t>
              </a:r>
              <a:endParaRPr lang="en-US" sz="2400">
                <a:solidFill>
                  <a:schemeClr val="tx1"/>
                </a:solidFill>
              </a:endParaRPr>
            </a:p>
          </p:txBody>
        </p:sp>
        <p:sp>
          <p:nvSpPr>
            <p:cNvPr id="24640" name="Rectangle 63"/>
            <p:cNvSpPr>
              <a:spLocks noChangeArrowheads="1"/>
            </p:cNvSpPr>
            <p:nvPr/>
          </p:nvSpPr>
          <p:spPr bwMode="auto">
            <a:xfrm>
              <a:off x="1669" y="873"/>
              <a:ext cx="90" cy="120"/>
            </a:xfrm>
            <a:prstGeom prst="rect">
              <a:avLst/>
            </a:prstGeom>
            <a:solidFill>
              <a:srgbClr val="FFFFFF"/>
            </a:solidFill>
            <a:ln w="9525">
              <a:noFill/>
              <a:miter lim="800000"/>
              <a:headEnd/>
              <a:tailEnd/>
            </a:ln>
          </p:spPr>
          <p:txBody>
            <a:bodyPr/>
            <a:lstStyle/>
            <a:p>
              <a:endParaRPr lang="en-US"/>
            </a:p>
          </p:txBody>
        </p:sp>
        <p:sp>
          <p:nvSpPr>
            <p:cNvPr id="24641" name="Rectangle 64"/>
            <p:cNvSpPr>
              <a:spLocks noChangeArrowheads="1"/>
            </p:cNvSpPr>
            <p:nvPr/>
          </p:nvSpPr>
          <p:spPr bwMode="auto">
            <a:xfrm>
              <a:off x="1657" y="882"/>
              <a:ext cx="76" cy="103"/>
            </a:xfrm>
            <a:prstGeom prst="rect">
              <a:avLst/>
            </a:prstGeom>
            <a:noFill/>
            <a:ln w="9525">
              <a:noFill/>
              <a:miter lim="800000"/>
              <a:headEnd/>
              <a:tailEnd/>
            </a:ln>
          </p:spPr>
          <p:txBody>
            <a:bodyPr wrap="none" lIns="0" tIns="0" rIns="0" bIns="0">
              <a:spAutoFit/>
            </a:bodyPr>
            <a:lstStyle/>
            <a:p>
              <a:pPr algn="l"/>
              <a:r>
                <a:rPr lang="en-US" sz="1100" i="1">
                  <a:solidFill>
                    <a:srgbClr val="000000"/>
                  </a:solidFill>
                </a:rPr>
                <a:t>Z</a:t>
              </a:r>
              <a:r>
                <a:rPr lang="en-US" sz="1100" baseline="-25000">
                  <a:solidFill>
                    <a:srgbClr val="000000"/>
                  </a:solidFill>
                </a:rPr>
                <a:t>1</a:t>
              </a:r>
            </a:p>
          </p:txBody>
        </p:sp>
        <p:sp>
          <p:nvSpPr>
            <p:cNvPr id="24642" name="Rectangle 65"/>
            <p:cNvSpPr>
              <a:spLocks noChangeArrowheads="1"/>
            </p:cNvSpPr>
            <p:nvPr/>
          </p:nvSpPr>
          <p:spPr bwMode="auto">
            <a:xfrm>
              <a:off x="1377" y="997"/>
              <a:ext cx="172" cy="103"/>
            </a:xfrm>
            <a:prstGeom prst="rect">
              <a:avLst/>
            </a:prstGeom>
            <a:noFill/>
            <a:ln w="9525">
              <a:noFill/>
              <a:miter lim="800000"/>
              <a:headEnd/>
              <a:tailEnd/>
            </a:ln>
          </p:spPr>
          <p:txBody>
            <a:bodyPr wrap="none" lIns="0" tIns="0" rIns="0" bIns="0">
              <a:spAutoFit/>
            </a:bodyPr>
            <a:lstStyle/>
            <a:p>
              <a:pPr algn="l"/>
              <a:r>
                <a:rPr lang="en-US" sz="1100" i="1">
                  <a:solidFill>
                    <a:srgbClr val="000000"/>
                  </a:solidFill>
                </a:rPr>
                <a:t>Z</a:t>
              </a:r>
              <a:r>
                <a:rPr lang="en-US" sz="1200" baseline="-25000">
                  <a:solidFill>
                    <a:srgbClr val="000000"/>
                  </a:solidFill>
                </a:rPr>
                <a:t>body</a:t>
              </a:r>
            </a:p>
          </p:txBody>
        </p:sp>
        <p:sp>
          <p:nvSpPr>
            <p:cNvPr id="24643" name="Rectangle 66"/>
            <p:cNvSpPr>
              <a:spLocks noChangeArrowheads="1"/>
            </p:cNvSpPr>
            <p:nvPr/>
          </p:nvSpPr>
          <p:spPr bwMode="auto">
            <a:xfrm>
              <a:off x="1426" y="1048"/>
              <a:ext cx="16" cy="75"/>
            </a:xfrm>
            <a:prstGeom prst="rect">
              <a:avLst/>
            </a:prstGeom>
            <a:noFill/>
            <a:ln w="9525">
              <a:noFill/>
              <a:miter lim="800000"/>
              <a:headEnd/>
              <a:tailEnd/>
            </a:ln>
          </p:spPr>
          <p:txBody>
            <a:bodyPr wrap="none" lIns="0" tIns="0" rIns="0" bIns="0">
              <a:spAutoFit/>
            </a:bodyPr>
            <a:lstStyle/>
            <a:p>
              <a:pPr algn="l"/>
              <a:r>
                <a:rPr lang="en-US" sz="800">
                  <a:solidFill>
                    <a:srgbClr val="000000"/>
                  </a:solidFill>
                </a:rPr>
                <a:t> </a:t>
              </a:r>
              <a:endParaRPr lang="en-US" sz="2400">
                <a:solidFill>
                  <a:schemeClr val="tx1"/>
                </a:solidFill>
              </a:endParaRPr>
            </a:p>
          </p:txBody>
        </p:sp>
        <p:sp>
          <p:nvSpPr>
            <p:cNvPr id="24644" name="Rectangle 67"/>
            <p:cNvSpPr>
              <a:spLocks noChangeArrowheads="1"/>
            </p:cNvSpPr>
            <p:nvPr/>
          </p:nvSpPr>
          <p:spPr bwMode="auto">
            <a:xfrm>
              <a:off x="1197" y="1090"/>
              <a:ext cx="80" cy="102"/>
            </a:xfrm>
            <a:prstGeom prst="rect">
              <a:avLst/>
            </a:prstGeom>
            <a:noFill/>
            <a:ln w="9525">
              <a:noFill/>
              <a:miter lim="800000"/>
              <a:headEnd/>
              <a:tailEnd/>
            </a:ln>
          </p:spPr>
          <p:txBody>
            <a:bodyPr wrap="none" lIns="0" tIns="0" rIns="0" bIns="0">
              <a:spAutoFit/>
            </a:bodyPr>
            <a:lstStyle/>
            <a:p>
              <a:pPr algn="l"/>
              <a:r>
                <a:rPr lang="en-US" sz="1100" i="1">
                  <a:solidFill>
                    <a:srgbClr val="000000"/>
                  </a:solidFill>
                </a:rPr>
                <a:t>Z</a:t>
              </a:r>
              <a:r>
                <a:rPr lang="en-US" sz="1200" baseline="-25000">
                  <a:solidFill>
                    <a:srgbClr val="000000"/>
                  </a:solidFill>
                </a:rPr>
                <a:t>2</a:t>
              </a:r>
            </a:p>
          </p:txBody>
        </p:sp>
        <p:sp>
          <p:nvSpPr>
            <p:cNvPr id="24645" name="Freeform 68"/>
            <p:cNvSpPr>
              <a:spLocks/>
            </p:cNvSpPr>
            <p:nvPr/>
          </p:nvSpPr>
          <p:spPr bwMode="auto">
            <a:xfrm>
              <a:off x="831" y="1891"/>
              <a:ext cx="27" cy="72"/>
            </a:xfrm>
            <a:custGeom>
              <a:avLst/>
              <a:gdLst>
                <a:gd name="T0" fmla="*/ 27 w 27"/>
                <a:gd name="T1" fmla="*/ 30 h 72"/>
                <a:gd name="T2" fmla="*/ 27 w 27"/>
                <a:gd name="T3" fmla="*/ 30 h 72"/>
                <a:gd name="T4" fmla="*/ 24 w 27"/>
                <a:gd name="T5" fmla="*/ 24 h 72"/>
                <a:gd name="T6" fmla="*/ 21 w 27"/>
                <a:gd name="T7" fmla="*/ 18 h 72"/>
                <a:gd name="T8" fmla="*/ 15 w 27"/>
                <a:gd name="T9" fmla="*/ 12 h 72"/>
                <a:gd name="T10" fmla="*/ 12 w 27"/>
                <a:gd name="T11" fmla="*/ 0 h 72"/>
                <a:gd name="T12" fmla="*/ 12 w 27"/>
                <a:gd name="T13" fmla="*/ 0 h 72"/>
                <a:gd name="T14" fmla="*/ 3 w 27"/>
                <a:gd name="T15" fmla="*/ 15 h 72"/>
                <a:gd name="T16" fmla="*/ 0 w 27"/>
                <a:gd name="T17" fmla="*/ 27 h 72"/>
                <a:gd name="T18" fmla="*/ 3 w 27"/>
                <a:gd name="T19" fmla="*/ 42 h 72"/>
                <a:gd name="T20" fmla="*/ 12 w 27"/>
                <a:gd name="T21" fmla="*/ 72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72"/>
                <a:gd name="T35" fmla="*/ 27 w 27"/>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72">
                  <a:moveTo>
                    <a:pt x="27" y="30"/>
                  </a:moveTo>
                  <a:lnTo>
                    <a:pt x="27" y="30"/>
                  </a:lnTo>
                  <a:lnTo>
                    <a:pt x="24" y="24"/>
                  </a:lnTo>
                  <a:lnTo>
                    <a:pt x="21" y="18"/>
                  </a:lnTo>
                  <a:lnTo>
                    <a:pt x="15" y="12"/>
                  </a:lnTo>
                  <a:lnTo>
                    <a:pt x="12" y="0"/>
                  </a:lnTo>
                  <a:lnTo>
                    <a:pt x="3" y="15"/>
                  </a:lnTo>
                  <a:lnTo>
                    <a:pt x="0" y="27"/>
                  </a:lnTo>
                  <a:lnTo>
                    <a:pt x="3" y="42"/>
                  </a:lnTo>
                  <a:lnTo>
                    <a:pt x="12" y="72"/>
                  </a:lnTo>
                </a:path>
              </a:pathLst>
            </a:custGeom>
            <a:noFill/>
            <a:ln w="14288">
              <a:solidFill>
                <a:srgbClr val="000000"/>
              </a:solidFill>
              <a:round/>
              <a:headEnd/>
              <a:tailEnd/>
            </a:ln>
          </p:spPr>
          <p:txBody>
            <a:bodyPr/>
            <a:lstStyle/>
            <a:p>
              <a:endParaRPr lang="en-US"/>
            </a:p>
          </p:txBody>
        </p:sp>
        <p:sp>
          <p:nvSpPr>
            <p:cNvPr id="24646" name="Freeform 69"/>
            <p:cNvSpPr>
              <a:spLocks/>
            </p:cNvSpPr>
            <p:nvPr/>
          </p:nvSpPr>
          <p:spPr bwMode="auto">
            <a:xfrm>
              <a:off x="1681" y="1891"/>
              <a:ext cx="27" cy="72"/>
            </a:xfrm>
            <a:custGeom>
              <a:avLst/>
              <a:gdLst>
                <a:gd name="T0" fmla="*/ 0 w 27"/>
                <a:gd name="T1" fmla="*/ 30 h 72"/>
                <a:gd name="T2" fmla="*/ 0 w 27"/>
                <a:gd name="T3" fmla="*/ 30 h 72"/>
                <a:gd name="T4" fmla="*/ 0 w 27"/>
                <a:gd name="T5" fmla="*/ 24 h 72"/>
                <a:gd name="T6" fmla="*/ 6 w 27"/>
                <a:gd name="T7" fmla="*/ 18 h 72"/>
                <a:gd name="T8" fmla="*/ 12 w 27"/>
                <a:gd name="T9" fmla="*/ 12 h 72"/>
                <a:gd name="T10" fmla="*/ 15 w 27"/>
                <a:gd name="T11" fmla="*/ 0 h 72"/>
                <a:gd name="T12" fmla="*/ 15 w 27"/>
                <a:gd name="T13" fmla="*/ 0 h 72"/>
                <a:gd name="T14" fmla="*/ 24 w 27"/>
                <a:gd name="T15" fmla="*/ 15 h 72"/>
                <a:gd name="T16" fmla="*/ 27 w 27"/>
                <a:gd name="T17" fmla="*/ 27 h 72"/>
                <a:gd name="T18" fmla="*/ 24 w 27"/>
                <a:gd name="T19" fmla="*/ 42 h 72"/>
                <a:gd name="T20" fmla="*/ 15 w 27"/>
                <a:gd name="T21" fmla="*/ 72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72"/>
                <a:gd name="T35" fmla="*/ 27 w 27"/>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72">
                  <a:moveTo>
                    <a:pt x="0" y="30"/>
                  </a:moveTo>
                  <a:lnTo>
                    <a:pt x="0" y="30"/>
                  </a:lnTo>
                  <a:lnTo>
                    <a:pt x="0" y="24"/>
                  </a:lnTo>
                  <a:lnTo>
                    <a:pt x="6" y="18"/>
                  </a:lnTo>
                  <a:lnTo>
                    <a:pt x="12" y="12"/>
                  </a:lnTo>
                  <a:lnTo>
                    <a:pt x="15" y="0"/>
                  </a:lnTo>
                  <a:lnTo>
                    <a:pt x="24" y="15"/>
                  </a:lnTo>
                  <a:lnTo>
                    <a:pt x="27" y="27"/>
                  </a:lnTo>
                  <a:lnTo>
                    <a:pt x="24" y="42"/>
                  </a:lnTo>
                  <a:lnTo>
                    <a:pt x="15" y="72"/>
                  </a:lnTo>
                </a:path>
              </a:pathLst>
            </a:custGeom>
            <a:noFill/>
            <a:ln w="14288">
              <a:solidFill>
                <a:srgbClr val="000000"/>
              </a:solidFill>
              <a:round/>
              <a:headEnd/>
              <a:tailEnd/>
            </a:ln>
          </p:spPr>
          <p:txBody>
            <a:bodyPr/>
            <a:lstStyle/>
            <a:p>
              <a:endParaRPr lang="en-US"/>
            </a:p>
          </p:txBody>
        </p:sp>
        <p:sp>
          <p:nvSpPr>
            <p:cNvPr id="24647" name="Freeform 70"/>
            <p:cNvSpPr>
              <a:spLocks/>
            </p:cNvSpPr>
            <p:nvPr/>
          </p:nvSpPr>
          <p:spPr bwMode="auto">
            <a:xfrm>
              <a:off x="1092" y="2903"/>
              <a:ext cx="3" cy="81"/>
            </a:xfrm>
            <a:custGeom>
              <a:avLst/>
              <a:gdLst>
                <a:gd name="T0" fmla="*/ 3 w 3"/>
                <a:gd name="T1" fmla="*/ 0 h 81"/>
                <a:gd name="T2" fmla="*/ 3 w 3"/>
                <a:gd name="T3" fmla="*/ 0 h 81"/>
                <a:gd name="T4" fmla="*/ 0 w 3"/>
                <a:gd name="T5" fmla="*/ 39 h 81"/>
                <a:gd name="T6" fmla="*/ 3 w 3"/>
                <a:gd name="T7" fmla="*/ 81 h 81"/>
                <a:gd name="T8" fmla="*/ 0 60000 65536"/>
                <a:gd name="T9" fmla="*/ 0 60000 65536"/>
                <a:gd name="T10" fmla="*/ 0 60000 65536"/>
                <a:gd name="T11" fmla="*/ 0 60000 65536"/>
                <a:gd name="T12" fmla="*/ 0 w 3"/>
                <a:gd name="T13" fmla="*/ 0 h 81"/>
                <a:gd name="T14" fmla="*/ 3 w 3"/>
                <a:gd name="T15" fmla="*/ 81 h 81"/>
              </a:gdLst>
              <a:ahLst/>
              <a:cxnLst>
                <a:cxn ang="T8">
                  <a:pos x="T0" y="T1"/>
                </a:cxn>
                <a:cxn ang="T9">
                  <a:pos x="T2" y="T3"/>
                </a:cxn>
                <a:cxn ang="T10">
                  <a:pos x="T4" y="T5"/>
                </a:cxn>
                <a:cxn ang="T11">
                  <a:pos x="T6" y="T7"/>
                </a:cxn>
              </a:cxnLst>
              <a:rect l="T12" t="T13" r="T14" b="T15"/>
              <a:pathLst>
                <a:path w="3" h="81">
                  <a:moveTo>
                    <a:pt x="3" y="0"/>
                  </a:moveTo>
                  <a:lnTo>
                    <a:pt x="3" y="0"/>
                  </a:lnTo>
                  <a:lnTo>
                    <a:pt x="0" y="39"/>
                  </a:lnTo>
                  <a:lnTo>
                    <a:pt x="3" y="81"/>
                  </a:lnTo>
                </a:path>
              </a:pathLst>
            </a:custGeom>
            <a:noFill/>
            <a:ln w="14288">
              <a:solidFill>
                <a:srgbClr val="000000"/>
              </a:solidFill>
              <a:round/>
              <a:headEnd/>
              <a:tailEnd/>
            </a:ln>
          </p:spPr>
          <p:txBody>
            <a:bodyPr/>
            <a:lstStyle/>
            <a:p>
              <a:endParaRPr lang="en-US"/>
            </a:p>
          </p:txBody>
        </p:sp>
        <p:sp>
          <p:nvSpPr>
            <p:cNvPr id="24648" name="Freeform 71"/>
            <p:cNvSpPr>
              <a:spLocks/>
            </p:cNvSpPr>
            <p:nvPr/>
          </p:nvSpPr>
          <p:spPr bwMode="auto">
            <a:xfrm>
              <a:off x="1444" y="2903"/>
              <a:ext cx="1" cy="81"/>
            </a:xfrm>
            <a:custGeom>
              <a:avLst/>
              <a:gdLst>
                <a:gd name="T0" fmla="*/ 0 w 1"/>
                <a:gd name="T1" fmla="*/ 0 h 81"/>
                <a:gd name="T2" fmla="*/ 0 w 1"/>
                <a:gd name="T3" fmla="*/ 0 h 81"/>
                <a:gd name="T4" fmla="*/ 0 w 1"/>
                <a:gd name="T5" fmla="*/ 39 h 81"/>
                <a:gd name="T6" fmla="*/ 0 w 1"/>
                <a:gd name="T7" fmla="*/ 81 h 81"/>
                <a:gd name="T8" fmla="*/ 0 60000 65536"/>
                <a:gd name="T9" fmla="*/ 0 60000 65536"/>
                <a:gd name="T10" fmla="*/ 0 60000 65536"/>
                <a:gd name="T11" fmla="*/ 0 60000 65536"/>
                <a:gd name="T12" fmla="*/ 0 w 1"/>
                <a:gd name="T13" fmla="*/ 0 h 81"/>
                <a:gd name="T14" fmla="*/ 1 w 1"/>
                <a:gd name="T15" fmla="*/ 81 h 81"/>
              </a:gdLst>
              <a:ahLst/>
              <a:cxnLst>
                <a:cxn ang="T8">
                  <a:pos x="T0" y="T1"/>
                </a:cxn>
                <a:cxn ang="T9">
                  <a:pos x="T2" y="T3"/>
                </a:cxn>
                <a:cxn ang="T10">
                  <a:pos x="T4" y="T5"/>
                </a:cxn>
                <a:cxn ang="T11">
                  <a:pos x="T6" y="T7"/>
                </a:cxn>
              </a:cxnLst>
              <a:rect l="T12" t="T13" r="T14" b="T15"/>
              <a:pathLst>
                <a:path w="1" h="81">
                  <a:moveTo>
                    <a:pt x="0" y="0"/>
                  </a:moveTo>
                  <a:lnTo>
                    <a:pt x="0" y="0"/>
                  </a:lnTo>
                  <a:lnTo>
                    <a:pt x="0" y="39"/>
                  </a:lnTo>
                  <a:lnTo>
                    <a:pt x="0" y="81"/>
                  </a:lnTo>
                </a:path>
              </a:pathLst>
            </a:custGeom>
            <a:noFill/>
            <a:ln w="14288">
              <a:solidFill>
                <a:srgbClr val="000000"/>
              </a:solidFill>
              <a:round/>
              <a:headEnd/>
              <a:tailEnd/>
            </a:ln>
          </p:spPr>
          <p:txBody>
            <a:bodyPr/>
            <a:lstStyle/>
            <a:p>
              <a:endParaRPr lang="en-US"/>
            </a:p>
          </p:txBody>
        </p:sp>
        <p:sp>
          <p:nvSpPr>
            <p:cNvPr id="24649" name="Line 72"/>
            <p:cNvSpPr>
              <a:spLocks noChangeShapeType="1"/>
            </p:cNvSpPr>
            <p:nvPr/>
          </p:nvSpPr>
          <p:spPr bwMode="auto">
            <a:xfrm>
              <a:off x="819" y="1945"/>
              <a:ext cx="42" cy="87"/>
            </a:xfrm>
            <a:prstGeom prst="line">
              <a:avLst/>
            </a:prstGeom>
            <a:noFill/>
            <a:ln w="14288">
              <a:solidFill>
                <a:srgbClr val="000000"/>
              </a:solidFill>
              <a:round/>
              <a:headEnd/>
              <a:tailEnd/>
            </a:ln>
          </p:spPr>
          <p:txBody>
            <a:bodyPr/>
            <a:lstStyle/>
            <a:p>
              <a:endParaRPr lang="en-US"/>
            </a:p>
          </p:txBody>
        </p:sp>
        <p:sp>
          <p:nvSpPr>
            <p:cNvPr id="24650" name="Line 73"/>
            <p:cNvSpPr>
              <a:spLocks noChangeShapeType="1"/>
            </p:cNvSpPr>
            <p:nvPr/>
          </p:nvSpPr>
          <p:spPr bwMode="auto">
            <a:xfrm flipH="1">
              <a:off x="1678" y="1945"/>
              <a:ext cx="42" cy="87"/>
            </a:xfrm>
            <a:prstGeom prst="line">
              <a:avLst/>
            </a:prstGeom>
            <a:noFill/>
            <a:ln w="14288">
              <a:solidFill>
                <a:srgbClr val="000000"/>
              </a:solidFill>
              <a:round/>
              <a:headEnd/>
              <a:tailEnd/>
            </a:ln>
          </p:spPr>
          <p:txBody>
            <a:bodyPr/>
            <a:lstStyle/>
            <a:p>
              <a:endParaRPr lang="en-US"/>
            </a:p>
          </p:txBody>
        </p:sp>
        <p:sp>
          <p:nvSpPr>
            <p:cNvPr id="24651" name="Freeform 74"/>
            <p:cNvSpPr>
              <a:spLocks/>
            </p:cNvSpPr>
            <p:nvPr/>
          </p:nvSpPr>
          <p:spPr bwMode="auto">
            <a:xfrm>
              <a:off x="972" y="3134"/>
              <a:ext cx="21" cy="51"/>
            </a:xfrm>
            <a:custGeom>
              <a:avLst/>
              <a:gdLst>
                <a:gd name="T0" fmla="*/ 0 w 21"/>
                <a:gd name="T1" fmla="*/ 51 h 51"/>
                <a:gd name="T2" fmla="*/ 0 w 21"/>
                <a:gd name="T3" fmla="*/ 51 h 51"/>
                <a:gd name="T4" fmla="*/ 0 w 21"/>
                <a:gd name="T5" fmla="*/ 39 h 51"/>
                <a:gd name="T6" fmla="*/ 6 w 21"/>
                <a:gd name="T7" fmla="*/ 30 h 51"/>
                <a:gd name="T8" fmla="*/ 15 w 21"/>
                <a:gd name="T9" fmla="*/ 18 h 51"/>
                <a:gd name="T10" fmla="*/ 21 w 21"/>
                <a:gd name="T11" fmla="*/ 0 h 51"/>
                <a:gd name="T12" fmla="*/ 0 60000 65536"/>
                <a:gd name="T13" fmla="*/ 0 60000 65536"/>
                <a:gd name="T14" fmla="*/ 0 60000 65536"/>
                <a:gd name="T15" fmla="*/ 0 60000 65536"/>
                <a:gd name="T16" fmla="*/ 0 60000 65536"/>
                <a:gd name="T17" fmla="*/ 0 60000 65536"/>
                <a:gd name="T18" fmla="*/ 0 w 21"/>
                <a:gd name="T19" fmla="*/ 0 h 51"/>
                <a:gd name="T20" fmla="*/ 21 w 21"/>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1" h="51">
                  <a:moveTo>
                    <a:pt x="0" y="51"/>
                  </a:moveTo>
                  <a:lnTo>
                    <a:pt x="0" y="51"/>
                  </a:lnTo>
                  <a:lnTo>
                    <a:pt x="0" y="39"/>
                  </a:lnTo>
                  <a:lnTo>
                    <a:pt x="6" y="30"/>
                  </a:lnTo>
                  <a:lnTo>
                    <a:pt x="15" y="18"/>
                  </a:lnTo>
                  <a:lnTo>
                    <a:pt x="21" y="0"/>
                  </a:lnTo>
                </a:path>
              </a:pathLst>
            </a:custGeom>
            <a:noFill/>
            <a:ln w="14288">
              <a:solidFill>
                <a:srgbClr val="000000"/>
              </a:solidFill>
              <a:round/>
              <a:headEnd/>
              <a:tailEnd/>
            </a:ln>
          </p:spPr>
          <p:txBody>
            <a:bodyPr/>
            <a:lstStyle/>
            <a:p>
              <a:endParaRPr lang="en-US"/>
            </a:p>
          </p:txBody>
        </p:sp>
        <p:sp>
          <p:nvSpPr>
            <p:cNvPr id="24652" name="Freeform 75"/>
            <p:cNvSpPr>
              <a:spLocks/>
            </p:cNvSpPr>
            <p:nvPr/>
          </p:nvSpPr>
          <p:spPr bwMode="auto">
            <a:xfrm>
              <a:off x="957" y="3134"/>
              <a:ext cx="15" cy="36"/>
            </a:xfrm>
            <a:custGeom>
              <a:avLst/>
              <a:gdLst>
                <a:gd name="T0" fmla="*/ 3 w 15"/>
                <a:gd name="T1" fmla="*/ 36 h 36"/>
                <a:gd name="T2" fmla="*/ 3 w 15"/>
                <a:gd name="T3" fmla="*/ 36 h 36"/>
                <a:gd name="T4" fmla="*/ 0 w 15"/>
                <a:gd name="T5" fmla="*/ 24 h 36"/>
                <a:gd name="T6" fmla="*/ 3 w 15"/>
                <a:gd name="T7" fmla="*/ 18 h 36"/>
                <a:gd name="T8" fmla="*/ 15 w 15"/>
                <a:gd name="T9" fmla="*/ 0 h 36"/>
                <a:gd name="T10" fmla="*/ 0 60000 65536"/>
                <a:gd name="T11" fmla="*/ 0 60000 65536"/>
                <a:gd name="T12" fmla="*/ 0 60000 65536"/>
                <a:gd name="T13" fmla="*/ 0 60000 65536"/>
                <a:gd name="T14" fmla="*/ 0 60000 65536"/>
                <a:gd name="T15" fmla="*/ 0 w 15"/>
                <a:gd name="T16" fmla="*/ 0 h 36"/>
                <a:gd name="T17" fmla="*/ 15 w 15"/>
                <a:gd name="T18" fmla="*/ 36 h 36"/>
              </a:gdLst>
              <a:ahLst/>
              <a:cxnLst>
                <a:cxn ang="T10">
                  <a:pos x="T0" y="T1"/>
                </a:cxn>
                <a:cxn ang="T11">
                  <a:pos x="T2" y="T3"/>
                </a:cxn>
                <a:cxn ang="T12">
                  <a:pos x="T4" y="T5"/>
                </a:cxn>
                <a:cxn ang="T13">
                  <a:pos x="T6" y="T7"/>
                </a:cxn>
                <a:cxn ang="T14">
                  <a:pos x="T8" y="T9"/>
                </a:cxn>
              </a:cxnLst>
              <a:rect l="T15" t="T16" r="T17" b="T18"/>
              <a:pathLst>
                <a:path w="15" h="36">
                  <a:moveTo>
                    <a:pt x="3" y="36"/>
                  </a:moveTo>
                  <a:lnTo>
                    <a:pt x="3" y="36"/>
                  </a:lnTo>
                  <a:lnTo>
                    <a:pt x="0" y="24"/>
                  </a:lnTo>
                  <a:lnTo>
                    <a:pt x="3" y="18"/>
                  </a:lnTo>
                  <a:lnTo>
                    <a:pt x="15" y="0"/>
                  </a:lnTo>
                </a:path>
              </a:pathLst>
            </a:custGeom>
            <a:noFill/>
            <a:ln w="9525">
              <a:solidFill>
                <a:srgbClr val="000000"/>
              </a:solidFill>
              <a:round/>
              <a:headEnd/>
              <a:tailEnd/>
            </a:ln>
          </p:spPr>
          <p:txBody>
            <a:bodyPr/>
            <a:lstStyle/>
            <a:p>
              <a:endParaRPr lang="en-US"/>
            </a:p>
          </p:txBody>
        </p:sp>
        <p:sp>
          <p:nvSpPr>
            <p:cNvPr id="24653" name="Freeform 76"/>
            <p:cNvSpPr>
              <a:spLocks/>
            </p:cNvSpPr>
            <p:nvPr/>
          </p:nvSpPr>
          <p:spPr bwMode="auto">
            <a:xfrm>
              <a:off x="945" y="3125"/>
              <a:ext cx="12" cy="27"/>
            </a:xfrm>
            <a:custGeom>
              <a:avLst/>
              <a:gdLst>
                <a:gd name="T0" fmla="*/ 0 w 12"/>
                <a:gd name="T1" fmla="*/ 27 h 27"/>
                <a:gd name="T2" fmla="*/ 0 w 12"/>
                <a:gd name="T3" fmla="*/ 27 h 27"/>
                <a:gd name="T4" fmla="*/ 0 w 12"/>
                <a:gd name="T5" fmla="*/ 18 h 27"/>
                <a:gd name="T6" fmla="*/ 3 w 12"/>
                <a:gd name="T7" fmla="*/ 12 h 27"/>
                <a:gd name="T8" fmla="*/ 6 w 12"/>
                <a:gd name="T9" fmla="*/ 9 h 27"/>
                <a:gd name="T10" fmla="*/ 12 w 12"/>
                <a:gd name="T11" fmla="*/ 0 h 27"/>
                <a:gd name="T12" fmla="*/ 0 60000 65536"/>
                <a:gd name="T13" fmla="*/ 0 60000 65536"/>
                <a:gd name="T14" fmla="*/ 0 60000 65536"/>
                <a:gd name="T15" fmla="*/ 0 60000 65536"/>
                <a:gd name="T16" fmla="*/ 0 60000 65536"/>
                <a:gd name="T17" fmla="*/ 0 60000 65536"/>
                <a:gd name="T18" fmla="*/ 0 w 12"/>
                <a:gd name="T19" fmla="*/ 0 h 27"/>
                <a:gd name="T20" fmla="*/ 12 w 1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2" h="27">
                  <a:moveTo>
                    <a:pt x="0" y="27"/>
                  </a:moveTo>
                  <a:lnTo>
                    <a:pt x="0" y="27"/>
                  </a:lnTo>
                  <a:lnTo>
                    <a:pt x="0" y="18"/>
                  </a:lnTo>
                  <a:lnTo>
                    <a:pt x="3" y="12"/>
                  </a:lnTo>
                  <a:lnTo>
                    <a:pt x="6" y="9"/>
                  </a:lnTo>
                  <a:lnTo>
                    <a:pt x="12" y="0"/>
                  </a:lnTo>
                </a:path>
              </a:pathLst>
            </a:custGeom>
            <a:noFill/>
            <a:ln w="9525">
              <a:solidFill>
                <a:srgbClr val="000000"/>
              </a:solidFill>
              <a:round/>
              <a:headEnd/>
              <a:tailEnd/>
            </a:ln>
          </p:spPr>
          <p:txBody>
            <a:bodyPr/>
            <a:lstStyle/>
            <a:p>
              <a:endParaRPr lang="en-US"/>
            </a:p>
          </p:txBody>
        </p:sp>
        <p:sp>
          <p:nvSpPr>
            <p:cNvPr id="24654" name="Freeform 77"/>
            <p:cNvSpPr>
              <a:spLocks/>
            </p:cNvSpPr>
            <p:nvPr/>
          </p:nvSpPr>
          <p:spPr bwMode="auto">
            <a:xfrm>
              <a:off x="933" y="3116"/>
              <a:ext cx="9" cy="15"/>
            </a:xfrm>
            <a:custGeom>
              <a:avLst/>
              <a:gdLst>
                <a:gd name="T0" fmla="*/ 0 w 9"/>
                <a:gd name="T1" fmla="*/ 15 h 15"/>
                <a:gd name="T2" fmla="*/ 0 w 9"/>
                <a:gd name="T3" fmla="*/ 15 h 15"/>
                <a:gd name="T4" fmla="*/ 3 w 9"/>
                <a:gd name="T5" fmla="*/ 9 h 15"/>
                <a:gd name="T6" fmla="*/ 9 w 9"/>
                <a:gd name="T7" fmla="*/ 0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0" y="15"/>
                  </a:moveTo>
                  <a:lnTo>
                    <a:pt x="0" y="15"/>
                  </a:lnTo>
                  <a:lnTo>
                    <a:pt x="3" y="9"/>
                  </a:lnTo>
                  <a:lnTo>
                    <a:pt x="9" y="0"/>
                  </a:lnTo>
                </a:path>
              </a:pathLst>
            </a:custGeom>
            <a:noFill/>
            <a:ln w="9525">
              <a:solidFill>
                <a:srgbClr val="000000"/>
              </a:solidFill>
              <a:round/>
              <a:headEnd/>
              <a:tailEnd/>
            </a:ln>
          </p:spPr>
          <p:txBody>
            <a:bodyPr/>
            <a:lstStyle/>
            <a:p>
              <a:endParaRPr lang="en-US"/>
            </a:p>
          </p:txBody>
        </p:sp>
        <p:sp>
          <p:nvSpPr>
            <p:cNvPr id="24655" name="Freeform 78"/>
            <p:cNvSpPr>
              <a:spLocks/>
            </p:cNvSpPr>
            <p:nvPr/>
          </p:nvSpPr>
          <p:spPr bwMode="auto">
            <a:xfrm>
              <a:off x="1546" y="3134"/>
              <a:ext cx="21" cy="51"/>
            </a:xfrm>
            <a:custGeom>
              <a:avLst/>
              <a:gdLst>
                <a:gd name="T0" fmla="*/ 21 w 21"/>
                <a:gd name="T1" fmla="*/ 51 h 51"/>
                <a:gd name="T2" fmla="*/ 21 w 21"/>
                <a:gd name="T3" fmla="*/ 51 h 51"/>
                <a:gd name="T4" fmla="*/ 21 w 21"/>
                <a:gd name="T5" fmla="*/ 39 h 51"/>
                <a:gd name="T6" fmla="*/ 15 w 21"/>
                <a:gd name="T7" fmla="*/ 30 h 51"/>
                <a:gd name="T8" fmla="*/ 6 w 21"/>
                <a:gd name="T9" fmla="*/ 18 h 51"/>
                <a:gd name="T10" fmla="*/ 0 w 21"/>
                <a:gd name="T11" fmla="*/ 0 h 51"/>
                <a:gd name="T12" fmla="*/ 0 60000 65536"/>
                <a:gd name="T13" fmla="*/ 0 60000 65536"/>
                <a:gd name="T14" fmla="*/ 0 60000 65536"/>
                <a:gd name="T15" fmla="*/ 0 60000 65536"/>
                <a:gd name="T16" fmla="*/ 0 60000 65536"/>
                <a:gd name="T17" fmla="*/ 0 60000 65536"/>
                <a:gd name="T18" fmla="*/ 0 w 21"/>
                <a:gd name="T19" fmla="*/ 0 h 51"/>
                <a:gd name="T20" fmla="*/ 21 w 21"/>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1" h="51">
                  <a:moveTo>
                    <a:pt x="21" y="51"/>
                  </a:moveTo>
                  <a:lnTo>
                    <a:pt x="21" y="51"/>
                  </a:lnTo>
                  <a:lnTo>
                    <a:pt x="21" y="39"/>
                  </a:lnTo>
                  <a:lnTo>
                    <a:pt x="15" y="30"/>
                  </a:lnTo>
                  <a:lnTo>
                    <a:pt x="6" y="18"/>
                  </a:lnTo>
                  <a:lnTo>
                    <a:pt x="0" y="0"/>
                  </a:lnTo>
                </a:path>
              </a:pathLst>
            </a:custGeom>
            <a:noFill/>
            <a:ln w="14288">
              <a:solidFill>
                <a:srgbClr val="000000"/>
              </a:solidFill>
              <a:round/>
              <a:headEnd/>
              <a:tailEnd/>
            </a:ln>
          </p:spPr>
          <p:txBody>
            <a:bodyPr/>
            <a:lstStyle/>
            <a:p>
              <a:endParaRPr lang="en-US"/>
            </a:p>
          </p:txBody>
        </p:sp>
        <p:sp>
          <p:nvSpPr>
            <p:cNvPr id="24656" name="Freeform 79"/>
            <p:cNvSpPr>
              <a:spLocks/>
            </p:cNvSpPr>
            <p:nvPr/>
          </p:nvSpPr>
          <p:spPr bwMode="auto">
            <a:xfrm>
              <a:off x="1567" y="3134"/>
              <a:ext cx="15" cy="36"/>
            </a:xfrm>
            <a:custGeom>
              <a:avLst/>
              <a:gdLst>
                <a:gd name="T0" fmla="*/ 12 w 15"/>
                <a:gd name="T1" fmla="*/ 36 h 36"/>
                <a:gd name="T2" fmla="*/ 12 w 15"/>
                <a:gd name="T3" fmla="*/ 36 h 36"/>
                <a:gd name="T4" fmla="*/ 15 w 15"/>
                <a:gd name="T5" fmla="*/ 24 h 36"/>
                <a:gd name="T6" fmla="*/ 12 w 15"/>
                <a:gd name="T7" fmla="*/ 18 h 36"/>
                <a:gd name="T8" fmla="*/ 0 w 15"/>
                <a:gd name="T9" fmla="*/ 0 h 36"/>
                <a:gd name="T10" fmla="*/ 0 60000 65536"/>
                <a:gd name="T11" fmla="*/ 0 60000 65536"/>
                <a:gd name="T12" fmla="*/ 0 60000 65536"/>
                <a:gd name="T13" fmla="*/ 0 60000 65536"/>
                <a:gd name="T14" fmla="*/ 0 60000 65536"/>
                <a:gd name="T15" fmla="*/ 0 w 15"/>
                <a:gd name="T16" fmla="*/ 0 h 36"/>
                <a:gd name="T17" fmla="*/ 15 w 15"/>
                <a:gd name="T18" fmla="*/ 36 h 36"/>
              </a:gdLst>
              <a:ahLst/>
              <a:cxnLst>
                <a:cxn ang="T10">
                  <a:pos x="T0" y="T1"/>
                </a:cxn>
                <a:cxn ang="T11">
                  <a:pos x="T2" y="T3"/>
                </a:cxn>
                <a:cxn ang="T12">
                  <a:pos x="T4" y="T5"/>
                </a:cxn>
                <a:cxn ang="T13">
                  <a:pos x="T6" y="T7"/>
                </a:cxn>
                <a:cxn ang="T14">
                  <a:pos x="T8" y="T9"/>
                </a:cxn>
              </a:cxnLst>
              <a:rect l="T15" t="T16" r="T17" b="T18"/>
              <a:pathLst>
                <a:path w="15" h="36">
                  <a:moveTo>
                    <a:pt x="12" y="36"/>
                  </a:moveTo>
                  <a:lnTo>
                    <a:pt x="12" y="36"/>
                  </a:lnTo>
                  <a:lnTo>
                    <a:pt x="15" y="24"/>
                  </a:lnTo>
                  <a:lnTo>
                    <a:pt x="12" y="18"/>
                  </a:lnTo>
                  <a:lnTo>
                    <a:pt x="0" y="0"/>
                  </a:lnTo>
                </a:path>
              </a:pathLst>
            </a:custGeom>
            <a:noFill/>
            <a:ln w="9525">
              <a:solidFill>
                <a:srgbClr val="000000"/>
              </a:solidFill>
              <a:round/>
              <a:headEnd/>
              <a:tailEnd/>
            </a:ln>
          </p:spPr>
          <p:txBody>
            <a:bodyPr/>
            <a:lstStyle/>
            <a:p>
              <a:endParaRPr lang="en-US"/>
            </a:p>
          </p:txBody>
        </p:sp>
        <p:sp>
          <p:nvSpPr>
            <p:cNvPr id="24657" name="Freeform 80"/>
            <p:cNvSpPr>
              <a:spLocks/>
            </p:cNvSpPr>
            <p:nvPr/>
          </p:nvSpPr>
          <p:spPr bwMode="auto">
            <a:xfrm>
              <a:off x="1582" y="3125"/>
              <a:ext cx="12" cy="27"/>
            </a:xfrm>
            <a:custGeom>
              <a:avLst/>
              <a:gdLst>
                <a:gd name="T0" fmla="*/ 12 w 12"/>
                <a:gd name="T1" fmla="*/ 27 h 27"/>
                <a:gd name="T2" fmla="*/ 12 w 12"/>
                <a:gd name="T3" fmla="*/ 27 h 27"/>
                <a:gd name="T4" fmla="*/ 12 w 12"/>
                <a:gd name="T5" fmla="*/ 18 h 27"/>
                <a:gd name="T6" fmla="*/ 9 w 12"/>
                <a:gd name="T7" fmla="*/ 12 h 27"/>
                <a:gd name="T8" fmla="*/ 6 w 12"/>
                <a:gd name="T9" fmla="*/ 9 h 27"/>
                <a:gd name="T10" fmla="*/ 0 w 12"/>
                <a:gd name="T11" fmla="*/ 0 h 27"/>
                <a:gd name="T12" fmla="*/ 0 60000 65536"/>
                <a:gd name="T13" fmla="*/ 0 60000 65536"/>
                <a:gd name="T14" fmla="*/ 0 60000 65536"/>
                <a:gd name="T15" fmla="*/ 0 60000 65536"/>
                <a:gd name="T16" fmla="*/ 0 60000 65536"/>
                <a:gd name="T17" fmla="*/ 0 60000 65536"/>
                <a:gd name="T18" fmla="*/ 0 w 12"/>
                <a:gd name="T19" fmla="*/ 0 h 27"/>
                <a:gd name="T20" fmla="*/ 12 w 1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2" h="27">
                  <a:moveTo>
                    <a:pt x="12" y="27"/>
                  </a:moveTo>
                  <a:lnTo>
                    <a:pt x="12" y="27"/>
                  </a:lnTo>
                  <a:lnTo>
                    <a:pt x="12" y="18"/>
                  </a:lnTo>
                  <a:lnTo>
                    <a:pt x="9" y="12"/>
                  </a:lnTo>
                  <a:lnTo>
                    <a:pt x="6" y="9"/>
                  </a:lnTo>
                  <a:lnTo>
                    <a:pt x="0" y="0"/>
                  </a:lnTo>
                </a:path>
              </a:pathLst>
            </a:custGeom>
            <a:noFill/>
            <a:ln w="9525">
              <a:solidFill>
                <a:srgbClr val="000000"/>
              </a:solidFill>
              <a:round/>
              <a:headEnd/>
              <a:tailEnd/>
            </a:ln>
          </p:spPr>
          <p:txBody>
            <a:bodyPr/>
            <a:lstStyle/>
            <a:p>
              <a:endParaRPr lang="en-US"/>
            </a:p>
          </p:txBody>
        </p:sp>
        <p:sp>
          <p:nvSpPr>
            <p:cNvPr id="24658" name="Freeform 81"/>
            <p:cNvSpPr>
              <a:spLocks/>
            </p:cNvSpPr>
            <p:nvPr/>
          </p:nvSpPr>
          <p:spPr bwMode="auto">
            <a:xfrm>
              <a:off x="1597" y="3116"/>
              <a:ext cx="9" cy="15"/>
            </a:xfrm>
            <a:custGeom>
              <a:avLst/>
              <a:gdLst>
                <a:gd name="T0" fmla="*/ 9 w 9"/>
                <a:gd name="T1" fmla="*/ 15 h 15"/>
                <a:gd name="T2" fmla="*/ 9 w 9"/>
                <a:gd name="T3" fmla="*/ 15 h 15"/>
                <a:gd name="T4" fmla="*/ 6 w 9"/>
                <a:gd name="T5" fmla="*/ 9 h 15"/>
                <a:gd name="T6" fmla="*/ 0 w 9"/>
                <a:gd name="T7" fmla="*/ 0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9" y="15"/>
                  </a:moveTo>
                  <a:lnTo>
                    <a:pt x="9" y="15"/>
                  </a:lnTo>
                  <a:lnTo>
                    <a:pt x="6" y="9"/>
                  </a:lnTo>
                  <a:lnTo>
                    <a:pt x="0" y="0"/>
                  </a:lnTo>
                </a:path>
              </a:pathLst>
            </a:custGeom>
            <a:noFill/>
            <a:ln w="9525">
              <a:solidFill>
                <a:srgbClr val="000000"/>
              </a:solidFill>
              <a:round/>
              <a:headEnd/>
              <a:tailEnd/>
            </a:ln>
          </p:spPr>
          <p:txBody>
            <a:bodyPr/>
            <a:lstStyle/>
            <a:p>
              <a:endParaRPr lang="en-US"/>
            </a:p>
          </p:txBody>
        </p:sp>
        <p:sp>
          <p:nvSpPr>
            <p:cNvPr id="24659" name="Rectangle 82"/>
            <p:cNvSpPr>
              <a:spLocks noChangeArrowheads="1"/>
            </p:cNvSpPr>
            <p:nvPr/>
          </p:nvSpPr>
          <p:spPr bwMode="auto">
            <a:xfrm>
              <a:off x="4368" y="1584"/>
              <a:ext cx="77" cy="112"/>
            </a:xfrm>
            <a:prstGeom prst="rect">
              <a:avLst/>
            </a:prstGeom>
            <a:noFill/>
            <a:ln w="9525">
              <a:noFill/>
              <a:miter lim="800000"/>
              <a:headEnd/>
              <a:tailEnd/>
            </a:ln>
          </p:spPr>
          <p:txBody>
            <a:bodyPr wrap="none" lIns="0" tIns="0" rIns="0" bIns="0">
              <a:spAutoFit/>
            </a:bodyPr>
            <a:lstStyle/>
            <a:p>
              <a:pPr algn="l"/>
              <a:r>
                <a:rPr lang="en-US" sz="1200" i="1">
                  <a:solidFill>
                    <a:srgbClr val="000000"/>
                  </a:solidFill>
                </a:rPr>
                <a:t>v</a:t>
              </a:r>
              <a:r>
                <a:rPr lang="en-US" sz="1200" b="1" baseline="-25000">
                  <a:solidFill>
                    <a:srgbClr val="000000"/>
                  </a:solidFill>
                </a:rPr>
                <a:t>o</a:t>
              </a:r>
              <a:endParaRPr lang="en-US" sz="1100" b="1" baseline="-25000">
                <a:solidFill>
                  <a:srgbClr val="000000"/>
                </a:solidFill>
              </a:endParaRPr>
            </a:p>
          </p:txBody>
        </p:sp>
        <p:sp>
          <p:nvSpPr>
            <p:cNvPr id="24660" name="Rectangle 83"/>
            <p:cNvSpPr>
              <a:spLocks noChangeArrowheads="1"/>
            </p:cNvSpPr>
            <p:nvPr/>
          </p:nvSpPr>
          <p:spPr bwMode="auto">
            <a:xfrm>
              <a:off x="1248" y="768"/>
              <a:ext cx="141" cy="111"/>
            </a:xfrm>
            <a:prstGeom prst="rect">
              <a:avLst/>
            </a:prstGeom>
            <a:noFill/>
            <a:ln w="9525">
              <a:noFill/>
              <a:miter lim="800000"/>
              <a:headEnd/>
              <a:tailEnd/>
            </a:ln>
          </p:spPr>
          <p:txBody>
            <a:bodyPr wrap="none" lIns="0" tIns="0" rIns="0" bIns="0">
              <a:spAutoFit/>
            </a:bodyPr>
            <a:lstStyle/>
            <a:p>
              <a:pPr algn="l"/>
              <a:r>
                <a:rPr lang="en-US" sz="1200" i="1">
                  <a:solidFill>
                    <a:srgbClr val="000000"/>
                  </a:solidFill>
                </a:rPr>
                <a:t>v</a:t>
              </a:r>
              <a:r>
                <a:rPr lang="en-US" sz="1200" b="1" baseline="-25000">
                  <a:solidFill>
                    <a:srgbClr val="000000"/>
                  </a:solidFill>
                </a:rPr>
                <a:t>ecg</a:t>
              </a:r>
              <a:endParaRPr lang="en-US" sz="1100" b="1" baseline="-25000">
                <a:solidFill>
                  <a:srgbClr val="000000"/>
                </a:solidFill>
              </a:endParaRPr>
            </a:p>
          </p:txBody>
        </p:sp>
      </p:grpSp>
      <p:sp>
        <p:nvSpPr>
          <p:cNvPr id="24580" name="Rectangle 84"/>
          <p:cNvSpPr>
            <a:spLocks noChangeArrowheads="1"/>
          </p:cNvSpPr>
          <p:nvPr/>
        </p:nvSpPr>
        <p:spPr bwMode="auto">
          <a:xfrm>
            <a:off x="2495550" y="4295775"/>
            <a:ext cx="5930900" cy="1757363"/>
          </a:xfrm>
          <a:prstGeom prst="rect">
            <a:avLst/>
          </a:prstGeom>
          <a:noFill/>
          <a:ln w="9525">
            <a:noFill/>
            <a:miter lim="800000"/>
            <a:headEnd/>
            <a:tailEnd/>
          </a:ln>
        </p:spPr>
        <p:txBody>
          <a:bodyPr anchor="ctr"/>
          <a:lstStyle/>
          <a:p>
            <a:r>
              <a:rPr lang="en-US" sz="1800" b="1">
                <a:solidFill>
                  <a:schemeClr val="tx1"/>
                </a:solidFill>
                <a:cs typeface="Times New Roman" pitchFamily="18" charset="0"/>
              </a:rPr>
              <a:t>Two possible interfering inputs are </a:t>
            </a:r>
            <a:r>
              <a:rPr lang="en-US" sz="1800" i="1" u="sng">
                <a:solidFill>
                  <a:schemeClr val="tx1"/>
                </a:solidFill>
                <a:cs typeface="Times New Roman" pitchFamily="18" charset="0"/>
              </a:rPr>
              <a:t>stray magnetic fields</a:t>
            </a:r>
            <a:r>
              <a:rPr lang="en-US" sz="1800" b="1">
                <a:solidFill>
                  <a:schemeClr val="tx1"/>
                </a:solidFill>
                <a:cs typeface="Times New Roman" pitchFamily="18" charset="0"/>
              </a:rPr>
              <a:t> and </a:t>
            </a:r>
            <a:r>
              <a:rPr lang="en-US" sz="1800" i="1" u="sng">
                <a:solidFill>
                  <a:schemeClr val="tx1"/>
                </a:solidFill>
                <a:cs typeface="Times New Roman" pitchFamily="18" charset="0"/>
              </a:rPr>
              <a:t>capacitively coupled noise</a:t>
            </a:r>
            <a:r>
              <a:rPr lang="en-US" sz="1800" b="1">
                <a:solidFill>
                  <a:schemeClr val="tx1"/>
                </a:solidFill>
                <a:cs typeface="Times New Roman" pitchFamily="18" charset="0"/>
              </a:rPr>
              <a:t>.  Orientation of patient cables and changes in electrode-skin impedance are two possible modifying inputs.  </a:t>
            </a:r>
            <a:r>
              <a:rPr lang="en-US" sz="1800" b="1" i="1">
                <a:solidFill>
                  <a:schemeClr val="tx1"/>
                </a:solidFill>
                <a:cs typeface="Times New Roman" pitchFamily="18" charset="0"/>
              </a:rPr>
              <a:t>Z</a:t>
            </a:r>
            <a:r>
              <a:rPr lang="en-US" sz="1800" b="1" baseline="-30000">
                <a:solidFill>
                  <a:schemeClr val="tx1"/>
                </a:solidFill>
                <a:cs typeface="Times New Roman" pitchFamily="18" charset="0"/>
              </a:rPr>
              <a:t>1</a:t>
            </a:r>
            <a:r>
              <a:rPr lang="en-US" sz="1800" b="1">
                <a:solidFill>
                  <a:schemeClr val="tx1"/>
                </a:solidFill>
                <a:cs typeface="Times New Roman" pitchFamily="18" charset="0"/>
              </a:rPr>
              <a:t> and </a:t>
            </a:r>
            <a:r>
              <a:rPr lang="en-US" sz="1800" b="1" i="1">
                <a:solidFill>
                  <a:schemeClr val="tx1"/>
                </a:solidFill>
                <a:cs typeface="Times New Roman" pitchFamily="18" charset="0"/>
              </a:rPr>
              <a:t>Z</a:t>
            </a:r>
            <a:r>
              <a:rPr lang="en-US" sz="1800" b="1" baseline="-30000">
                <a:solidFill>
                  <a:schemeClr val="tx1"/>
                </a:solidFill>
                <a:cs typeface="Times New Roman" pitchFamily="18" charset="0"/>
              </a:rPr>
              <a:t>2</a:t>
            </a:r>
            <a:r>
              <a:rPr lang="en-US" sz="1800" b="1">
                <a:solidFill>
                  <a:schemeClr val="tx1"/>
                </a:solidFill>
                <a:cs typeface="Times New Roman" pitchFamily="18" charset="0"/>
              </a:rPr>
              <a:t> represent the electrode-skin interface impedances.</a:t>
            </a:r>
          </a:p>
        </p:txBody>
      </p:sp>
      <p:sp>
        <p:nvSpPr>
          <p:cNvPr id="3" name="Footer Placeholder 2"/>
          <p:cNvSpPr>
            <a:spLocks noGrp="1"/>
          </p:cNvSpPr>
          <p:nvPr>
            <p:ph type="ftr" sz="quarter" idx="11"/>
          </p:nvPr>
        </p:nvSpPr>
        <p:spPr/>
        <p:txBody>
          <a:bodyPr/>
          <a:lstStyle/>
          <a:p>
            <a:r>
              <a:rPr lang="en-US" smtClean="0"/>
              <a:t>J.K.Roy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96913" y="322263"/>
            <a:ext cx="7761287" cy="396875"/>
          </a:xfrm>
        </p:spPr>
        <p:txBody>
          <a:bodyPr rtlCol="0">
            <a:normAutofit fontScale="90000"/>
          </a:bodyPr>
          <a:lstStyle/>
          <a:p>
            <a:pPr fontAlgn="auto">
              <a:spcAft>
                <a:spcPts val="0"/>
              </a:spcAft>
              <a:defRPr/>
            </a:pPr>
            <a:r>
              <a:rPr lang="en-US" sz="2400" b="1" smtClean="0">
                <a:solidFill>
                  <a:srgbClr val="3333FF"/>
                </a:solidFill>
              </a:rPr>
              <a:t>Basic Biopotential Amplifier Requirements</a:t>
            </a:r>
          </a:p>
        </p:txBody>
      </p:sp>
      <p:sp>
        <p:nvSpPr>
          <p:cNvPr id="78851" name="Rectangle 3"/>
          <p:cNvSpPr>
            <a:spLocks noGrp="1" noChangeArrowheads="1"/>
          </p:cNvSpPr>
          <p:nvPr>
            <p:ph idx="1"/>
          </p:nvPr>
        </p:nvSpPr>
        <p:spPr>
          <a:xfrm>
            <a:off x="457200" y="1066800"/>
            <a:ext cx="8204200" cy="4525963"/>
          </a:xfrm>
        </p:spPr>
        <p:txBody>
          <a:bodyPr rtlCol="0">
            <a:normAutofit lnSpcReduction="10000"/>
          </a:bodyPr>
          <a:lstStyle/>
          <a:p>
            <a:pPr fontAlgn="auto">
              <a:lnSpc>
                <a:spcPct val="90000"/>
              </a:lnSpc>
              <a:spcAft>
                <a:spcPts val="0"/>
              </a:spcAft>
              <a:defRPr/>
            </a:pPr>
            <a:r>
              <a:rPr lang="en-US" sz="1800" smtClean="0"/>
              <a:t>Purpose:</a:t>
            </a:r>
          </a:p>
          <a:p>
            <a:pPr lvl="1" fontAlgn="auto">
              <a:lnSpc>
                <a:spcPct val="90000"/>
              </a:lnSpc>
              <a:spcAft>
                <a:spcPts val="0"/>
              </a:spcAft>
              <a:defRPr/>
            </a:pPr>
            <a:r>
              <a:rPr lang="en-US" sz="1800" smtClean="0"/>
              <a:t>To provide voltage and/or current gain to increase the amplitude of weak electric signals of biological origin</a:t>
            </a:r>
          </a:p>
          <a:p>
            <a:pPr fontAlgn="auto">
              <a:lnSpc>
                <a:spcPct val="90000"/>
              </a:lnSpc>
              <a:spcAft>
                <a:spcPts val="0"/>
              </a:spcAft>
              <a:defRPr/>
            </a:pPr>
            <a:r>
              <a:rPr lang="en-US" sz="1800" smtClean="0"/>
              <a:t>Features:</a:t>
            </a:r>
          </a:p>
          <a:p>
            <a:pPr lvl="1" fontAlgn="auto">
              <a:lnSpc>
                <a:spcPct val="90000"/>
              </a:lnSpc>
              <a:spcAft>
                <a:spcPts val="0"/>
              </a:spcAft>
              <a:defRPr/>
            </a:pPr>
            <a:r>
              <a:rPr lang="en-US" sz="1800" i="1" u="sng" smtClean="0"/>
              <a:t>High input impedance</a:t>
            </a:r>
            <a:r>
              <a:rPr lang="en-US" sz="1800" smtClean="0"/>
              <a:t> (minimize the loading effects of the amplifier inputs)</a:t>
            </a:r>
          </a:p>
          <a:p>
            <a:pPr lvl="1" fontAlgn="auto">
              <a:lnSpc>
                <a:spcPct val="90000"/>
              </a:lnSpc>
              <a:spcAft>
                <a:spcPts val="0"/>
              </a:spcAft>
              <a:defRPr/>
            </a:pPr>
            <a:r>
              <a:rPr lang="en-US" sz="1800" i="1" u="sng" smtClean="0"/>
              <a:t>Protection circuitry</a:t>
            </a:r>
            <a:r>
              <a:rPr lang="en-US" sz="1800" smtClean="0"/>
              <a:t> (limit the possibility of introducing dangerous microshocks or macroshocks at the input terminals of the amplifier)</a:t>
            </a:r>
          </a:p>
          <a:p>
            <a:pPr lvl="1" fontAlgn="auto">
              <a:lnSpc>
                <a:spcPct val="90000"/>
              </a:lnSpc>
              <a:spcAft>
                <a:spcPts val="0"/>
              </a:spcAft>
              <a:defRPr/>
            </a:pPr>
            <a:r>
              <a:rPr lang="en-US" sz="1800" i="1" u="sng" smtClean="0"/>
              <a:t>Low output impedance</a:t>
            </a:r>
            <a:r>
              <a:rPr lang="en-US" sz="1800" smtClean="0"/>
              <a:t> (low with respect to the load being driven)</a:t>
            </a:r>
          </a:p>
          <a:p>
            <a:pPr lvl="1" fontAlgn="auto">
              <a:lnSpc>
                <a:spcPct val="90000"/>
              </a:lnSpc>
              <a:spcAft>
                <a:spcPts val="0"/>
              </a:spcAft>
              <a:defRPr/>
            </a:pPr>
            <a:r>
              <a:rPr lang="en-US" sz="1800" i="1" u="sng" smtClean="0"/>
              <a:t>Adequate output current</a:t>
            </a:r>
            <a:r>
              <a:rPr lang="en-US" sz="1800" smtClean="0"/>
              <a:t> (to supply the power needed to drive the load)</a:t>
            </a:r>
          </a:p>
          <a:p>
            <a:pPr lvl="1" fontAlgn="auto">
              <a:lnSpc>
                <a:spcPct val="90000"/>
              </a:lnSpc>
              <a:spcAft>
                <a:spcPts val="0"/>
              </a:spcAft>
              <a:defRPr/>
            </a:pPr>
            <a:r>
              <a:rPr lang="en-US" sz="1800" i="1" u="sng" smtClean="0"/>
              <a:t>Bandlimited frequency response</a:t>
            </a:r>
            <a:r>
              <a:rPr lang="en-US" sz="1800" smtClean="0"/>
              <a:t> (match the frequency response of the signal being measured to eliminate out-of-band noise)</a:t>
            </a:r>
          </a:p>
          <a:p>
            <a:pPr lvl="1" fontAlgn="auto">
              <a:lnSpc>
                <a:spcPct val="90000"/>
              </a:lnSpc>
              <a:spcAft>
                <a:spcPts val="0"/>
              </a:spcAft>
              <a:defRPr/>
            </a:pPr>
            <a:r>
              <a:rPr lang="en-US" sz="1800" i="1" u="sng" smtClean="0"/>
              <a:t>Quick calibration</a:t>
            </a:r>
            <a:r>
              <a:rPr lang="en-US" sz="1800" smtClean="0"/>
              <a:t> (include a signal source and a number of selectable fixed gains settings)</a:t>
            </a:r>
          </a:p>
          <a:p>
            <a:pPr lvl="1" fontAlgn="auto">
              <a:lnSpc>
                <a:spcPct val="90000"/>
              </a:lnSpc>
              <a:spcAft>
                <a:spcPts val="0"/>
              </a:spcAft>
              <a:defRPr/>
            </a:pPr>
            <a:r>
              <a:rPr lang="en-US" sz="1800" i="1" u="sng" smtClean="0"/>
              <a:t>High common-mode rejection</a:t>
            </a:r>
            <a:r>
              <a:rPr lang="en-US" sz="1800" smtClean="0"/>
              <a:t> for differential amplifiers (common mode signals are frequently larger than the biopotentials being measured)</a:t>
            </a:r>
          </a:p>
          <a:p>
            <a:pPr fontAlgn="auto">
              <a:lnSpc>
                <a:spcPct val="90000"/>
              </a:lnSpc>
              <a:spcAft>
                <a:spcPts val="0"/>
              </a:spcAft>
              <a:defRPr/>
            </a:pPr>
            <a:r>
              <a:rPr lang="en-US" sz="1800" smtClean="0"/>
              <a:t>Additional specific requirements for each application</a:t>
            </a:r>
          </a:p>
          <a:p>
            <a:pPr fontAlgn="auto">
              <a:lnSpc>
                <a:spcPct val="90000"/>
              </a:lnSpc>
              <a:spcAft>
                <a:spcPts val="0"/>
              </a:spcAft>
              <a:defRPr/>
            </a:pPr>
            <a:endParaRPr lang="en-US" sz="1800" smtClean="0"/>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130425"/>
            <a:ext cx="7772400" cy="3813175"/>
          </a:xfrm>
        </p:spPr>
        <p:txBody>
          <a:bodyPr/>
          <a:lstStyle/>
          <a:p>
            <a:pPr eaLnBrk="1" hangingPunct="1"/>
            <a:r>
              <a:rPr lang="en-US" sz="4000" smtClean="0"/>
              <a:t/>
            </a:r>
            <a:br>
              <a:rPr lang="en-US" sz="4000" smtClean="0"/>
            </a:br>
            <a:r>
              <a:rPr lang="en-US" sz="2800" i="1" smtClean="0"/>
              <a:t>Biopotential Electrodes</a:t>
            </a:r>
            <a:r>
              <a:rPr lang="en-US" sz="4000" smtClean="0"/>
              <a:t/>
            </a:r>
            <a:br>
              <a:rPr lang="en-US" sz="4000" smtClean="0"/>
            </a:br>
            <a:r>
              <a:rPr lang="en-US" sz="1800" smtClean="0"/>
              <a:t/>
            </a:r>
            <a:br>
              <a:rPr lang="en-US" sz="1800" smtClean="0"/>
            </a:br>
            <a:r>
              <a:rPr lang="en-US" sz="1800" i="1" smtClean="0"/>
              <a:t>by</a:t>
            </a:r>
            <a:br>
              <a:rPr lang="en-US" sz="1800" i="1" smtClean="0"/>
            </a:br>
            <a:r>
              <a:rPr lang="en-US" sz="1800" i="1" smtClean="0"/>
              <a:t/>
            </a:r>
            <a:br>
              <a:rPr lang="en-US" sz="1800" i="1" smtClean="0"/>
            </a:br>
            <a:r>
              <a:rPr lang="en-US" sz="1800" i="1" smtClean="0"/>
              <a:t>Dr. Joyanta Kumar Roy</a:t>
            </a:r>
            <a:br>
              <a:rPr lang="en-US" sz="1800" i="1" smtClean="0"/>
            </a:br>
            <a:endParaRPr lang="en-US" sz="4000" smtClean="0"/>
          </a:p>
        </p:txBody>
      </p:sp>
      <p:sp>
        <p:nvSpPr>
          <p:cNvPr id="5" name="Footer Placeholder 1"/>
          <p:cNvSpPr>
            <a:spLocks noGrp="1"/>
          </p:cNvSpPr>
          <p:nvPr>
            <p:ph type="ftr" sz="quarter" idx="11"/>
          </p:nvPr>
        </p:nvSpPr>
        <p:spPr>
          <a:xfrm>
            <a:off x="3124200" y="6356350"/>
            <a:ext cx="2895600" cy="365125"/>
          </a:xfrm>
        </p:spPr>
        <p:txBody>
          <a:bodyPr/>
          <a:lstStyle/>
          <a:p>
            <a:r>
              <a:rPr lang="en-US" dirty="0" err="1" smtClean="0"/>
              <a:t>J.K.Roy</a:t>
            </a:r>
            <a:endParaRPr lang="en-US" dirty="0"/>
          </a:p>
        </p:txBody>
      </p:sp>
      <p:sp>
        <p:nvSpPr>
          <p:cNvPr id="6" name="Slide Number Placeholder 2"/>
          <p:cNvSpPr>
            <a:spLocks noGrp="1"/>
          </p:cNvSpPr>
          <p:nvPr>
            <p:ph type="sldNum" sz="quarter" idx="12"/>
          </p:nvPr>
        </p:nvSpPr>
        <p:spPr>
          <a:xfrm>
            <a:off x="6553200" y="6356350"/>
            <a:ext cx="2133600" cy="365125"/>
          </a:xfrm>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96913" y="322263"/>
            <a:ext cx="7680325" cy="796925"/>
          </a:xfrm>
        </p:spPr>
        <p:txBody>
          <a:bodyPr rtlCol="0">
            <a:normAutofit fontScale="90000"/>
          </a:bodyPr>
          <a:lstStyle/>
          <a:p>
            <a:pPr eaLnBrk="1" fontAlgn="auto" hangingPunct="1">
              <a:spcAft>
                <a:spcPts val="0"/>
              </a:spcAft>
              <a:defRPr/>
            </a:pPr>
            <a:r>
              <a:rPr lang="en-US" sz="2800" smtClean="0">
                <a:solidFill>
                  <a:schemeClr val="accent2"/>
                </a:solidFill>
              </a:rPr>
              <a:t>Biopotential Electrodes</a:t>
            </a:r>
            <a:r>
              <a:rPr lang="en-US" sz="2400" smtClean="0"/>
              <a:t/>
            </a:r>
            <a:br>
              <a:rPr lang="en-US" sz="2400" smtClean="0"/>
            </a:br>
            <a:r>
              <a:rPr lang="en-US" sz="2400" smtClean="0"/>
              <a:t>Outline</a:t>
            </a:r>
          </a:p>
        </p:txBody>
      </p:sp>
      <p:sp>
        <p:nvSpPr>
          <p:cNvPr id="25603" name="Rectangle 3"/>
          <p:cNvSpPr>
            <a:spLocks noGrp="1" noChangeArrowheads="1"/>
          </p:cNvSpPr>
          <p:nvPr>
            <p:ph type="body" sz="half" idx="1"/>
          </p:nvPr>
        </p:nvSpPr>
        <p:spPr>
          <a:xfrm>
            <a:off x="1871663" y="1485900"/>
            <a:ext cx="6486525" cy="4724400"/>
          </a:xfrm>
        </p:spPr>
        <p:txBody>
          <a:bodyPr/>
          <a:lstStyle/>
          <a:p>
            <a:pPr eaLnBrk="1" hangingPunct="1"/>
            <a:r>
              <a:rPr lang="en-US" sz="2000" smtClean="0"/>
              <a:t>The Electrode-Electrolyte Interface</a:t>
            </a:r>
          </a:p>
          <a:p>
            <a:pPr eaLnBrk="1" hangingPunct="1"/>
            <a:r>
              <a:rPr lang="en-US" sz="2000" smtClean="0"/>
              <a:t>Polarization</a:t>
            </a:r>
          </a:p>
          <a:p>
            <a:pPr eaLnBrk="1" hangingPunct="1"/>
            <a:r>
              <a:rPr lang="en-US" sz="2000" smtClean="0"/>
              <a:t>Polarizable and Nonpolarizable Electrodes</a:t>
            </a:r>
          </a:p>
          <a:p>
            <a:pPr eaLnBrk="1" hangingPunct="1"/>
            <a:r>
              <a:rPr lang="en-US" sz="2000" smtClean="0"/>
              <a:t>Electrode Behavior &amp; Circuit Models</a:t>
            </a:r>
          </a:p>
          <a:p>
            <a:pPr eaLnBrk="1" hangingPunct="1"/>
            <a:r>
              <a:rPr lang="en-US" sz="2000" smtClean="0"/>
              <a:t>The Electrode-Skin Interface &amp; Motion Artifact</a:t>
            </a:r>
          </a:p>
          <a:p>
            <a:pPr eaLnBrk="1" hangingPunct="1"/>
            <a:r>
              <a:rPr lang="en-US" sz="2000" smtClean="0"/>
              <a:t>Body-Surface Recording Electrodes</a:t>
            </a:r>
          </a:p>
          <a:p>
            <a:pPr eaLnBrk="1" hangingPunct="1"/>
            <a:r>
              <a:rPr lang="en-US" sz="2000" smtClean="0"/>
              <a:t>Internal Electrodes</a:t>
            </a:r>
          </a:p>
          <a:p>
            <a:pPr eaLnBrk="1" hangingPunct="1"/>
            <a:r>
              <a:rPr lang="en-US" sz="2000" smtClean="0"/>
              <a:t>Electrode Arrays</a:t>
            </a:r>
          </a:p>
          <a:p>
            <a:pPr eaLnBrk="1" hangingPunct="1"/>
            <a:r>
              <a:rPr lang="en-US" sz="2000" smtClean="0"/>
              <a:t>Microelectrodes</a:t>
            </a:r>
          </a:p>
          <a:p>
            <a:pPr eaLnBrk="1" hangingPunct="1"/>
            <a:r>
              <a:rPr lang="en-US" sz="2000" smtClean="0"/>
              <a:t>Electrodes for Electric Stimulation of Tissue</a:t>
            </a:r>
          </a:p>
          <a:p>
            <a:pPr eaLnBrk="1" hangingPunct="1"/>
            <a:r>
              <a:rPr lang="en-US" sz="2000" smtClean="0"/>
              <a:t>Practical Hints in Using Electrodes</a:t>
            </a:r>
          </a:p>
          <a:p>
            <a:pPr eaLnBrk="1" hangingPunct="1"/>
            <a:endParaRPr lang="en-US" sz="2000" smtClean="0"/>
          </a:p>
        </p:txBody>
      </p:sp>
      <p:sp>
        <p:nvSpPr>
          <p:cNvPr id="2" name="Footer Placeholder 1"/>
          <p:cNvSpPr>
            <a:spLocks noGrp="1"/>
          </p:cNvSpPr>
          <p:nvPr>
            <p:ph type="ftr" sz="quarter" idx="10"/>
          </p:nvPr>
        </p:nvSpPr>
        <p:spPr/>
        <p:txBody>
          <a:bodyPr/>
          <a:lstStyle/>
          <a:p>
            <a:pPr>
              <a:defRPr/>
            </a:pPr>
            <a:r>
              <a:rPr lang="en-US" smtClean="0"/>
              <a:t>J.K.Roy</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4953000"/>
          </a:xfrm>
        </p:spPr>
        <p:txBody>
          <a:bodyPr rtlCol="0">
            <a:normAutofit/>
          </a:bodyPr>
          <a:lstStyle/>
          <a:p>
            <a:pPr fontAlgn="auto">
              <a:spcAft>
                <a:spcPts val="0"/>
              </a:spcAft>
              <a:defRPr/>
            </a:pPr>
            <a:r>
              <a:rPr lang="en-US" sz="2800" b="1" dirty="0">
                <a:solidFill>
                  <a:srgbClr val="FF3300"/>
                </a:solidFill>
              </a:rPr>
              <a:t/>
            </a:r>
            <a:br>
              <a:rPr lang="en-US" sz="2800" b="1" dirty="0">
                <a:solidFill>
                  <a:srgbClr val="FF3300"/>
                </a:solidFill>
              </a:rPr>
            </a:br>
            <a:r>
              <a:rPr lang="en-US" sz="2800" b="1" dirty="0" smtClean="0">
                <a:solidFill>
                  <a:srgbClr val="FF3300"/>
                </a:solidFill>
              </a:rPr>
              <a:t>Module </a:t>
            </a:r>
            <a:r>
              <a:rPr lang="en-US" sz="2800" b="1" dirty="0" smtClean="0">
                <a:solidFill>
                  <a:srgbClr val="FF3300"/>
                </a:solidFill>
              </a:rPr>
              <a:t>- 2</a:t>
            </a:r>
            <a:br>
              <a:rPr lang="en-US" sz="2800" b="1" dirty="0" smtClean="0">
                <a:solidFill>
                  <a:srgbClr val="FF3300"/>
                </a:solidFill>
              </a:rPr>
            </a:br>
            <a:r>
              <a:rPr lang="en-US" sz="2800" b="1" dirty="0" smtClean="0">
                <a:solidFill>
                  <a:srgbClr val="FF3300"/>
                </a:solidFill>
              </a:rPr>
              <a:t/>
            </a:r>
            <a:br>
              <a:rPr lang="en-US" sz="2800" b="1" dirty="0" smtClean="0">
                <a:solidFill>
                  <a:srgbClr val="FF3300"/>
                </a:solidFill>
              </a:rPr>
            </a:br>
            <a:r>
              <a:rPr lang="en-US" b="1" dirty="0" smtClean="0">
                <a:solidFill>
                  <a:srgbClr val="FF3300"/>
                </a:solidFill>
              </a:rPr>
              <a:t>Fundamentals of Biomedical Instrumentation</a:t>
            </a:r>
            <a:r>
              <a:rPr lang="en-US" dirty="0" smtClean="0"/>
              <a:t/>
            </a:r>
            <a:br>
              <a:rPr lang="en-US"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endParaRPr lang="en-US" sz="2400" b="1" i="1" dirty="0" smtClean="0"/>
          </a:p>
        </p:txBody>
      </p:sp>
      <p:sp>
        <p:nvSpPr>
          <p:cNvPr id="6" name="Footer Placeholder 1"/>
          <p:cNvSpPr>
            <a:spLocks noGrp="1"/>
          </p:cNvSpPr>
          <p:nvPr>
            <p:ph type="ftr" sz="quarter" idx="11"/>
          </p:nvPr>
        </p:nvSpPr>
        <p:spPr>
          <a:xfrm>
            <a:off x="3124200" y="6356350"/>
            <a:ext cx="2895600" cy="365125"/>
          </a:xfrm>
        </p:spPr>
        <p:txBody>
          <a:bodyPr/>
          <a:lstStyle/>
          <a:p>
            <a:r>
              <a:rPr lang="en-US" dirty="0" err="1" smtClean="0"/>
              <a:t>J.K.Roy</a:t>
            </a:r>
            <a:endParaRPr lang="en-US" dirty="0"/>
          </a:p>
        </p:txBody>
      </p:sp>
      <p:sp>
        <p:nvSpPr>
          <p:cNvPr id="7" name="Slide Number Placeholder 2"/>
          <p:cNvSpPr>
            <a:spLocks noGrp="1"/>
          </p:cNvSpPr>
          <p:nvPr>
            <p:ph type="sldNum" sz="quarter" idx="12"/>
          </p:nvPr>
        </p:nvSpPr>
        <p:spPr>
          <a:xfrm>
            <a:off x="6553200" y="6356350"/>
            <a:ext cx="2133600" cy="365125"/>
          </a:xfrm>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0" y="579438"/>
            <a:ext cx="9144000" cy="396875"/>
          </a:xfrm>
        </p:spPr>
        <p:txBody>
          <a:bodyPr rtlCol="0">
            <a:normAutofit fontScale="90000"/>
          </a:bodyPr>
          <a:lstStyle/>
          <a:p>
            <a:pPr eaLnBrk="1" fontAlgn="auto" hangingPunct="1">
              <a:spcAft>
                <a:spcPts val="0"/>
              </a:spcAft>
              <a:defRPr/>
            </a:pPr>
            <a:r>
              <a:rPr lang="en-US" sz="2800" smtClean="0"/>
              <a:t>Biopotential Electrodes – The Basics</a:t>
            </a:r>
          </a:p>
        </p:txBody>
      </p:sp>
      <p:sp>
        <p:nvSpPr>
          <p:cNvPr id="26627" name="Rectangle 220"/>
          <p:cNvSpPr>
            <a:spLocks noGrp="1" noChangeArrowheads="1"/>
          </p:cNvSpPr>
          <p:nvPr>
            <p:ph idx="1"/>
          </p:nvPr>
        </p:nvSpPr>
        <p:spPr>
          <a:xfrm>
            <a:off x="1652588" y="1371600"/>
            <a:ext cx="6805612" cy="4724400"/>
          </a:xfrm>
        </p:spPr>
        <p:txBody>
          <a:bodyPr/>
          <a:lstStyle/>
          <a:p>
            <a:pPr eaLnBrk="1" hangingPunct="1"/>
            <a:r>
              <a:rPr lang="en-US" sz="2400" smtClean="0"/>
              <a:t>The interface between the body and electronic measuring devices</a:t>
            </a:r>
          </a:p>
          <a:p>
            <a:pPr eaLnBrk="1" hangingPunct="1"/>
            <a:r>
              <a:rPr lang="en-US" sz="2400" smtClean="0"/>
              <a:t>Conduct current across the interface</a:t>
            </a:r>
          </a:p>
          <a:p>
            <a:pPr eaLnBrk="1" hangingPunct="1"/>
            <a:r>
              <a:rPr lang="en-US" sz="2400" smtClean="0"/>
              <a:t>Current is carried in the body by ions</a:t>
            </a:r>
          </a:p>
          <a:p>
            <a:pPr eaLnBrk="1" hangingPunct="1"/>
            <a:r>
              <a:rPr lang="en-US" sz="2400" smtClean="0"/>
              <a:t>Current is carried in electronics by electrons</a:t>
            </a:r>
          </a:p>
          <a:p>
            <a:pPr eaLnBrk="1" hangingPunct="1"/>
            <a:r>
              <a:rPr lang="en-US" sz="2400" smtClean="0"/>
              <a:t>Electrodes must change ionic current into electronic current</a:t>
            </a:r>
          </a:p>
          <a:p>
            <a:pPr eaLnBrk="1" hangingPunct="1"/>
            <a:r>
              <a:rPr lang="en-US" sz="2400" smtClean="0"/>
              <a:t>This is all mediated at what is called the </a:t>
            </a:r>
            <a:r>
              <a:rPr lang="en-US" sz="2400" smtClean="0">
                <a:solidFill>
                  <a:schemeClr val="accent2"/>
                </a:solidFill>
              </a:rPr>
              <a:t>Electrode-Electrolyte Interface</a:t>
            </a:r>
            <a:r>
              <a:rPr lang="en-US" sz="2400" smtClean="0"/>
              <a:t> or the </a:t>
            </a:r>
            <a:r>
              <a:rPr lang="en-US" sz="2400" smtClean="0">
                <a:solidFill>
                  <a:schemeClr val="accent2"/>
                </a:solidFill>
              </a:rPr>
              <a:t>Electrode-Tissue Interface</a:t>
            </a: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fig-14.jpg"/>
          <p:cNvPicPr>
            <a:picLocks noGrp="1" noChangeAspect="1"/>
          </p:cNvPicPr>
          <p:nvPr>
            <p:ph idx="1"/>
          </p:nvPr>
        </p:nvPicPr>
        <p:blipFill>
          <a:blip r:embed="rId2"/>
          <a:stretch>
            <a:fillRect/>
          </a:stretch>
        </p:blipFill>
        <p:spPr>
          <a:xfrm>
            <a:off x="457200" y="1897052"/>
            <a:ext cx="8229600" cy="3932258"/>
          </a:xfrm>
        </p:spPr>
      </p:pic>
      <p:sp>
        <p:nvSpPr>
          <p:cNvPr id="3" name="Footer Placeholder 2"/>
          <p:cNvSpPr>
            <a:spLocks noGrp="1"/>
          </p:cNvSpPr>
          <p:nvPr>
            <p:ph type="ftr" sz="quarter" idx="11"/>
          </p:nvPr>
        </p:nvSpPr>
        <p:spPr/>
        <p:txBody>
          <a:bodyPr/>
          <a:lstStyle/>
          <a:p>
            <a:r>
              <a:rPr lang="en-US" smtClean="0"/>
              <a:t>J.K.Roy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8.jpg"/>
          <p:cNvPicPr>
            <a:picLocks noGrp="1" noChangeAspect="1"/>
          </p:cNvPicPr>
          <p:nvPr>
            <p:ph idx="1"/>
          </p:nvPr>
        </p:nvPicPr>
        <p:blipFill>
          <a:blip r:embed="rId2"/>
          <a:stretch>
            <a:fillRect/>
          </a:stretch>
        </p:blipFill>
        <p:spPr>
          <a:xfrm>
            <a:off x="457200" y="2704133"/>
            <a:ext cx="8229600" cy="2318097"/>
          </a:xfrm>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fig-10.jpg"/>
          <p:cNvPicPr>
            <a:picLocks noGrp="1" noChangeAspect="1"/>
          </p:cNvPicPr>
          <p:nvPr>
            <p:ph idx="1"/>
          </p:nvPr>
        </p:nvPicPr>
        <p:blipFill>
          <a:blip r:embed="rId2"/>
          <a:stretch>
            <a:fillRect/>
          </a:stretch>
        </p:blipFill>
        <p:spPr>
          <a:xfrm>
            <a:off x="457200" y="1607560"/>
            <a:ext cx="8229600" cy="4511242"/>
          </a:xfrm>
        </p:spPr>
      </p:pic>
      <p:sp>
        <p:nvSpPr>
          <p:cNvPr id="3" name="Footer Placeholder 2"/>
          <p:cNvSpPr>
            <a:spLocks noGrp="1"/>
          </p:cNvSpPr>
          <p:nvPr>
            <p:ph type="ftr" sz="quarter" idx="11"/>
          </p:nvPr>
        </p:nvSpPr>
        <p:spPr/>
        <p:txBody>
          <a:bodyPr/>
          <a:lstStyle/>
          <a:p>
            <a:r>
              <a:rPr lang="en-US" smtClean="0"/>
              <a:t>J.K.Roy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838200" y="5154613"/>
            <a:ext cx="4373563" cy="1414462"/>
          </a:xfrm>
          <a:prstGeom prst="rect">
            <a:avLst/>
          </a:prstGeom>
          <a:noFill/>
          <a:ln w="9525">
            <a:noFill/>
            <a:miter lim="800000"/>
            <a:headEnd/>
            <a:tailEnd/>
          </a:ln>
        </p:spPr>
        <p:txBody>
          <a:bodyPr anchor="ctr"/>
          <a:lstStyle/>
          <a:p>
            <a:r>
              <a:rPr lang="en-US" sz="1800">
                <a:latin typeface="Arial" pitchFamily="34" charset="0"/>
                <a:ea typeface="MS Mincho" pitchFamily="49" charset="-128"/>
              </a:rPr>
              <a:t>Figure 5.1</a:t>
            </a:r>
            <a:r>
              <a:rPr lang="en-US" sz="1800" b="0">
                <a:latin typeface="Arial" pitchFamily="34" charset="0"/>
                <a:ea typeface="MS Mincho" pitchFamily="49" charset="-128"/>
              </a:rPr>
              <a:t> The current crosses it from left to right. The electrode consists of metallic atoms C. The electrolyte is an aqueous solution containing cations of the electrode metal C</a:t>
            </a:r>
            <a:r>
              <a:rPr lang="en-US" sz="1800" b="0" baseline="30000">
                <a:latin typeface="Arial" pitchFamily="34" charset="0"/>
                <a:ea typeface="MS Mincho" pitchFamily="49" charset="-128"/>
              </a:rPr>
              <a:t>+</a:t>
            </a:r>
            <a:r>
              <a:rPr lang="en-US" sz="1800" b="0">
                <a:latin typeface="Arial" pitchFamily="34" charset="0"/>
                <a:ea typeface="MS Mincho" pitchFamily="49" charset="-128"/>
              </a:rPr>
              <a:t> and anions A</a:t>
            </a:r>
            <a:r>
              <a:rPr lang="en-US" sz="1800" b="0" baseline="30000">
                <a:latin typeface="Arial" pitchFamily="34" charset="0"/>
                <a:ea typeface="MS Mincho" pitchFamily="49" charset="-128"/>
              </a:rPr>
              <a:t>-</a:t>
            </a:r>
            <a:r>
              <a:rPr lang="en-US" sz="1800" b="0">
                <a:latin typeface="Arial" pitchFamily="34" charset="0"/>
                <a:ea typeface="MS Mincho" pitchFamily="49" charset="-128"/>
              </a:rPr>
              <a:t>.</a:t>
            </a:r>
            <a:endParaRPr lang="en-US" sz="1800" b="0">
              <a:latin typeface="Arial" pitchFamily="34" charset="0"/>
              <a:cs typeface="Courier New" pitchFamily="49" charset="0"/>
            </a:endParaRPr>
          </a:p>
        </p:txBody>
      </p:sp>
      <p:pic>
        <p:nvPicPr>
          <p:cNvPr id="27651" name="Picture 4" descr="Fig5-1L"/>
          <p:cNvPicPr>
            <a:picLocks noChangeAspect="1" noChangeArrowheads="1"/>
          </p:cNvPicPr>
          <p:nvPr/>
        </p:nvPicPr>
        <p:blipFill>
          <a:blip r:embed="rId3"/>
          <a:srcRect/>
          <a:stretch>
            <a:fillRect/>
          </a:stretch>
        </p:blipFill>
        <p:spPr bwMode="auto">
          <a:xfrm>
            <a:off x="782638" y="857250"/>
            <a:ext cx="4281487" cy="3821113"/>
          </a:xfrm>
          <a:prstGeom prst="rect">
            <a:avLst/>
          </a:prstGeom>
          <a:noFill/>
          <a:ln w="9525">
            <a:noFill/>
            <a:miter lim="800000"/>
            <a:headEnd/>
            <a:tailEnd/>
          </a:ln>
        </p:spPr>
      </p:pic>
      <p:sp>
        <p:nvSpPr>
          <p:cNvPr id="452610" name="Rectangle 2"/>
          <p:cNvSpPr>
            <a:spLocks noGrp="1" noChangeArrowheads="1"/>
          </p:cNvSpPr>
          <p:nvPr>
            <p:ph type="title"/>
          </p:nvPr>
        </p:nvSpPr>
        <p:spPr>
          <a:xfrm>
            <a:off x="0" y="265113"/>
            <a:ext cx="9144000" cy="396875"/>
          </a:xfrm>
        </p:spPr>
        <p:txBody>
          <a:bodyPr rtlCol="0">
            <a:normAutofit fontScale="90000"/>
          </a:bodyPr>
          <a:lstStyle/>
          <a:p>
            <a:pPr eaLnBrk="1" fontAlgn="auto" hangingPunct="1">
              <a:spcAft>
                <a:spcPts val="0"/>
              </a:spcAft>
              <a:defRPr/>
            </a:pPr>
            <a:r>
              <a:rPr lang="en-US" sz="2800" smtClean="0"/>
              <a:t>Current Flow at the Electrode-Electrolyte Interface</a:t>
            </a:r>
          </a:p>
        </p:txBody>
      </p:sp>
      <p:sp>
        <p:nvSpPr>
          <p:cNvPr id="27653" name="Rectangle 5"/>
          <p:cNvSpPr>
            <a:spLocks noGrp="1" noChangeArrowheads="1"/>
          </p:cNvSpPr>
          <p:nvPr>
            <p:ph idx="1"/>
          </p:nvPr>
        </p:nvSpPr>
        <p:spPr>
          <a:xfrm>
            <a:off x="5194300" y="819150"/>
            <a:ext cx="3571875" cy="5253038"/>
          </a:xfrm>
        </p:spPr>
        <p:txBody>
          <a:bodyPr/>
          <a:lstStyle/>
          <a:p>
            <a:pPr eaLnBrk="1" hangingPunct="1"/>
            <a:r>
              <a:rPr lang="en-US" sz="1800" smtClean="0"/>
              <a:t>Electrons move in opposite direction to current flow</a:t>
            </a:r>
          </a:p>
          <a:p>
            <a:pPr eaLnBrk="1" hangingPunct="1"/>
            <a:r>
              <a:rPr lang="en-US" sz="1800" smtClean="0"/>
              <a:t>Cations (C</a:t>
            </a:r>
            <a:r>
              <a:rPr lang="en-US" sz="1800" baseline="50000" smtClean="0"/>
              <a:t>+ </a:t>
            </a:r>
            <a:r>
              <a:rPr lang="en-US" sz="1800" smtClean="0"/>
              <a:t>) move in same direction as current flow</a:t>
            </a:r>
          </a:p>
          <a:p>
            <a:pPr eaLnBrk="1" hangingPunct="1"/>
            <a:r>
              <a:rPr lang="en-US" sz="1800" smtClean="0"/>
              <a:t>Anions (A</a:t>
            </a:r>
            <a:r>
              <a:rPr lang="en-US" sz="1800" baseline="50000" smtClean="0"/>
              <a:t>– </a:t>
            </a:r>
            <a:r>
              <a:rPr lang="en-US" sz="1800" smtClean="0"/>
              <a:t>) move in opposite direction of current flow</a:t>
            </a:r>
          </a:p>
          <a:p>
            <a:pPr eaLnBrk="1" hangingPunct="1"/>
            <a:r>
              <a:rPr lang="en-US" sz="1800" smtClean="0"/>
              <a:t>Chemical oxidation (current flow right) - reduction (current flow left) reactions at the interface:</a:t>
            </a:r>
          </a:p>
          <a:p>
            <a:pPr lvl="2" eaLnBrk="1" hangingPunct="1">
              <a:buFontTx/>
              <a:buNone/>
            </a:pPr>
            <a:r>
              <a:rPr lang="en-US" i="1" smtClean="0"/>
              <a:t>C       C </a:t>
            </a:r>
            <a:r>
              <a:rPr lang="en-US" i="1" baseline="50000" smtClean="0"/>
              <a:t>+</a:t>
            </a:r>
            <a:r>
              <a:rPr lang="en-US" i="1" smtClean="0"/>
              <a:t> + e </a:t>
            </a:r>
            <a:r>
              <a:rPr lang="en-US" i="1" baseline="50000" smtClean="0"/>
              <a:t>–</a:t>
            </a:r>
            <a:r>
              <a:rPr lang="en-US" i="1" smtClean="0"/>
              <a:t>     </a:t>
            </a:r>
            <a:r>
              <a:rPr lang="en-US" sz="1600" b="1" i="1" smtClean="0">
                <a:latin typeface="Times New Roman" pitchFamily="18" charset="0"/>
              </a:rPr>
              <a:t>(5.1)</a:t>
            </a:r>
            <a:endParaRPr lang="en-US" i="1" smtClean="0"/>
          </a:p>
          <a:p>
            <a:pPr lvl="2" eaLnBrk="1" hangingPunct="1">
              <a:buFontTx/>
              <a:buNone/>
            </a:pPr>
            <a:r>
              <a:rPr lang="en-US" i="1" smtClean="0"/>
              <a:t>A </a:t>
            </a:r>
            <a:r>
              <a:rPr lang="en-US" i="1" baseline="50000" smtClean="0"/>
              <a:t>–         </a:t>
            </a:r>
            <a:r>
              <a:rPr lang="en-US" i="1" smtClean="0"/>
              <a:t>A  +  e </a:t>
            </a:r>
            <a:r>
              <a:rPr lang="en-US" i="1" baseline="50000" smtClean="0"/>
              <a:t>–</a:t>
            </a:r>
            <a:r>
              <a:rPr lang="en-US" i="1" smtClean="0"/>
              <a:t>     </a:t>
            </a:r>
            <a:r>
              <a:rPr lang="en-US" sz="1600" b="1" i="1" smtClean="0">
                <a:latin typeface="Times New Roman" pitchFamily="18" charset="0"/>
              </a:rPr>
              <a:t>(5.2)</a:t>
            </a:r>
            <a:endParaRPr lang="en-US" i="1" baseline="50000" smtClean="0"/>
          </a:p>
          <a:p>
            <a:pPr eaLnBrk="1" hangingPunct="1"/>
            <a:r>
              <a:rPr lang="en-US" sz="1800" smtClean="0"/>
              <a:t>No current at equilibrium</a:t>
            </a:r>
          </a:p>
        </p:txBody>
      </p:sp>
      <p:grpSp>
        <p:nvGrpSpPr>
          <p:cNvPr id="2" name="Group 16"/>
          <p:cNvGrpSpPr>
            <a:grpSpLocks/>
          </p:cNvGrpSpPr>
          <p:nvPr/>
        </p:nvGrpSpPr>
        <p:grpSpPr bwMode="auto">
          <a:xfrm>
            <a:off x="6427788" y="4168775"/>
            <a:ext cx="266700" cy="398463"/>
            <a:chOff x="4049" y="2492"/>
            <a:chExt cx="168" cy="251"/>
          </a:xfrm>
        </p:grpSpPr>
        <p:grpSp>
          <p:nvGrpSpPr>
            <p:cNvPr id="3" name="Group 6"/>
            <p:cNvGrpSpPr>
              <a:grpSpLocks/>
            </p:cNvGrpSpPr>
            <p:nvPr/>
          </p:nvGrpSpPr>
          <p:grpSpPr bwMode="auto">
            <a:xfrm>
              <a:off x="4049" y="2492"/>
              <a:ext cx="129" cy="70"/>
              <a:chOff x="3476" y="3466"/>
              <a:chExt cx="135" cy="78"/>
            </a:xfrm>
          </p:grpSpPr>
          <p:sp>
            <p:nvSpPr>
              <p:cNvPr id="27665" name="Line 7"/>
              <p:cNvSpPr>
                <a:spLocks noChangeShapeType="1"/>
              </p:cNvSpPr>
              <p:nvPr/>
            </p:nvSpPr>
            <p:spPr bwMode="auto">
              <a:xfrm>
                <a:off x="3476" y="3490"/>
                <a:ext cx="135" cy="0"/>
              </a:xfrm>
              <a:prstGeom prst="line">
                <a:avLst/>
              </a:prstGeom>
              <a:noFill/>
              <a:ln w="19050">
                <a:solidFill>
                  <a:schemeClr val="tx1"/>
                </a:solidFill>
                <a:round/>
                <a:headEnd/>
                <a:tailEnd/>
              </a:ln>
            </p:spPr>
            <p:txBody>
              <a:bodyPr wrap="none" anchor="ctr"/>
              <a:lstStyle/>
              <a:p>
                <a:endParaRPr lang="en-US"/>
              </a:p>
            </p:txBody>
          </p:sp>
          <p:sp>
            <p:nvSpPr>
              <p:cNvPr id="27666" name="Line 8"/>
              <p:cNvSpPr>
                <a:spLocks noChangeShapeType="1"/>
              </p:cNvSpPr>
              <p:nvPr/>
            </p:nvSpPr>
            <p:spPr bwMode="auto">
              <a:xfrm>
                <a:off x="3476" y="3524"/>
                <a:ext cx="135" cy="0"/>
              </a:xfrm>
              <a:prstGeom prst="line">
                <a:avLst/>
              </a:prstGeom>
              <a:noFill/>
              <a:ln w="19050">
                <a:solidFill>
                  <a:schemeClr val="tx1"/>
                </a:solidFill>
                <a:round/>
                <a:headEnd/>
                <a:tailEnd/>
              </a:ln>
            </p:spPr>
            <p:txBody>
              <a:bodyPr wrap="none" anchor="ctr"/>
              <a:lstStyle/>
              <a:p>
                <a:endParaRPr lang="en-US"/>
              </a:p>
            </p:txBody>
          </p:sp>
          <p:sp>
            <p:nvSpPr>
              <p:cNvPr id="27667" name="Line 9"/>
              <p:cNvSpPr>
                <a:spLocks noChangeShapeType="1"/>
              </p:cNvSpPr>
              <p:nvPr/>
            </p:nvSpPr>
            <p:spPr bwMode="auto">
              <a:xfrm flipV="1">
                <a:off x="3478" y="3466"/>
                <a:ext cx="31" cy="22"/>
              </a:xfrm>
              <a:prstGeom prst="line">
                <a:avLst/>
              </a:prstGeom>
              <a:noFill/>
              <a:ln w="19050">
                <a:solidFill>
                  <a:schemeClr val="tx1"/>
                </a:solidFill>
                <a:round/>
                <a:headEnd/>
                <a:tailEnd/>
              </a:ln>
            </p:spPr>
            <p:txBody>
              <a:bodyPr wrap="none" anchor="ctr"/>
              <a:lstStyle/>
              <a:p>
                <a:endParaRPr lang="en-US"/>
              </a:p>
            </p:txBody>
          </p:sp>
          <p:sp>
            <p:nvSpPr>
              <p:cNvPr id="27668" name="Line 10"/>
              <p:cNvSpPr>
                <a:spLocks noChangeShapeType="1"/>
              </p:cNvSpPr>
              <p:nvPr/>
            </p:nvSpPr>
            <p:spPr bwMode="auto">
              <a:xfrm flipV="1">
                <a:off x="3574" y="3520"/>
                <a:ext cx="37" cy="24"/>
              </a:xfrm>
              <a:prstGeom prst="line">
                <a:avLst/>
              </a:prstGeom>
              <a:noFill/>
              <a:ln w="19050">
                <a:solidFill>
                  <a:schemeClr val="tx1"/>
                </a:solidFill>
                <a:round/>
                <a:headEnd/>
                <a:tailEnd/>
              </a:ln>
            </p:spPr>
            <p:txBody>
              <a:bodyPr wrap="none" anchor="ctr"/>
              <a:lstStyle/>
              <a:p>
                <a:endParaRPr lang="en-US"/>
              </a:p>
            </p:txBody>
          </p:sp>
        </p:grpSp>
        <p:grpSp>
          <p:nvGrpSpPr>
            <p:cNvPr id="4" name="Group 11"/>
            <p:cNvGrpSpPr>
              <a:grpSpLocks/>
            </p:cNvGrpSpPr>
            <p:nvPr/>
          </p:nvGrpSpPr>
          <p:grpSpPr bwMode="auto">
            <a:xfrm>
              <a:off x="4088" y="2673"/>
              <a:ext cx="129" cy="70"/>
              <a:chOff x="3476" y="3466"/>
              <a:chExt cx="135" cy="78"/>
            </a:xfrm>
          </p:grpSpPr>
          <p:sp>
            <p:nvSpPr>
              <p:cNvPr id="27661" name="Line 12"/>
              <p:cNvSpPr>
                <a:spLocks noChangeShapeType="1"/>
              </p:cNvSpPr>
              <p:nvPr/>
            </p:nvSpPr>
            <p:spPr bwMode="auto">
              <a:xfrm>
                <a:off x="3476" y="3490"/>
                <a:ext cx="135" cy="0"/>
              </a:xfrm>
              <a:prstGeom prst="line">
                <a:avLst/>
              </a:prstGeom>
              <a:noFill/>
              <a:ln w="19050">
                <a:solidFill>
                  <a:schemeClr val="tx1"/>
                </a:solidFill>
                <a:round/>
                <a:headEnd/>
                <a:tailEnd/>
              </a:ln>
            </p:spPr>
            <p:txBody>
              <a:bodyPr wrap="none" anchor="ctr"/>
              <a:lstStyle/>
              <a:p>
                <a:endParaRPr lang="en-US"/>
              </a:p>
            </p:txBody>
          </p:sp>
          <p:sp>
            <p:nvSpPr>
              <p:cNvPr id="27662" name="Line 13"/>
              <p:cNvSpPr>
                <a:spLocks noChangeShapeType="1"/>
              </p:cNvSpPr>
              <p:nvPr/>
            </p:nvSpPr>
            <p:spPr bwMode="auto">
              <a:xfrm>
                <a:off x="3476" y="3524"/>
                <a:ext cx="135" cy="0"/>
              </a:xfrm>
              <a:prstGeom prst="line">
                <a:avLst/>
              </a:prstGeom>
              <a:noFill/>
              <a:ln w="19050">
                <a:solidFill>
                  <a:schemeClr val="tx1"/>
                </a:solidFill>
                <a:round/>
                <a:headEnd/>
                <a:tailEnd/>
              </a:ln>
            </p:spPr>
            <p:txBody>
              <a:bodyPr wrap="none" anchor="ctr"/>
              <a:lstStyle/>
              <a:p>
                <a:endParaRPr lang="en-US"/>
              </a:p>
            </p:txBody>
          </p:sp>
          <p:sp>
            <p:nvSpPr>
              <p:cNvPr id="27663" name="Line 14"/>
              <p:cNvSpPr>
                <a:spLocks noChangeShapeType="1"/>
              </p:cNvSpPr>
              <p:nvPr/>
            </p:nvSpPr>
            <p:spPr bwMode="auto">
              <a:xfrm flipV="1">
                <a:off x="3478" y="3466"/>
                <a:ext cx="31" cy="22"/>
              </a:xfrm>
              <a:prstGeom prst="line">
                <a:avLst/>
              </a:prstGeom>
              <a:noFill/>
              <a:ln w="19050">
                <a:solidFill>
                  <a:schemeClr val="tx1"/>
                </a:solidFill>
                <a:round/>
                <a:headEnd/>
                <a:tailEnd/>
              </a:ln>
            </p:spPr>
            <p:txBody>
              <a:bodyPr wrap="none" anchor="ctr"/>
              <a:lstStyle/>
              <a:p>
                <a:endParaRPr lang="en-US"/>
              </a:p>
            </p:txBody>
          </p:sp>
          <p:sp>
            <p:nvSpPr>
              <p:cNvPr id="27664" name="Line 15"/>
              <p:cNvSpPr>
                <a:spLocks noChangeShapeType="1"/>
              </p:cNvSpPr>
              <p:nvPr/>
            </p:nvSpPr>
            <p:spPr bwMode="auto">
              <a:xfrm flipV="1">
                <a:off x="3574" y="3520"/>
                <a:ext cx="37" cy="24"/>
              </a:xfrm>
              <a:prstGeom prst="line">
                <a:avLst/>
              </a:prstGeom>
              <a:noFill/>
              <a:ln w="19050">
                <a:solidFill>
                  <a:schemeClr val="tx1"/>
                </a:solidFill>
                <a:round/>
                <a:headEnd/>
                <a:tailEnd/>
              </a:ln>
            </p:spPr>
            <p:txBody>
              <a:bodyPr wrap="none" anchor="ctr"/>
              <a:lstStyle/>
              <a:p>
                <a:endParaRPr lang="en-US"/>
              </a:p>
            </p:txBody>
          </p:sp>
        </p:grpSp>
      </p:grpSp>
      <p:sp>
        <p:nvSpPr>
          <p:cNvPr id="27655" name="Text Box 17"/>
          <p:cNvSpPr txBox="1">
            <a:spLocks noChangeArrowheads="1"/>
          </p:cNvSpPr>
          <p:nvPr/>
        </p:nvSpPr>
        <p:spPr bwMode="auto">
          <a:xfrm>
            <a:off x="242888" y="900113"/>
            <a:ext cx="2486025" cy="3968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latin typeface="Arial" pitchFamily="34" charset="0"/>
                <a:sym typeface="Wingdings" pitchFamily="2" charset="2"/>
              </a:rPr>
              <a:t> </a:t>
            </a:r>
            <a:r>
              <a:rPr lang="en-US" sz="2000">
                <a:solidFill>
                  <a:schemeClr val="accent2"/>
                </a:solidFill>
                <a:latin typeface="Arial" pitchFamily="34" charset="0"/>
              </a:rPr>
              <a:t>Electron flow</a:t>
            </a:r>
          </a:p>
        </p:txBody>
      </p:sp>
      <p:sp>
        <p:nvSpPr>
          <p:cNvPr id="27656" name="Text Box 18"/>
          <p:cNvSpPr txBox="1">
            <a:spLocks noChangeArrowheads="1"/>
          </p:cNvSpPr>
          <p:nvPr/>
        </p:nvSpPr>
        <p:spPr bwMode="auto">
          <a:xfrm>
            <a:off x="3024188" y="738188"/>
            <a:ext cx="2486025" cy="3968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latin typeface="Arial" pitchFamily="34" charset="0"/>
                <a:sym typeface="Wingdings" pitchFamily="2" charset="2"/>
              </a:rPr>
              <a:t> </a:t>
            </a:r>
            <a:r>
              <a:rPr lang="en-US" sz="2000">
                <a:solidFill>
                  <a:schemeClr val="accent2"/>
                </a:solidFill>
                <a:latin typeface="Arial" pitchFamily="34" charset="0"/>
              </a:rPr>
              <a:t>Ion</a:t>
            </a:r>
            <a:r>
              <a:rPr lang="en-US" sz="2800" b="0" baseline="30000">
                <a:solidFill>
                  <a:schemeClr val="accent2"/>
                </a:solidFill>
                <a:latin typeface="Arial" pitchFamily="34" charset="0"/>
              </a:rPr>
              <a:t>-</a:t>
            </a:r>
            <a:r>
              <a:rPr lang="en-US" sz="2000">
                <a:solidFill>
                  <a:schemeClr val="accent2"/>
                </a:solidFill>
                <a:latin typeface="Arial" pitchFamily="34" charset="0"/>
              </a:rPr>
              <a:t> flow</a:t>
            </a:r>
          </a:p>
        </p:txBody>
      </p:sp>
      <p:sp>
        <p:nvSpPr>
          <p:cNvPr id="27657" name="Text Box 19"/>
          <p:cNvSpPr txBox="1">
            <a:spLocks noChangeArrowheads="1"/>
          </p:cNvSpPr>
          <p:nvPr/>
        </p:nvSpPr>
        <p:spPr bwMode="auto">
          <a:xfrm>
            <a:off x="1719263" y="4633913"/>
            <a:ext cx="2486025" cy="3968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latin typeface="Arial" pitchFamily="34" charset="0"/>
              </a:rPr>
              <a:t>+ Current flow </a:t>
            </a:r>
            <a:r>
              <a:rPr lang="en-US" sz="2000">
                <a:solidFill>
                  <a:schemeClr val="accent2"/>
                </a:solidFill>
                <a:latin typeface="Arial" pitchFamily="34" charset="0"/>
                <a:sym typeface="Wingdings" pitchFamily="2" charset="2"/>
              </a:rPr>
              <a:t></a:t>
            </a:r>
            <a:endParaRPr lang="en-US" sz="2000">
              <a:solidFill>
                <a:schemeClr val="accent2"/>
              </a:solidFill>
              <a:latin typeface="Arial" pitchFamily="34" charset="0"/>
            </a:endParaRPr>
          </a:p>
        </p:txBody>
      </p:sp>
      <p:sp>
        <p:nvSpPr>
          <p:cNvPr id="27658" name="Text Box 20"/>
          <p:cNvSpPr txBox="1">
            <a:spLocks noChangeArrowheads="1"/>
          </p:cNvSpPr>
          <p:nvPr/>
        </p:nvSpPr>
        <p:spPr bwMode="auto">
          <a:xfrm>
            <a:off x="3105150" y="1047750"/>
            <a:ext cx="2486025" cy="396875"/>
          </a:xfrm>
          <a:prstGeom prst="rect">
            <a:avLst/>
          </a:prstGeom>
          <a:noFill/>
          <a:ln w="9525">
            <a:noFill/>
            <a:miter lim="800000"/>
            <a:headEnd/>
            <a:tailEnd/>
          </a:ln>
        </p:spPr>
        <p:txBody>
          <a:bodyPr>
            <a:spAutoFit/>
          </a:bodyPr>
          <a:lstStyle/>
          <a:p>
            <a:pPr algn="ctr">
              <a:spcBef>
                <a:spcPct val="50000"/>
              </a:spcBef>
            </a:pPr>
            <a:r>
              <a:rPr lang="en-US" sz="2000">
                <a:solidFill>
                  <a:schemeClr val="accent2"/>
                </a:solidFill>
                <a:latin typeface="Arial" pitchFamily="34" charset="0"/>
              </a:rPr>
              <a:t>Ion</a:t>
            </a:r>
            <a:r>
              <a:rPr lang="en-US" sz="2800" b="0" baseline="30000">
                <a:solidFill>
                  <a:schemeClr val="accent2"/>
                </a:solidFill>
                <a:latin typeface="Arial" pitchFamily="34" charset="0"/>
              </a:rPr>
              <a:t>+</a:t>
            </a:r>
            <a:r>
              <a:rPr lang="en-US" sz="2000">
                <a:solidFill>
                  <a:schemeClr val="accent2"/>
                </a:solidFill>
                <a:latin typeface="Arial" pitchFamily="34" charset="0"/>
              </a:rPr>
              <a:t> flow </a:t>
            </a:r>
            <a:r>
              <a:rPr lang="en-US" sz="2000">
                <a:solidFill>
                  <a:schemeClr val="accent2"/>
                </a:solidFill>
                <a:latin typeface="Arial" pitchFamily="34" charset="0"/>
                <a:sym typeface="Wingdings" pitchFamily="2" charset="2"/>
              </a:rPr>
              <a:t></a:t>
            </a:r>
            <a:endParaRPr lang="en-US" sz="2000">
              <a:solidFill>
                <a:schemeClr val="accent2"/>
              </a:solidFill>
              <a:latin typeface="Arial" pitchFamily="34" charset="0"/>
            </a:endParaRPr>
          </a:p>
        </p:txBody>
      </p:sp>
      <p:sp>
        <p:nvSpPr>
          <p:cNvPr id="5" name="Footer Placeholder 4"/>
          <p:cNvSpPr>
            <a:spLocks noGrp="1"/>
          </p:cNvSpPr>
          <p:nvPr>
            <p:ph type="ftr" sz="quarter" idx="11"/>
          </p:nvPr>
        </p:nvSpPr>
        <p:spPr/>
        <p:txBody>
          <a:bodyPr/>
          <a:lstStyle/>
          <a:p>
            <a:r>
              <a:rPr lang="en-US" smtClean="0"/>
              <a:t>J.K.Roy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1397000" y="965200"/>
            <a:ext cx="3336925" cy="396875"/>
          </a:xfrm>
        </p:spPr>
        <p:txBody>
          <a:bodyPr rtlCol="0">
            <a:normAutofit fontScale="90000"/>
          </a:bodyPr>
          <a:lstStyle/>
          <a:p>
            <a:pPr eaLnBrk="1" fontAlgn="auto" hangingPunct="1">
              <a:spcAft>
                <a:spcPts val="0"/>
              </a:spcAft>
              <a:defRPr/>
            </a:pPr>
            <a:r>
              <a:rPr lang="en-US" sz="2800" smtClean="0"/>
              <a:t>Half-Cell Potential</a:t>
            </a:r>
          </a:p>
        </p:txBody>
      </p:sp>
      <p:sp>
        <p:nvSpPr>
          <p:cNvPr id="16387" name="Rectangle 3"/>
          <p:cNvSpPr>
            <a:spLocks noGrp="1" noChangeArrowheads="1"/>
          </p:cNvSpPr>
          <p:nvPr>
            <p:ph type="body" sz="half" idx="1"/>
          </p:nvPr>
        </p:nvSpPr>
        <p:spPr>
          <a:xfrm>
            <a:off x="685800" y="2414588"/>
            <a:ext cx="7953375" cy="3795712"/>
          </a:xfrm>
        </p:spPr>
        <p:txBody>
          <a:bodyPr rtlCol="0">
            <a:normAutofit lnSpcReduction="10000"/>
          </a:bodyPr>
          <a:lstStyle/>
          <a:p>
            <a:pPr eaLnBrk="1" fontAlgn="auto" hangingPunct="1">
              <a:spcAft>
                <a:spcPts val="0"/>
              </a:spcAft>
              <a:defRPr/>
            </a:pPr>
            <a:r>
              <a:rPr lang="en-US" sz="1800" smtClean="0"/>
              <a:t>When metal (C) contacts electrolyte, oxidation (</a:t>
            </a:r>
            <a:r>
              <a:rPr lang="en-US" sz="1600" i="1" smtClean="0"/>
              <a:t>C  </a:t>
            </a:r>
            <a:r>
              <a:rPr lang="en-US" sz="1600" i="1" smtClean="0">
                <a:cs typeface="Arial" charset="0"/>
                <a:sym typeface="Wingdings" pitchFamily="2" charset="2"/>
              </a:rPr>
              <a:t></a:t>
            </a:r>
            <a:r>
              <a:rPr lang="en-US" sz="1600" i="1" smtClean="0"/>
              <a:t>  C </a:t>
            </a:r>
            <a:r>
              <a:rPr lang="en-US" sz="1600" i="1" baseline="50000" smtClean="0"/>
              <a:t>+</a:t>
            </a:r>
            <a:r>
              <a:rPr lang="en-US" sz="1600" i="1" smtClean="0"/>
              <a:t> + e </a:t>
            </a:r>
            <a:r>
              <a:rPr lang="en-US" sz="1600" i="1" baseline="50000" smtClean="0"/>
              <a:t>–</a:t>
            </a:r>
            <a:r>
              <a:rPr lang="en-US" sz="1600" i="1" smtClean="0"/>
              <a:t>) </a:t>
            </a:r>
            <a:r>
              <a:rPr lang="en-US" sz="1800" smtClean="0"/>
              <a:t>or reduction (</a:t>
            </a:r>
            <a:r>
              <a:rPr lang="en-US" sz="1600" i="1" smtClean="0"/>
              <a:t>A</a:t>
            </a:r>
            <a:r>
              <a:rPr lang="en-US" sz="1600" i="1" baseline="30000" smtClean="0"/>
              <a:t>-</a:t>
            </a:r>
            <a:r>
              <a:rPr lang="en-US" sz="1600" i="1" smtClean="0"/>
              <a:t>  </a:t>
            </a:r>
            <a:r>
              <a:rPr lang="en-US" sz="1600" i="1" smtClean="0">
                <a:cs typeface="Arial" charset="0"/>
                <a:sym typeface="Wingdings" pitchFamily="2" charset="2"/>
              </a:rPr>
              <a:t></a:t>
            </a:r>
            <a:r>
              <a:rPr lang="en-US" sz="1600" i="1" smtClean="0"/>
              <a:t>  A  + e </a:t>
            </a:r>
            <a:r>
              <a:rPr lang="en-US" sz="1600" i="1" baseline="50000" smtClean="0"/>
              <a:t>–</a:t>
            </a:r>
            <a:r>
              <a:rPr lang="en-US" sz="1600" i="1" smtClean="0"/>
              <a:t>) </a:t>
            </a:r>
            <a:r>
              <a:rPr lang="en-US" sz="1800" smtClean="0"/>
              <a:t>begins immediately.</a:t>
            </a:r>
          </a:p>
          <a:p>
            <a:pPr eaLnBrk="1" fontAlgn="auto" hangingPunct="1">
              <a:spcAft>
                <a:spcPts val="0"/>
              </a:spcAft>
              <a:defRPr/>
            </a:pPr>
            <a:r>
              <a:rPr lang="en-US" sz="1800" smtClean="0"/>
              <a:t>Local concentration of cations at the surface changes.</a:t>
            </a:r>
          </a:p>
          <a:p>
            <a:pPr eaLnBrk="1" fontAlgn="auto" hangingPunct="1">
              <a:spcAft>
                <a:spcPts val="0"/>
              </a:spcAft>
              <a:defRPr/>
            </a:pPr>
            <a:r>
              <a:rPr lang="en-US" sz="1800" smtClean="0"/>
              <a:t>Charge builds up in the regions.</a:t>
            </a:r>
          </a:p>
          <a:p>
            <a:pPr eaLnBrk="1" fontAlgn="auto" hangingPunct="1">
              <a:spcAft>
                <a:spcPts val="0"/>
              </a:spcAft>
              <a:defRPr/>
            </a:pPr>
            <a:r>
              <a:rPr lang="en-US" sz="1800" smtClean="0"/>
              <a:t>Electrolyte surrounding the metal assumes a different electric potential from the rest of the solution.</a:t>
            </a:r>
          </a:p>
          <a:p>
            <a:pPr eaLnBrk="1" fontAlgn="auto" hangingPunct="1">
              <a:spcAft>
                <a:spcPts val="0"/>
              </a:spcAft>
              <a:defRPr/>
            </a:pPr>
            <a:r>
              <a:rPr lang="en-US" sz="1800" smtClean="0"/>
              <a:t>This potential difference is called the half-cell potential ( </a:t>
            </a:r>
            <a:r>
              <a:rPr lang="en-US" sz="1800" i="1" smtClean="0"/>
              <a:t>E</a:t>
            </a:r>
            <a:r>
              <a:rPr lang="en-US" sz="1800" i="1" baseline="40000" smtClean="0"/>
              <a:t>0</a:t>
            </a:r>
            <a:r>
              <a:rPr lang="en-US" sz="1800" baseline="40000" smtClean="0"/>
              <a:t> </a:t>
            </a:r>
            <a:r>
              <a:rPr lang="en-US" sz="1800" smtClean="0"/>
              <a:t>).</a:t>
            </a:r>
          </a:p>
          <a:p>
            <a:pPr eaLnBrk="1" fontAlgn="auto" hangingPunct="1">
              <a:spcAft>
                <a:spcPts val="0"/>
              </a:spcAft>
              <a:defRPr/>
            </a:pPr>
            <a:r>
              <a:rPr lang="en-US" sz="1800" smtClean="0"/>
              <a:t>Separation of charge at the electrode-electrolyte interface results in a electric double layer (</a:t>
            </a:r>
            <a:r>
              <a:rPr lang="en-US" sz="2400" smtClean="0">
                <a:solidFill>
                  <a:schemeClr val="accent2"/>
                </a:solidFill>
              </a:rPr>
              <a:t>bilayer</a:t>
            </a:r>
            <a:r>
              <a:rPr lang="en-US" sz="1800" smtClean="0"/>
              <a:t>).</a:t>
            </a:r>
          </a:p>
          <a:p>
            <a:pPr eaLnBrk="1" fontAlgn="auto" hangingPunct="1">
              <a:spcAft>
                <a:spcPts val="0"/>
              </a:spcAft>
              <a:defRPr/>
            </a:pPr>
            <a:r>
              <a:rPr lang="en-US" sz="1800" smtClean="0"/>
              <a:t>Measuring the half-cell potential requires the use of a second reference electrode.</a:t>
            </a:r>
          </a:p>
          <a:p>
            <a:pPr eaLnBrk="1" fontAlgn="auto" hangingPunct="1">
              <a:spcAft>
                <a:spcPts val="0"/>
              </a:spcAft>
              <a:defRPr/>
            </a:pPr>
            <a:r>
              <a:rPr lang="en-US" sz="1800" smtClean="0"/>
              <a:t>By convention, the hydrogen electrode is chosen as the reference.</a:t>
            </a:r>
          </a:p>
        </p:txBody>
      </p:sp>
      <p:pic>
        <p:nvPicPr>
          <p:cNvPr id="28676" name="Picture 4" descr="Fig5-1L"/>
          <p:cNvPicPr>
            <a:picLocks noGrp="1" noChangeAspect="1" noChangeArrowheads="1"/>
          </p:cNvPicPr>
          <p:nvPr>
            <p:ph sz="half" idx="2"/>
          </p:nvPr>
        </p:nvPicPr>
        <p:blipFill>
          <a:blip r:embed="rId3"/>
          <a:srcRect/>
          <a:stretch>
            <a:fillRect/>
          </a:stretch>
        </p:blipFill>
        <p:spPr>
          <a:xfrm>
            <a:off x="5911850" y="0"/>
            <a:ext cx="2643188" cy="2360613"/>
          </a:xfrm>
          <a:noFill/>
        </p:spPr>
      </p:pic>
      <p:sp>
        <p:nvSpPr>
          <p:cNvPr id="2" name="Footer Placeholder 1"/>
          <p:cNvSpPr>
            <a:spLocks noGrp="1"/>
          </p:cNvSpPr>
          <p:nvPr>
            <p:ph type="ftr" sz="quarter" idx="10"/>
          </p:nvPr>
        </p:nvSpPr>
        <p:spPr/>
        <p:txBody>
          <a:bodyPr/>
          <a:lstStyle/>
          <a:p>
            <a:pPr>
              <a:defRPr/>
            </a:pPr>
            <a:r>
              <a:rPr lang="en-US" smtClean="0"/>
              <a:t>J.K.Roy</a:t>
            </a:r>
            <a:endParaRPr lang="en-US"/>
          </a:p>
        </p:txBody>
      </p:sp>
      <p:sp>
        <p:nvSpPr>
          <p:cNvPr id="6" name="Footer Placeholder 1"/>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J.K.Roy</a:t>
            </a:r>
            <a:endParaRPr lang="en-US" dirty="0"/>
          </a:p>
        </p:txBody>
      </p:sp>
      <p:sp>
        <p:nvSpPr>
          <p:cNvPr id="7" name="Slide Number Placeholder 2"/>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196850" y="322263"/>
            <a:ext cx="8947150" cy="396875"/>
          </a:xfrm>
        </p:spPr>
        <p:txBody>
          <a:bodyPr rtlCol="0">
            <a:normAutofit fontScale="90000"/>
          </a:bodyPr>
          <a:lstStyle/>
          <a:p>
            <a:pPr eaLnBrk="1" fontAlgn="auto" hangingPunct="1">
              <a:spcAft>
                <a:spcPts val="0"/>
              </a:spcAft>
              <a:defRPr/>
            </a:pPr>
            <a:r>
              <a:rPr lang="en-US" sz="2800" smtClean="0"/>
              <a:t>Half-Cell Potentials of Common Metals at 25 ºC</a:t>
            </a:r>
          </a:p>
        </p:txBody>
      </p:sp>
      <p:sp>
        <p:nvSpPr>
          <p:cNvPr id="17411" name="Rectangle 3"/>
          <p:cNvSpPr>
            <a:spLocks noGrp="1" noChangeArrowheads="1"/>
          </p:cNvSpPr>
          <p:nvPr>
            <p:ph idx="1"/>
          </p:nvPr>
        </p:nvSpPr>
        <p:spPr>
          <a:xfrm>
            <a:off x="1384300" y="935038"/>
            <a:ext cx="4664075" cy="5108575"/>
          </a:xfrm>
        </p:spPr>
        <p:txBody>
          <a:bodyPr rtlCol="0">
            <a:normAutofit lnSpcReduction="10000"/>
          </a:bodyPr>
          <a:lstStyle/>
          <a:p>
            <a:pPr eaLnBrk="1" fontAlgn="auto" hangingPunct="1">
              <a:spcAft>
                <a:spcPts val="0"/>
              </a:spcAft>
              <a:buFontTx/>
              <a:buNone/>
              <a:defRPr/>
            </a:pPr>
            <a:r>
              <a:rPr lang="en-US" sz="1800" smtClean="0"/>
              <a:t>  </a:t>
            </a:r>
            <a:r>
              <a:rPr lang="en-US" sz="2400" smtClean="0"/>
              <a:t>Metal	     Potential </a:t>
            </a:r>
            <a:r>
              <a:rPr lang="en-US" sz="2400" i="1" smtClean="0"/>
              <a:t>E</a:t>
            </a:r>
            <a:r>
              <a:rPr lang="en-US" sz="2400" i="1" baseline="40000" smtClean="0"/>
              <a:t>0</a:t>
            </a:r>
            <a:r>
              <a:rPr lang="en-US" sz="2400" baseline="40000" smtClean="0"/>
              <a:t> </a:t>
            </a:r>
            <a:r>
              <a:rPr lang="en-US" sz="2400" smtClean="0"/>
              <a:t>(volts)</a:t>
            </a:r>
          </a:p>
          <a:p>
            <a:pPr eaLnBrk="1" fontAlgn="auto" hangingPunct="1">
              <a:spcAft>
                <a:spcPts val="0"/>
              </a:spcAft>
              <a:buFontTx/>
              <a:buNone/>
              <a:defRPr/>
            </a:pPr>
            <a:endParaRPr lang="en-US" sz="2400" smtClean="0"/>
          </a:p>
          <a:p>
            <a:pPr eaLnBrk="1" fontAlgn="auto" hangingPunct="1">
              <a:spcAft>
                <a:spcPts val="0"/>
              </a:spcAft>
              <a:buFontTx/>
              <a:buNone/>
              <a:defRPr/>
            </a:pPr>
            <a:r>
              <a:rPr lang="en-US" sz="1800" smtClean="0"/>
              <a:t>	Al		- 1.706</a:t>
            </a:r>
          </a:p>
          <a:p>
            <a:pPr eaLnBrk="1" fontAlgn="auto" hangingPunct="1">
              <a:spcAft>
                <a:spcPts val="0"/>
              </a:spcAft>
              <a:buFontTx/>
              <a:buNone/>
              <a:defRPr/>
            </a:pPr>
            <a:r>
              <a:rPr lang="en-US" sz="1800" smtClean="0"/>
              <a:t>	Zn		- 0.763</a:t>
            </a:r>
          </a:p>
          <a:p>
            <a:pPr eaLnBrk="1" fontAlgn="auto" hangingPunct="1">
              <a:spcAft>
                <a:spcPts val="0"/>
              </a:spcAft>
              <a:buFontTx/>
              <a:buNone/>
              <a:defRPr/>
            </a:pPr>
            <a:r>
              <a:rPr lang="en-US" sz="1800" smtClean="0"/>
              <a:t>	Cr		- 0.744</a:t>
            </a:r>
          </a:p>
          <a:p>
            <a:pPr eaLnBrk="1" fontAlgn="auto" hangingPunct="1">
              <a:spcAft>
                <a:spcPts val="0"/>
              </a:spcAft>
              <a:buFontTx/>
              <a:buNone/>
              <a:defRPr/>
            </a:pPr>
            <a:r>
              <a:rPr lang="en-US" sz="1800" smtClean="0"/>
              <a:t>	Fe		- 0.409</a:t>
            </a:r>
          </a:p>
          <a:p>
            <a:pPr eaLnBrk="1" fontAlgn="auto" hangingPunct="1">
              <a:spcAft>
                <a:spcPts val="0"/>
              </a:spcAft>
              <a:buFontTx/>
              <a:buNone/>
              <a:defRPr/>
            </a:pPr>
            <a:r>
              <a:rPr lang="en-US" sz="1800" smtClean="0"/>
              <a:t>	Cd		- 0.401</a:t>
            </a:r>
          </a:p>
          <a:p>
            <a:pPr eaLnBrk="1" fontAlgn="auto" hangingPunct="1">
              <a:spcAft>
                <a:spcPts val="0"/>
              </a:spcAft>
              <a:buFontTx/>
              <a:buNone/>
              <a:defRPr/>
            </a:pPr>
            <a:r>
              <a:rPr lang="en-US" sz="1800" smtClean="0"/>
              <a:t>	Ni		- 0.230</a:t>
            </a:r>
          </a:p>
          <a:p>
            <a:pPr eaLnBrk="1" fontAlgn="auto" hangingPunct="1">
              <a:spcAft>
                <a:spcPts val="0"/>
              </a:spcAft>
              <a:buFontTx/>
              <a:buNone/>
              <a:defRPr/>
            </a:pPr>
            <a:r>
              <a:rPr lang="en-US" sz="1800" smtClean="0"/>
              <a:t>	Pb		- 0.126</a:t>
            </a:r>
          </a:p>
          <a:p>
            <a:pPr eaLnBrk="1" fontAlgn="auto" hangingPunct="1">
              <a:spcAft>
                <a:spcPts val="0"/>
              </a:spcAft>
              <a:buFontTx/>
              <a:buNone/>
              <a:defRPr/>
            </a:pPr>
            <a:r>
              <a:rPr lang="en-US" sz="1800" smtClean="0"/>
              <a:t>	H		   0.000</a:t>
            </a:r>
          </a:p>
          <a:p>
            <a:pPr eaLnBrk="1" fontAlgn="auto" hangingPunct="1">
              <a:spcAft>
                <a:spcPts val="0"/>
              </a:spcAft>
              <a:buFontTx/>
              <a:buNone/>
              <a:defRPr/>
            </a:pPr>
            <a:r>
              <a:rPr lang="en-US" sz="1800" smtClean="0"/>
              <a:t>	AgCl		+ 0.223</a:t>
            </a:r>
          </a:p>
          <a:p>
            <a:pPr eaLnBrk="1" fontAlgn="auto" hangingPunct="1">
              <a:spcAft>
                <a:spcPts val="0"/>
              </a:spcAft>
              <a:buFontTx/>
              <a:buNone/>
              <a:defRPr/>
            </a:pPr>
            <a:r>
              <a:rPr lang="en-US" sz="1800" smtClean="0"/>
              <a:t>	Hg</a:t>
            </a:r>
            <a:r>
              <a:rPr lang="en-US" sz="1800" baseline="-25000" smtClean="0"/>
              <a:t>2</a:t>
            </a:r>
            <a:r>
              <a:rPr lang="en-US" sz="1800" smtClean="0"/>
              <a:t>Cl</a:t>
            </a:r>
            <a:r>
              <a:rPr lang="en-US" sz="1800" baseline="-25000" smtClean="0"/>
              <a:t>2</a:t>
            </a:r>
            <a:r>
              <a:rPr lang="en-US" sz="1800" smtClean="0"/>
              <a:t>	+ 0.268</a:t>
            </a:r>
          </a:p>
          <a:p>
            <a:pPr eaLnBrk="1" fontAlgn="auto" hangingPunct="1">
              <a:spcAft>
                <a:spcPts val="0"/>
              </a:spcAft>
              <a:buFontTx/>
              <a:buNone/>
              <a:defRPr/>
            </a:pPr>
            <a:r>
              <a:rPr lang="en-US" sz="1800" smtClean="0"/>
              <a:t>	Cu		+ 0.522</a:t>
            </a:r>
          </a:p>
          <a:p>
            <a:pPr eaLnBrk="1" fontAlgn="auto" hangingPunct="1">
              <a:spcAft>
                <a:spcPts val="0"/>
              </a:spcAft>
              <a:buFontTx/>
              <a:buNone/>
              <a:defRPr/>
            </a:pPr>
            <a:r>
              <a:rPr lang="en-US" sz="1800" smtClean="0"/>
              <a:t>	Ag		+ 0.799</a:t>
            </a:r>
          </a:p>
          <a:p>
            <a:pPr eaLnBrk="1" fontAlgn="auto" hangingPunct="1">
              <a:spcAft>
                <a:spcPts val="0"/>
              </a:spcAft>
              <a:buFontTx/>
              <a:buNone/>
              <a:defRPr/>
            </a:pPr>
            <a:r>
              <a:rPr lang="en-US" sz="1800" smtClean="0"/>
              <a:t>	Au		+ 1.680</a:t>
            </a:r>
          </a:p>
          <a:p>
            <a:pPr eaLnBrk="1" fontAlgn="auto" hangingPunct="1">
              <a:spcAft>
                <a:spcPts val="0"/>
              </a:spcAft>
              <a:buFontTx/>
              <a:buNone/>
              <a:defRPr/>
            </a:pPr>
            <a:endParaRPr lang="en-US" sz="1800" smtClean="0"/>
          </a:p>
        </p:txBody>
      </p:sp>
      <p:sp>
        <p:nvSpPr>
          <p:cNvPr id="29700" name="Text Box 4"/>
          <p:cNvSpPr txBox="1">
            <a:spLocks noChangeArrowheads="1"/>
          </p:cNvSpPr>
          <p:nvPr/>
        </p:nvSpPr>
        <p:spPr bwMode="auto">
          <a:xfrm>
            <a:off x="5483225" y="3671888"/>
            <a:ext cx="3290888" cy="1190625"/>
          </a:xfrm>
          <a:prstGeom prst="rect">
            <a:avLst/>
          </a:prstGeom>
          <a:noFill/>
          <a:ln w="9525">
            <a:noFill/>
            <a:miter lim="800000"/>
            <a:headEnd/>
            <a:tailEnd/>
          </a:ln>
        </p:spPr>
        <p:txBody>
          <a:bodyPr>
            <a:spAutoFit/>
          </a:bodyPr>
          <a:lstStyle/>
          <a:p>
            <a:r>
              <a:rPr lang="en-US" sz="1800">
                <a:solidFill>
                  <a:schemeClr val="accent2"/>
                </a:solidFill>
                <a:latin typeface="Arial" pitchFamily="34" charset="0"/>
              </a:rPr>
              <a:t>By definition: Hydrogen is bubbled over a platinum electrode and the potential is defined as zero.</a:t>
            </a:r>
          </a:p>
        </p:txBody>
      </p:sp>
      <p:sp>
        <p:nvSpPr>
          <p:cNvPr id="29701" name="Line 5"/>
          <p:cNvSpPr>
            <a:spLocks noChangeShapeType="1"/>
          </p:cNvSpPr>
          <p:nvPr/>
        </p:nvSpPr>
        <p:spPr bwMode="auto">
          <a:xfrm>
            <a:off x="4270375" y="4279900"/>
            <a:ext cx="839788" cy="6350"/>
          </a:xfrm>
          <a:prstGeom prst="line">
            <a:avLst/>
          </a:prstGeom>
          <a:noFill/>
          <a:ln w="76200">
            <a:solidFill>
              <a:srgbClr val="0000FF"/>
            </a:solidFill>
            <a:round/>
            <a:headEnd/>
            <a:tailEnd type="stealth" w="lg" len="lg"/>
          </a:ln>
        </p:spPr>
        <p:txBody>
          <a:bodyPr/>
          <a:lstStyle/>
          <a:p>
            <a:endParaRPr lang="en-US"/>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696913" y="322263"/>
            <a:ext cx="7886700" cy="396875"/>
          </a:xfrm>
        </p:spPr>
        <p:txBody>
          <a:bodyPr rtlCol="0">
            <a:normAutofit fontScale="90000"/>
          </a:bodyPr>
          <a:lstStyle/>
          <a:p>
            <a:pPr eaLnBrk="1" fontAlgn="auto" hangingPunct="1">
              <a:spcAft>
                <a:spcPts val="0"/>
              </a:spcAft>
              <a:defRPr/>
            </a:pPr>
            <a:r>
              <a:rPr lang="en-US" sz="2800" smtClean="0"/>
              <a:t>Electrode Polarization</a:t>
            </a:r>
          </a:p>
        </p:txBody>
      </p:sp>
      <p:sp>
        <p:nvSpPr>
          <p:cNvPr id="18435" name="Rectangle 3"/>
          <p:cNvSpPr>
            <a:spLocks noGrp="1" noChangeArrowheads="1"/>
          </p:cNvSpPr>
          <p:nvPr>
            <p:ph idx="1"/>
          </p:nvPr>
        </p:nvSpPr>
        <p:spPr>
          <a:xfrm>
            <a:off x="646113" y="1054100"/>
            <a:ext cx="7786687" cy="5195888"/>
          </a:xfrm>
        </p:spPr>
        <p:txBody>
          <a:bodyPr rtlCol="0">
            <a:normAutofit fontScale="77500" lnSpcReduction="20000"/>
          </a:bodyPr>
          <a:lstStyle/>
          <a:p>
            <a:pPr eaLnBrk="1" fontAlgn="auto" hangingPunct="1">
              <a:spcAft>
                <a:spcPts val="0"/>
              </a:spcAft>
              <a:defRPr/>
            </a:pPr>
            <a:r>
              <a:rPr lang="en-US" sz="1800" smtClean="0"/>
              <a:t>Standard half-cell potential </a:t>
            </a:r>
            <a:r>
              <a:rPr lang="en-US" sz="2000" smtClean="0"/>
              <a:t>( </a:t>
            </a:r>
            <a:r>
              <a:rPr lang="en-US" sz="2000" i="1" smtClean="0"/>
              <a:t>E</a:t>
            </a:r>
            <a:r>
              <a:rPr lang="en-US" sz="2000" i="1" baseline="40000" smtClean="0"/>
              <a:t>0</a:t>
            </a:r>
            <a:r>
              <a:rPr lang="en-US" sz="2000" baseline="40000" smtClean="0"/>
              <a:t> </a:t>
            </a:r>
            <a:r>
              <a:rPr lang="en-US" sz="2000" smtClean="0"/>
              <a:t>):</a:t>
            </a:r>
          </a:p>
          <a:p>
            <a:pPr lvl="1" eaLnBrk="1" fontAlgn="auto" hangingPunct="1">
              <a:spcAft>
                <a:spcPts val="0"/>
              </a:spcAft>
              <a:defRPr/>
            </a:pPr>
            <a:r>
              <a:rPr lang="en-US" smtClean="0"/>
              <a:t>Normally E</a:t>
            </a:r>
            <a:r>
              <a:rPr lang="en-US" baseline="30000" smtClean="0"/>
              <a:t>0 </a:t>
            </a:r>
            <a:r>
              <a:rPr lang="en-US" smtClean="0"/>
              <a:t>is an equilibrium value and assumes zero-current across the interface.</a:t>
            </a:r>
          </a:p>
          <a:p>
            <a:pPr lvl="1" eaLnBrk="1" fontAlgn="auto" hangingPunct="1">
              <a:spcAft>
                <a:spcPts val="0"/>
              </a:spcAft>
              <a:defRPr/>
            </a:pPr>
            <a:r>
              <a:rPr lang="en-US" smtClean="0"/>
              <a:t>When current flows, the half-cell potential, E</a:t>
            </a:r>
            <a:r>
              <a:rPr lang="en-US" baseline="30000" smtClean="0"/>
              <a:t>0</a:t>
            </a:r>
            <a:r>
              <a:rPr lang="en-US" smtClean="0"/>
              <a:t> , changes.</a:t>
            </a:r>
          </a:p>
          <a:p>
            <a:pPr eaLnBrk="1" fontAlgn="auto" hangingPunct="1">
              <a:spcAft>
                <a:spcPts val="0"/>
              </a:spcAft>
              <a:defRPr/>
            </a:pPr>
            <a:r>
              <a:rPr lang="en-US" sz="1800" smtClean="0"/>
              <a:t>Overpotential</a:t>
            </a:r>
            <a:r>
              <a:rPr lang="en-US" sz="1800" i="1" smtClean="0"/>
              <a:t> ( V</a:t>
            </a:r>
            <a:r>
              <a:rPr lang="en-US" sz="1800" i="1" baseline="-25000" smtClean="0"/>
              <a:t>p </a:t>
            </a:r>
            <a:r>
              <a:rPr lang="en-US" sz="1800" i="1" smtClean="0"/>
              <a:t>):</a:t>
            </a:r>
            <a:r>
              <a:rPr lang="en-US" sz="1800" smtClean="0"/>
              <a:t> </a:t>
            </a:r>
          </a:p>
          <a:p>
            <a:pPr lvl="1" eaLnBrk="1" fontAlgn="auto" hangingPunct="1">
              <a:spcAft>
                <a:spcPts val="0"/>
              </a:spcAft>
              <a:defRPr/>
            </a:pPr>
            <a:r>
              <a:rPr lang="en-US" smtClean="0"/>
              <a:t>Difference between non-zero current and zero-current half-cell potentials; also called the </a:t>
            </a:r>
            <a:r>
              <a:rPr lang="en-US" b="1" i="1" smtClean="0">
                <a:solidFill>
                  <a:schemeClr val="accent2"/>
                </a:solidFill>
              </a:rPr>
              <a:t>polarization potential (V</a:t>
            </a:r>
            <a:r>
              <a:rPr lang="en-US" b="1" i="1" baseline="-25000" smtClean="0">
                <a:solidFill>
                  <a:schemeClr val="accent2"/>
                </a:solidFill>
              </a:rPr>
              <a:t>p</a:t>
            </a:r>
            <a:r>
              <a:rPr lang="en-US" b="1" i="1" smtClean="0">
                <a:solidFill>
                  <a:schemeClr val="accent2"/>
                </a:solidFill>
              </a:rPr>
              <a:t>)</a:t>
            </a:r>
            <a:r>
              <a:rPr lang="en-US" i="1" smtClean="0"/>
              <a:t>.</a:t>
            </a:r>
            <a:endParaRPr lang="en-US" smtClean="0"/>
          </a:p>
          <a:p>
            <a:pPr eaLnBrk="1" fontAlgn="auto" hangingPunct="1">
              <a:spcAft>
                <a:spcPts val="0"/>
              </a:spcAft>
              <a:defRPr/>
            </a:pPr>
            <a:r>
              <a:rPr lang="en-US" sz="1800" smtClean="0"/>
              <a:t>Components of the overpotential ( </a:t>
            </a:r>
            <a:r>
              <a:rPr lang="en-US" sz="1800" i="1" smtClean="0"/>
              <a:t>V</a:t>
            </a:r>
            <a:r>
              <a:rPr lang="en-US" sz="1800" i="1" baseline="-25000" smtClean="0"/>
              <a:t>p </a:t>
            </a:r>
            <a:r>
              <a:rPr lang="en-US" sz="1800" smtClean="0"/>
              <a:t>):</a:t>
            </a:r>
          </a:p>
          <a:p>
            <a:pPr lvl="1" eaLnBrk="1" fontAlgn="auto" hangingPunct="1">
              <a:spcAft>
                <a:spcPts val="0"/>
              </a:spcAft>
              <a:defRPr/>
            </a:pPr>
            <a:r>
              <a:rPr lang="en-US" b="1" i="1" smtClean="0"/>
              <a:t>Ohmic </a:t>
            </a:r>
            <a:r>
              <a:rPr lang="en-US" smtClean="0"/>
              <a:t>( </a:t>
            </a:r>
            <a:r>
              <a:rPr lang="en-US" i="1" smtClean="0"/>
              <a:t>V</a:t>
            </a:r>
            <a:r>
              <a:rPr lang="en-US" i="1" baseline="-25000" smtClean="0"/>
              <a:t>r </a:t>
            </a:r>
            <a:r>
              <a:rPr lang="en-US" smtClean="0"/>
              <a:t>)</a:t>
            </a:r>
            <a:r>
              <a:rPr lang="en-US" b="1" i="1" smtClean="0"/>
              <a:t>:</a:t>
            </a:r>
            <a:r>
              <a:rPr lang="en-US" smtClean="0"/>
              <a:t> Due to the resistance of the electrolyte (voltage drop along the path of ionic flow).</a:t>
            </a:r>
          </a:p>
          <a:p>
            <a:pPr lvl="1" eaLnBrk="1" fontAlgn="auto" hangingPunct="1">
              <a:spcAft>
                <a:spcPts val="0"/>
              </a:spcAft>
              <a:defRPr/>
            </a:pPr>
            <a:r>
              <a:rPr lang="en-US" b="1" i="1" smtClean="0"/>
              <a:t>Concentration </a:t>
            </a:r>
            <a:r>
              <a:rPr lang="en-US" i="1" smtClean="0"/>
              <a:t>( V</a:t>
            </a:r>
            <a:r>
              <a:rPr lang="en-US" i="1" baseline="-25000" smtClean="0"/>
              <a:t>c </a:t>
            </a:r>
            <a:r>
              <a:rPr lang="en-US" i="1" smtClean="0"/>
              <a:t>):</a:t>
            </a:r>
            <a:r>
              <a:rPr lang="en-US" smtClean="0"/>
              <a:t> Due to a redistribution of the ions in the vicinity of the electrode-electrolyte interface (concentration changes).</a:t>
            </a:r>
          </a:p>
          <a:p>
            <a:pPr lvl="1" eaLnBrk="1" fontAlgn="auto" hangingPunct="1">
              <a:spcAft>
                <a:spcPts val="0"/>
              </a:spcAft>
              <a:defRPr/>
            </a:pPr>
            <a:r>
              <a:rPr lang="en-US" b="1" i="1" smtClean="0"/>
              <a:t>Activation </a:t>
            </a:r>
            <a:r>
              <a:rPr lang="en-US" smtClean="0"/>
              <a:t>( </a:t>
            </a:r>
            <a:r>
              <a:rPr lang="en-US" i="1" smtClean="0"/>
              <a:t>V</a:t>
            </a:r>
            <a:r>
              <a:rPr lang="en-US" i="1" baseline="-25000" smtClean="0"/>
              <a:t>a </a:t>
            </a:r>
            <a:r>
              <a:rPr lang="en-US" smtClean="0"/>
              <a:t>): Due to metal ions going into solution (must overcome an energy barrier, the activation energy) or due to metal plating out of solution onto the electrode (a second activation energy). </a:t>
            </a:r>
          </a:p>
          <a:p>
            <a:pPr eaLnBrk="1" fontAlgn="auto" hangingPunct="1">
              <a:spcAft>
                <a:spcPts val="0"/>
              </a:spcAft>
              <a:buFontTx/>
              <a:buNone/>
              <a:defRPr/>
            </a:pPr>
            <a:r>
              <a:rPr lang="en-US" sz="1800" smtClean="0"/>
              <a:t>			 	</a:t>
            </a:r>
            <a:r>
              <a:rPr lang="en-US" sz="1800" i="1" smtClean="0"/>
              <a:t>V</a:t>
            </a:r>
            <a:r>
              <a:rPr lang="en-US" sz="1800" i="1" baseline="-25000" smtClean="0"/>
              <a:t>p</a:t>
            </a:r>
            <a:r>
              <a:rPr lang="en-US" sz="1800" smtClean="0"/>
              <a:t>   =  </a:t>
            </a:r>
            <a:r>
              <a:rPr lang="en-US" sz="1800" i="1" smtClean="0"/>
              <a:t>V</a:t>
            </a:r>
            <a:r>
              <a:rPr lang="en-US" sz="1800" i="1" baseline="-25000" smtClean="0"/>
              <a:t>r </a:t>
            </a:r>
            <a:r>
              <a:rPr lang="en-US" sz="1800" smtClean="0"/>
              <a:t>  +  </a:t>
            </a:r>
            <a:r>
              <a:rPr lang="en-US" sz="1800" i="1" smtClean="0"/>
              <a:t>V</a:t>
            </a:r>
            <a:r>
              <a:rPr lang="en-US" sz="1800" i="1" baseline="-25000" smtClean="0"/>
              <a:t>c </a:t>
            </a:r>
            <a:r>
              <a:rPr lang="en-US" sz="1800" smtClean="0"/>
              <a:t>  +  </a:t>
            </a:r>
            <a:r>
              <a:rPr lang="en-US" sz="1800" i="1" smtClean="0"/>
              <a:t>V</a:t>
            </a:r>
            <a:r>
              <a:rPr lang="en-US" sz="1800" i="1" baseline="-25000" smtClean="0"/>
              <a:t>a              </a:t>
            </a:r>
            <a:r>
              <a:rPr lang="en-US" sz="1800" i="1" smtClean="0">
                <a:latin typeface="Times New Roman" pitchFamily="18" charset="0"/>
              </a:rPr>
              <a:t>(5.4)</a:t>
            </a:r>
          </a:p>
          <a:p>
            <a:pPr eaLnBrk="1" fontAlgn="auto" hangingPunct="1">
              <a:spcAft>
                <a:spcPts val="0"/>
              </a:spcAft>
              <a:buFontTx/>
              <a:buNone/>
              <a:defRPr/>
            </a:pPr>
            <a:endParaRPr lang="en-US" sz="1800" smtClean="0">
              <a:latin typeface="Times New Roman" pitchFamily="18" charset="0"/>
            </a:endParaRP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696913" y="322263"/>
            <a:ext cx="7772400" cy="396875"/>
          </a:xfrm>
        </p:spPr>
        <p:txBody>
          <a:bodyPr rtlCol="0">
            <a:normAutofit fontScale="90000"/>
          </a:bodyPr>
          <a:lstStyle/>
          <a:p>
            <a:pPr eaLnBrk="1" fontAlgn="auto" hangingPunct="1">
              <a:spcAft>
                <a:spcPts val="0"/>
              </a:spcAft>
              <a:defRPr/>
            </a:pPr>
            <a:r>
              <a:rPr lang="en-US" sz="2800" smtClean="0"/>
              <a:t>Nernst Equation</a:t>
            </a:r>
          </a:p>
        </p:txBody>
      </p:sp>
      <p:sp>
        <p:nvSpPr>
          <p:cNvPr id="1029" name="Rectangle 3"/>
          <p:cNvSpPr>
            <a:spLocks noGrp="1" noChangeArrowheads="1"/>
          </p:cNvSpPr>
          <p:nvPr>
            <p:ph idx="1"/>
          </p:nvPr>
        </p:nvSpPr>
        <p:spPr>
          <a:xfrm>
            <a:off x="671513" y="974725"/>
            <a:ext cx="7772400" cy="4724400"/>
          </a:xfrm>
        </p:spPr>
        <p:txBody>
          <a:bodyPr/>
          <a:lstStyle/>
          <a:p>
            <a:pPr eaLnBrk="1" hangingPunct="1">
              <a:lnSpc>
                <a:spcPct val="90000"/>
              </a:lnSpc>
            </a:pPr>
            <a:r>
              <a:rPr lang="en-US" sz="2000" smtClean="0"/>
              <a:t>Governs the half-cell potential:</a:t>
            </a:r>
          </a:p>
          <a:p>
            <a:pPr eaLnBrk="1" hangingPunct="1">
              <a:lnSpc>
                <a:spcPct val="90000"/>
              </a:lnSpc>
            </a:pPr>
            <a:endParaRPr lang="en-US" sz="2000" smtClean="0"/>
          </a:p>
          <a:p>
            <a:pPr eaLnBrk="1" hangingPunct="1">
              <a:lnSpc>
                <a:spcPct val="90000"/>
              </a:lnSpc>
            </a:pPr>
            <a:endParaRPr lang="en-US" sz="2000" smtClean="0"/>
          </a:p>
          <a:p>
            <a:pPr lvl="4" eaLnBrk="1" hangingPunct="1">
              <a:lnSpc>
                <a:spcPct val="90000"/>
              </a:lnSpc>
            </a:pPr>
            <a:endParaRPr lang="en-US" sz="500" smtClean="0"/>
          </a:p>
          <a:p>
            <a:pPr eaLnBrk="1" hangingPunct="1">
              <a:lnSpc>
                <a:spcPct val="90000"/>
              </a:lnSpc>
              <a:buFontTx/>
              <a:buNone/>
            </a:pPr>
            <a:r>
              <a:rPr lang="en-US" sz="1800" smtClean="0"/>
              <a:t>		where</a:t>
            </a:r>
          </a:p>
          <a:p>
            <a:pPr eaLnBrk="1" hangingPunct="1">
              <a:lnSpc>
                <a:spcPct val="90000"/>
              </a:lnSpc>
              <a:buFontTx/>
              <a:buNone/>
            </a:pPr>
            <a:r>
              <a:rPr lang="en-US" sz="1800" smtClean="0"/>
              <a:t>		   </a:t>
            </a:r>
            <a:r>
              <a:rPr lang="en-US" sz="1800" smtClean="0">
                <a:latin typeface="Times New Roman" pitchFamily="18" charset="0"/>
              </a:rPr>
              <a:t> </a:t>
            </a:r>
            <a:r>
              <a:rPr lang="en-US" sz="1800" i="1" smtClean="0">
                <a:latin typeface="Times New Roman" pitchFamily="18" charset="0"/>
              </a:rPr>
              <a:t>E</a:t>
            </a:r>
            <a:r>
              <a:rPr lang="en-US" sz="1800" smtClean="0">
                <a:latin typeface="Times New Roman" pitchFamily="18" charset="0"/>
              </a:rPr>
              <a:t> </a:t>
            </a:r>
            <a:r>
              <a:rPr lang="en-US" sz="1800" smtClean="0"/>
              <a:t>–	half-cell potential</a:t>
            </a:r>
          </a:p>
          <a:p>
            <a:pPr eaLnBrk="1" hangingPunct="1">
              <a:lnSpc>
                <a:spcPct val="90000"/>
              </a:lnSpc>
              <a:buFontTx/>
              <a:buNone/>
            </a:pPr>
            <a:r>
              <a:rPr lang="en-US" sz="1800" smtClean="0"/>
              <a:t>		    </a:t>
            </a:r>
            <a:r>
              <a:rPr lang="en-US" sz="1800" i="1" smtClean="0">
                <a:latin typeface="Times New Roman" pitchFamily="18" charset="0"/>
              </a:rPr>
              <a:t>E</a:t>
            </a:r>
            <a:r>
              <a:rPr lang="en-US" sz="1800" baseline="40000" smtClean="0">
                <a:latin typeface="Times New Roman" pitchFamily="18" charset="0"/>
              </a:rPr>
              <a:t>0</a:t>
            </a:r>
            <a:r>
              <a:rPr lang="en-US" sz="1800" smtClean="0"/>
              <a:t>–	standard half-cell potential</a:t>
            </a:r>
          </a:p>
          <a:p>
            <a:pPr eaLnBrk="1" hangingPunct="1">
              <a:lnSpc>
                <a:spcPct val="90000"/>
              </a:lnSpc>
              <a:buFontTx/>
              <a:buNone/>
            </a:pPr>
            <a:r>
              <a:rPr lang="en-US" sz="1800" smtClean="0"/>
              <a:t>			(the electrode in an electrolyte with unity</a:t>
            </a:r>
          </a:p>
          <a:p>
            <a:pPr eaLnBrk="1" hangingPunct="1">
              <a:lnSpc>
                <a:spcPct val="90000"/>
              </a:lnSpc>
              <a:buFontTx/>
              <a:buNone/>
            </a:pPr>
            <a:r>
              <a:rPr lang="en-US" sz="1800" smtClean="0"/>
              <a:t>			activity at standard temperature)</a:t>
            </a:r>
          </a:p>
          <a:p>
            <a:pPr eaLnBrk="1" hangingPunct="1">
              <a:lnSpc>
                <a:spcPct val="90000"/>
              </a:lnSpc>
              <a:buFontTx/>
              <a:buNone/>
            </a:pPr>
            <a:r>
              <a:rPr lang="en-US" sz="1800" smtClean="0"/>
              <a:t>		    </a:t>
            </a:r>
            <a:r>
              <a:rPr lang="en-US" sz="1800" i="1" smtClean="0">
                <a:latin typeface="Times New Roman" pitchFamily="18" charset="0"/>
              </a:rPr>
              <a:t>R</a:t>
            </a:r>
            <a:r>
              <a:rPr lang="en-US" sz="1800" smtClean="0"/>
              <a:t> –	universal gas constant [ 8.31 J/(mol K) ]</a:t>
            </a:r>
          </a:p>
          <a:p>
            <a:pPr eaLnBrk="1" hangingPunct="1">
              <a:lnSpc>
                <a:spcPct val="90000"/>
              </a:lnSpc>
              <a:buFontTx/>
              <a:buNone/>
            </a:pPr>
            <a:r>
              <a:rPr lang="en-US" sz="1800" smtClean="0"/>
              <a:t>		   </a:t>
            </a:r>
            <a:r>
              <a:rPr lang="en-US" sz="1800" smtClean="0">
                <a:latin typeface="Times New Roman" pitchFamily="18" charset="0"/>
              </a:rPr>
              <a:t> </a:t>
            </a:r>
            <a:r>
              <a:rPr lang="en-US" sz="1800" i="1" smtClean="0">
                <a:latin typeface="Times New Roman" pitchFamily="18" charset="0"/>
              </a:rPr>
              <a:t>T</a:t>
            </a:r>
            <a:r>
              <a:rPr lang="en-US" sz="1800" smtClean="0"/>
              <a:t> –	absolute temperature in K</a:t>
            </a:r>
          </a:p>
          <a:p>
            <a:pPr eaLnBrk="1" hangingPunct="1">
              <a:lnSpc>
                <a:spcPct val="90000"/>
              </a:lnSpc>
              <a:buFontTx/>
              <a:buNone/>
            </a:pPr>
            <a:r>
              <a:rPr lang="en-US" sz="1800" smtClean="0"/>
              <a:t>		    </a:t>
            </a:r>
            <a:r>
              <a:rPr lang="en-US" sz="1800" i="1" smtClean="0">
                <a:latin typeface="Times New Roman" pitchFamily="18" charset="0"/>
              </a:rPr>
              <a:t>n</a:t>
            </a:r>
            <a:r>
              <a:rPr lang="en-US" sz="1800" smtClean="0"/>
              <a:t> –  	valence of the electrode material</a:t>
            </a:r>
          </a:p>
          <a:p>
            <a:pPr eaLnBrk="1" hangingPunct="1">
              <a:lnSpc>
                <a:spcPct val="90000"/>
              </a:lnSpc>
              <a:buFontTx/>
              <a:buNone/>
            </a:pPr>
            <a:r>
              <a:rPr lang="en-US" sz="1800" smtClean="0"/>
              <a:t>		    </a:t>
            </a:r>
            <a:r>
              <a:rPr lang="en-US" sz="1800" i="1" smtClean="0">
                <a:latin typeface="Times New Roman" pitchFamily="18" charset="0"/>
              </a:rPr>
              <a:t>F</a:t>
            </a:r>
            <a:r>
              <a:rPr lang="en-US" sz="1800" smtClean="0"/>
              <a:t> –	Faraday constant [ 96,500 C/(mol/valence) ]</a:t>
            </a:r>
          </a:p>
          <a:p>
            <a:pPr eaLnBrk="1" hangingPunct="1">
              <a:lnSpc>
                <a:spcPct val="90000"/>
              </a:lnSpc>
              <a:buFontTx/>
              <a:buNone/>
            </a:pPr>
            <a:r>
              <a:rPr lang="en-US" sz="1800" smtClean="0"/>
              <a:t>		          –  	ionic activity of cation </a:t>
            </a:r>
            <a:r>
              <a:rPr lang="en-US" sz="1800" i="1" smtClean="0">
                <a:latin typeface="Times New Roman" pitchFamily="18" charset="0"/>
              </a:rPr>
              <a:t>C</a:t>
            </a:r>
            <a:r>
              <a:rPr lang="en-US" sz="1800" i="1" baseline="40000" smtClean="0">
                <a:latin typeface="Times New Roman" pitchFamily="18" charset="0"/>
              </a:rPr>
              <a:t>n+</a:t>
            </a:r>
            <a:r>
              <a:rPr lang="en-US" sz="1800" i="1" baseline="-25000" smtClean="0">
                <a:latin typeface="Times New Roman" pitchFamily="18" charset="0"/>
              </a:rPr>
              <a:t> </a:t>
            </a:r>
            <a:endParaRPr lang="en-US" sz="1800" smtClean="0">
              <a:latin typeface="Times New Roman" pitchFamily="18" charset="0"/>
            </a:endParaRPr>
          </a:p>
          <a:p>
            <a:pPr eaLnBrk="1" hangingPunct="1">
              <a:lnSpc>
                <a:spcPct val="90000"/>
              </a:lnSpc>
              <a:buFontTx/>
              <a:buNone/>
            </a:pPr>
            <a:r>
              <a:rPr lang="en-US" sz="1800" smtClean="0"/>
              <a:t>		           	(its availability to enter into a reaction)</a:t>
            </a:r>
          </a:p>
          <a:p>
            <a:pPr eaLnBrk="1" hangingPunct="1">
              <a:lnSpc>
                <a:spcPct val="90000"/>
              </a:lnSpc>
              <a:buFontTx/>
              <a:buNone/>
            </a:pPr>
            <a:endParaRPr lang="en-US" sz="1800" baseline="40000" smtClean="0"/>
          </a:p>
        </p:txBody>
      </p:sp>
      <p:graphicFrame>
        <p:nvGraphicFramePr>
          <p:cNvPr id="1026" name="Object 7"/>
          <p:cNvGraphicFramePr>
            <a:graphicFrameLocks noChangeAspect="1"/>
          </p:cNvGraphicFramePr>
          <p:nvPr/>
        </p:nvGraphicFramePr>
        <p:xfrm>
          <a:off x="2535238" y="1327150"/>
          <a:ext cx="3354387" cy="935038"/>
        </p:xfrm>
        <a:graphic>
          <a:graphicData uri="http://schemas.openxmlformats.org/presentationml/2006/ole">
            <mc:AlternateContent xmlns:mc="http://schemas.openxmlformats.org/markup-compatibility/2006">
              <mc:Choice xmlns:v="urn:schemas-microsoft-com:vml" Requires="v">
                <p:oleObj spid="_x0000_s4106" name="Equation" r:id="rId4" imgW="1320800" imgH="368300" progId="Equation.3">
                  <p:embed/>
                </p:oleObj>
              </mc:Choice>
              <mc:Fallback>
                <p:oleObj name="Equation" r:id="rId4" imgW="1320800" imgH="3683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238" y="1327150"/>
                        <a:ext cx="3354387"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8"/>
          <p:cNvGraphicFramePr>
            <a:graphicFrameLocks noChangeAspect="1"/>
          </p:cNvGraphicFramePr>
          <p:nvPr/>
        </p:nvGraphicFramePr>
        <p:xfrm>
          <a:off x="1792288" y="4795838"/>
          <a:ext cx="493712" cy="358775"/>
        </p:xfrm>
        <a:graphic>
          <a:graphicData uri="http://schemas.openxmlformats.org/presentationml/2006/ole">
            <mc:AlternateContent xmlns:mc="http://schemas.openxmlformats.org/markup-compatibility/2006">
              <mc:Choice xmlns:v="urn:schemas-microsoft-com:vml" Requires="v">
                <p:oleObj spid="_x0000_s4107" name="Equation" r:id="rId6" imgW="266700" imgH="203200" progId="Equation.3">
                  <p:embed/>
                </p:oleObj>
              </mc:Choice>
              <mc:Fallback>
                <p:oleObj name="Equation" r:id="rId6" imgW="266700" imgH="2032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2288" y="4795838"/>
                        <a:ext cx="4937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Text Box 9"/>
          <p:cNvSpPr txBox="1">
            <a:spLocks noChangeArrowheads="1"/>
          </p:cNvSpPr>
          <p:nvPr/>
        </p:nvSpPr>
        <p:spPr bwMode="auto">
          <a:xfrm>
            <a:off x="7051675" y="1614488"/>
            <a:ext cx="671513" cy="396875"/>
          </a:xfrm>
          <a:prstGeom prst="rect">
            <a:avLst/>
          </a:prstGeom>
          <a:noFill/>
          <a:ln w="9525">
            <a:noFill/>
            <a:miter lim="800000"/>
            <a:headEnd/>
            <a:tailEnd/>
          </a:ln>
        </p:spPr>
        <p:txBody>
          <a:bodyPr wrap="none">
            <a:spAutoFit/>
          </a:bodyPr>
          <a:lstStyle/>
          <a:p>
            <a:r>
              <a:rPr lang="en-US" sz="2000">
                <a:latin typeface="Times New Roman" pitchFamily="18" charset="0"/>
              </a:rPr>
              <a:t>(5.6)</a:t>
            </a: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611187"/>
          </a:xfrm>
        </p:spPr>
        <p:txBody>
          <a:bodyPr/>
          <a:lstStyle/>
          <a:p>
            <a:pPr eaLnBrk="1" hangingPunct="1"/>
            <a:r>
              <a:rPr lang="en-US" sz="2000" smtClean="0"/>
              <a:t>Hydrogen Electrode</a:t>
            </a:r>
          </a:p>
        </p:txBody>
      </p:sp>
      <p:pic>
        <p:nvPicPr>
          <p:cNvPr id="31747" name="Picture 2"/>
          <p:cNvPicPr>
            <a:picLocks noGrp="1" noChangeAspect="1" noChangeArrowheads="1"/>
          </p:cNvPicPr>
          <p:nvPr>
            <p:ph idx="1"/>
          </p:nvPr>
        </p:nvPicPr>
        <p:blipFill>
          <a:blip r:embed="rId2"/>
          <a:srcRect/>
          <a:stretch>
            <a:fillRect/>
          </a:stretch>
        </p:blipFill>
        <p:spPr>
          <a:xfrm>
            <a:off x="3695700" y="842963"/>
            <a:ext cx="1524000" cy="1524000"/>
          </a:xfrm>
          <a:noFill/>
        </p:spPr>
      </p:pic>
      <p:sp>
        <p:nvSpPr>
          <p:cNvPr id="7" name="TextBox 6"/>
          <p:cNvSpPr txBox="1"/>
          <p:nvPr/>
        </p:nvSpPr>
        <p:spPr>
          <a:xfrm>
            <a:off x="455468" y="2419350"/>
            <a:ext cx="8058150" cy="3785652"/>
          </a:xfrm>
          <a:prstGeom prst="rect">
            <a:avLst/>
          </a:prstGeom>
          <a:noFill/>
        </p:spPr>
        <p:txBody>
          <a:bodyPr wrap="square">
            <a:spAutoFit/>
          </a:bodyPr>
          <a:lstStyle/>
          <a:p>
            <a:pPr>
              <a:defRPr/>
            </a:pPr>
            <a:r>
              <a:rPr lang="en-US" sz="1400" dirty="0"/>
              <a:t>Standard Hydrogen Electrode (SHE)</a:t>
            </a:r>
          </a:p>
          <a:p>
            <a:pPr>
              <a:defRPr/>
            </a:pPr>
            <a:endParaRPr lang="en-US" sz="1200" dirty="0"/>
          </a:p>
          <a:p>
            <a:pPr algn="just">
              <a:defRPr/>
            </a:pPr>
            <a:r>
              <a:rPr lang="en-US" sz="1200" dirty="0"/>
              <a:t>The SHE is the universal reference for reporting relative half-cell potentials. It is a type of gas electrode and was widely used in early studies as a reference electrode, and as an indicator electrode for the determination of </a:t>
            </a:r>
            <a:r>
              <a:rPr lang="en-US" sz="1200" dirty="0">
                <a:hlinkClick r:id="rId3"/>
              </a:rPr>
              <a:t>pH</a:t>
            </a:r>
            <a:r>
              <a:rPr lang="en-US" sz="1200" dirty="0"/>
              <a:t> values. The SHE could be used as either an anode or cathode depending upon the nature of the half-cell it is used with. The SHE consists of a platinum electrode immersed in a solution with a hydrogen ion concentration of 1.00M. The platinum electrode is made of a small square of platinum foil which is Platonized (known as platinum black). Hydrogen gas, at a pressure of 1 atmosphere, is bubbled around the platinum electrode. The platinum black serves as a large surface area for the reaction to take place, and the stream of hydrogen keeps the solution saturated at the electrode site with respect to the gas. It is interesting to note that even though the SHE is the universal reference standard, it exists only as a theoretical electrode which scientists use as the definition of an arbitrary reference electrode with a half-cell potential of 0.00 volts. (Because half-cell potentials cannot be measured, this is the perfect electrode to allow scientists to perform theoretical research calculations.) The reason this electrode cannot be manufactured is due to the fact that no solution can be prepared that yields a hydrogen ion activity of 1.00M. hydrogen electrode is made by adding platinum black to platinum wire or a platinum plate. It is immersed in the test solution and an electric charge is applied to the solution and platinum black with hydrogen gas. The hydrogen-electrode method is a standard among the various methods for measuring </a:t>
            </a:r>
            <a:r>
              <a:rPr lang="en-US" sz="1200" dirty="0" err="1"/>
              <a:t>pH.</a:t>
            </a:r>
            <a:r>
              <a:rPr lang="en-US" sz="1200" dirty="0"/>
              <a:t> The values derived using other methods become trustworthy only when they match those measured using hydrogen electrode method. However, this method is not appropriate for daily use because of the effort and expense involved, with the inconvenience of handling hydrogen gas and great influence of highly oxidizing or reducing substances in the test solution.</a:t>
            </a:r>
          </a:p>
          <a:p>
            <a:pPr>
              <a:defRPr/>
            </a:pPr>
            <a:endParaRPr lang="en-US" sz="1200" dirty="0"/>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295400" y="1066800"/>
            <a:ext cx="7086600" cy="3416320"/>
          </a:xfrm>
          <a:prstGeom prst="rect">
            <a:avLst/>
          </a:prstGeom>
          <a:noFill/>
          <a:ln w="9525">
            <a:noFill/>
            <a:miter lim="800000"/>
            <a:headEnd/>
            <a:tailEnd/>
          </a:ln>
        </p:spPr>
        <p:txBody>
          <a:bodyPr>
            <a:spAutoFit/>
          </a:bodyPr>
          <a:lstStyle/>
          <a:p>
            <a:pPr algn="l"/>
            <a:r>
              <a:rPr lang="en-US" sz="1800" b="1" dirty="0">
                <a:solidFill>
                  <a:schemeClr val="tx1"/>
                </a:solidFill>
              </a:rPr>
              <a:t>General Instrumentation Knowledge</a:t>
            </a:r>
          </a:p>
          <a:p>
            <a:pPr algn="l"/>
            <a:r>
              <a:rPr lang="en-US" sz="1800" dirty="0">
                <a:solidFill>
                  <a:schemeClr val="tx1"/>
                </a:solidFill>
              </a:rPr>
              <a:t>	Basic Concepts of Medical Instrumentation </a:t>
            </a:r>
            <a:endParaRPr lang="en-US" sz="1600" dirty="0">
              <a:solidFill>
                <a:schemeClr val="tx1"/>
              </a:solidFill>
            </a:endParaRPr>
          </a:p>
          <a:p>
            <a:pPr algn="l"/>
            <a:r>
              <a:rPr lang="en-US" sz="1800" dirty="0">
                <a:solidFill>
                  <a:schemeClr val="tx1"/>
                </a:solidFill>
              </a:rPr>
              <a:t>	Origin of Bio potentials </a:t>
            </a:r>
            <a:endParaRPr lang="en-US" sz="1400" dirty="0">
              <a:solidFill>
                <a:schemeClr val="tx1"/>
              </a:solidFill>
            </a:endParaRPr>
          </a:p>
          <a:p>
            <a:pPr algn="l"/>
            <a:r>
              <a:rPr lang="en-US" sz="1800" dirty="0">
                <a:solidFill>
                  <a:schemeClr val="tx1"/>
                </a:solidFill>
              </a:rPr>
              <a:t>	Bio potential Electrodes </a:t>
            </a:r>
            <a:endParaRPr lang="en-US" sz="1600" dirty="0">
              <a:solidFill>
                <a:schemeClr val="tx1"/>
              </a:solidFill>
            </a:endParaRPr>
          </a:p>
          <a:p>
            <a:pPr algn="l"/>
            <a:r>
              <a:rPr lang="en-US" sz="1800" dirty="0">
                <a:solidFill>
                  <a:schemeClr val="tx1"/>
                </a:solidFill>
              </a:rPr>
              <a:t>	Effects of Interface Impedances </a:t>
            </a:r>
          </a:p>
          <a:p>
            <a:pPr algn="l"/>
            <a:r>
              <a:rPr lang="en-US" sz="1800" dirty="0">
                <a:solidFill>
                  <a:schemeClr val="tx1"/>
                </a:solidFill>
              </a:rPr>
              <a:t>	  </a:t>
            </a:r>
            <a:endParaRPr lang="en-US" sz="1400" dirty="0">
              <a:solidFill>
                <a:schemeClr val="tx1"/>
              </a:solidFill>
            </a:endParaRPr>
          </a:p>
          <a:p>
            <a:pPr algn="l"/>
            <a:r>
              <a:rPr lang="en-US" sz="1800" b="1" dirty="0">
                <a:solidFill>
                  <a:schemeClr val="tx1"/>
                </a:solidFill>
              </a:rPr>
              <a:t>Amplifiers</a:t>
            </a:r>
          </a:p>
          <a:p>
            <a:pPr algn="l"/>
            <a:r>
              <a:rPr lang="en-US" sz="1800" dirty="0">
                <a:solidFill>
                  <a:schemeClr val="tx1"/>
                </a:solidFill>
              </a:rPr>
              <a:t>	Operational Amplifiers</a:t>
            </a:r>
            <a:endParaRPr lang="en-US" sz="1600" dirty="0">
              <a:solidFill>
                <a:schemeClr val="tx1"/>
              </a:solidFill>
            </a:endParaRPr>
          </a:p>
          <a:p>
            <a:pPr algn="l"/>
            <a:r>
              <a:rPr lang="en-US" sz="1800" dirty="0">
                <a:solidFill>
                  <a:schemeClr val="tx1"/>
                </a:solidFill>
              </a:rPr>
              <a:t>	   </a:t>
            </a:r>
            <a:r>
              <a:rPr lang="en-US" sz="1400" dirty="0">
                <a:solidFill>
                  <a:schemeClr val="tx1"/>
                </a:solidFill>
              </a:rPr>
              <a:t>(Basic circuit configurations, parameters, data sheets)</a:t>
            </a:r>
          </a:p>
          <a:p>
            <a:pPr algn="l"/>
            <a:r>
              <a:rPr lang="en-US" sz="1800" dirty="0">
                <a:solidFill>
                  <a:schemeClr val="tx1"/>
                </a:solidFill>
              </a:rPr>
              <a:t>	Instrumentation Amplifiers</a:t>
            </a:r>
          </a:p>
          <a:p>
            <a:pPr algn="l"/>
            <a:r>
              <a:rPr lang="en-US" sz="1800" dirty="0">
                <a:solidFill>
                  <a:schemeClr val="tx1"/>
                </a:solidFill>
              </a:rPr>
              <a:t>	Bio potential Amplifiers</a:t>
            </a:r>
            <a:endParaRPr lang="en-US" sz="1600" dirty="0">
              <a:solidFill>
                <a:schemeClr val="tx1"/>
              </a:solidFill>
            </a:endParaRPr>
          </a:p>
          <a:p>
            <a:pPr algn="l"/>
            <a:endParaRPr lang="en-US" sz="1800" dirty="0">
              <a:solidFill>
                <a:schemeClr val="tx1"/>
              </a:solidFill>
            </a:endParaRPr>
          </a:p>
        </p:txBody>
      </p:sp>
      <p:sp>
        <p:nvSpPr>
          <p:cNvPr id="6" name="Footer Placeholder 1"/>
          <p:cNvSpPr>
            <a:spLocks noGrp="1"/>
          </p:cNvSpPr>
          <p:nvPr>
            <p:ph type="ftr" sz="quarter" idx="11"/>
          </p:nvPr>
        </p:nvSpPr>
        <p:spPr>
          <a:xfrm>
            <a:off x="3124200" y="6356350"/>
            <a:ext cx="2895600" cy="365125"/>
          </a:xfrm>
        </p:spPr>
        <p:txBody>
          <a:bodyPr/>
          <a:lstStyle/>
          <a:p>
            <a:r>
              <a:rPr lang="en-US" dirty="0" err="1" smtClean="0"/>
              <a:t>J.K.Roy</a:t>
            </a:r>
            <a:endParaRPr lang="en-US" dirty="0"/>
          </a:p>
        </p:txBody>
      </p:sp>
      <p:sp>
        <p:nvSpPr>
          <p:cNvPr id="7" name="Slide Number Placeholder 2"/>
          <p:cNvSpPr>
            <a:spLocks noGrp="1"/>
          </p:cNvSpPr>
          <p:nvPr>
            <p:ph type="sldNum" sz="quarter" idx="12"/>
          </p:nvPr>
        </p:nvSpPr>
        <p:spPr>
          <a:xfrm>
            <a:off x="6553200" y="6356350"/>
            <a:ext cx="2133600" cy="365125"/>
          </a:xfrm>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696913" y="322263"/>
            <a:ext cx="7729537" cy="396875"/>
          </a:xfrm>
        </p:spPr>
        <p:txBody>
          <a:bodyPr rtlCol="0">
            <a:normAutofit fontScale="90000"/>
          </a:bodyPr>
          <a:lstStyle/>
          <a:p>
            <a:pPr eaLnBrk="1" fontAlgn="auto" hangingPunct="1">
              <a:spcAft>
                <a:spcPts val="0"/>
              </a:spcAft>
              <a:defRPr/>
            </a:pPr>
            <a:r>
              <a:rPr lang="en-US" sz="2800" smtClean="0"/>
              <a:t>Polarizability &amp; Electrodes</a:t>
            </a:r>
          </a:p>
        </p:txBody>
      </p:sp>
      <p:sp>
        <p:nvSpPr>
          <p:cNvPr id="32771" name="Rectangle 3"/>
          <p:cNvSpPr>
            <a:spLocks noGrp="1" noChangeArrowheads="1"/>
          </p:cNvSpPr>
          <p:nvPr>
            <p:ph idx="1"/>
          </p:nvPr>
        </p:nvSpPr>
        <p:spPr>
          <a:xfrm>
            <a:off x="633413" y="1081088"/>
            <a:ext cx="7772400" cy="4724400"/>
          </a:xfrm>
        </p:spPr>
        <p:txBody>
          <a:bodyPr/>
          <a:lstStyle/>
          <a:p>
            <a:pPr eaLnBrk="1" hangingPunct="1"/>
            <a:r>
              <a:rPr lang="en-US" sz="2000" smtClean="0"/>
              <a:t>Perfectly </a:t>
            </a:r>
            <a:r>
              <a:rPr lang="en-US" sz="2000" u="sng" smtClean="0"/>
              <a:t>polarizable</a:t>
            </a:r>
            <a:r>
              <a:rPr lang="en-US" sz="2000" smtClean="0"/>
              <a:t> electrodes:</a:t>
            </a:r>
            <a:endParaRPr lang="en-US" sz="2400" smtClean="0"/>
          </a:p>
          <a:p>
            <a:pPr lvl="1" eaLnBrk="1" hangingPunct="1"/>
            <a:r>
              <a:rPr lang="en-US" sz="1800" smtClean="0"/>
              <a:t>No charge crosses the electrode when current is applied</a:t>
            </a:r>
          </a:p>
          <a:p>
            <a:pPr lvl="1" eaLnBrk="1" hangingPunct="1"/>
            <a:r>
              <a:rPr lang="en-US" sz="1800" smtClean="0"/>
              <a:t>Noble metals are closest (like platinum and gold); they are difficult to oxidize and dissolve.</a:t>
            </a:r>
          </a:p>
          <a:p>
            <a:pPr lvl="1" eaLnBrk="1" hangingPunct="1"/>
            <a:r>
              <a:rPr lang="en-US" sz="1800" smtClean="0"/>
              <a:t>Current does not cross, but rather changes the concentration of ions at the interface.</a:t>
            </a:r>
          </a:p>
          <a:p>
            <a:pPr lvl="1" eaLnBrk="1" hangingPunct="1"/>
            <a:r>
              <a:rPr lang="en-US" sz="1800" u="sng" smtClean="0"/>
              <a:t>Behave like a capacitor</a:t>
            </a:r>
            <a:r>
              <a:rPr lang="en-US" sz="1800" smtClean="0"/>
              <a:t>.</a:t>
            </a:r>
          </a:p>
          <a:p>
            <a:pPr eaLnBrk="1" hangingPunct="1"/>
            <a:r>
              <a:rPr lang="en-US" sz="2000" smtClean="0"/>
              <a:t>Perfectly </a:t>
            </a:r>
            <a:r>
              <a:rPr lang="en-US" sz="2000" u="sng" smtClean="0"/>
              <a:t>non-polarizable</a:t>
            </a:r>
            <a:r>
              <a:rPr lang="en-US" sz="2000" smtClean="0"/>
              <a:t> electrodes:</a:t>
            </a:r>
          </a:p>
          <a:p>
            <a:pPr lvl="1" eaLnBrk="1" hangingPunct="1"/>
            <a:r>
              <a:rPr lang="en-US" sz="1800" smtClean="0"/>
              <a:t>All charge freely crosses the interface when current is applied.</a:t>
            </a:r>
          </a:p>
          <a:p>
            <a:pPr lvl="1" eaLnBrk="1" hangingPunct="1"/>
            <a:r>
              <a:rPr lang="en-US" sz="1800" smtClean="0"/>
              <a:t>No overpotential is generated.</a:t>
            </a:r>
          </a:p>
          <a:p>
            <a:pPr lvl="1" eaLnBrk="1" hangingPunct="1"/>
            <a:r>
              <a:rPr lang="en-US" sz="1800" u="sng" smtClean="0"/>
              <a:t>Behave like a resistor</a:t>
            </a:r>
            <a:r>
              <a:rPr lang="en-US" sz="1800" smtClean="0"/>
              <a:t>.</a:t>
            </a:r>
          </a:p>
          <a:p>
            <a:pPr lvl="1" eaLnBrk="1" hangingPunct="1"/>
            <a:r>
              <a:rPr lang="en-US" sz="1800" smtClean="0"/>
              <a:t>Silver/silver-chloride is a good non-polarizable electrode.</a:t>
            </a:r>
          </a:p>
          <a:p>
            <a:pPr lvl="1" eaLnBrk="1" hangingPunct="1"/>
            <a:endParaRPr lang="en-US" smtClean="0"/>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696913" y="322263"/>
            <a:ext cx="7772400" cy="396875"/>
          </a:xfrm>
        </p:spPr>
        <p:txBody>
          <a:bodyPr rtlCol="0">
            <a:normAutofit fontScale="90000"/>
          </a:bodyPr>
          <a:lstStyle/>
          <a:p>
            <a:pPr eaLnBrk="1" fontAlgn="auto" hangingPunct="1">
              <a:spcAft>
                <a:spcPts val="0"/>
              </a:spcAft>
              <a:defRPr/>
            </a:pPr>
            <a:r>
              <a:rPr lang="en-US" sz="2800" smtClean="0"/>
              <a:t>The Classic Ag/AgCl Electrodes</a:t>
            </a:r>
          </a:p>
        </p:txBody>
      </p:sp>
      <p:sp>
        <p:nvSpPr>
          <p:cNvPr id="33795" name="Rectangle 5"/>
          <p:cNvSpPr>
            <a:spLocks noGrp="1" noChangeArrowheads="1"/>
          </p:cNvSpPr>
          <p:nvPr>
            <p:ph idx="1"/>
          </p:nvPr>
        </p:nvSpPr>
        <p:spPr>
          <a:xfrm>
            <a:off x="4516438" y="866775"/>
            <a:ext cx="4225925" cy="5319713"/>
          </a:xfrm>
        </p:spPr>
        <p:txBody>
          <a:bodyPr/>
          <a:lstStyle/>
          <a:p>
            <a:pPr eaLnBrk="1" hangingPunct="1"/>
            <a:r>
              <a:rPr lang="en-US" sz="1800" u="sng" smtClean="0"/>
              <a:t>Features:</a:t>
            </a:r>
          </a:p>
          <a:p>
            <a:pPr lvl="1" eaLnBrk="1" hangingPunct="1"/>
            <a:r>
              <a:rPr lang="en-US" sz="1800" smtClean="0"/>
              <a:t>Practical electrode, easy to fabricate.</a:t>
            </a:r>
          </a:p>
          <a:p>
            <a:pPr lvl="1" eaLnBrk="1" hangingPunct="1"/>
            <a:r>
              <a:rPr lang="en-US" sz="1800" smtClean="0"/>
              <a:t>Metal (Ag) electrode is coated with a layer of slightly soluble ionic compound of the metal and a suitable anion (Cl).</a:t>
            </a:r>
          </a:p>
          <a:p>
            <a:pPr eaLnBrk="1" hangingPunct="1"/>
            <a:r>
              <a:rPr lang="en-US" sz="1800" u="sng" smtClean="0"/>
              <a:t>Reaction 1:</a:t>
            </a:r>
            <a:r>
              <a:rPr lang="en-US" sz="1800" smtClean="0"/>
              <a:t> silver oxidizes at the Ag/AgCl interface</a:t>
            </a:r>
          </a:p>
          <a:p>
            <a:pPr lvl="2" eaLnBrk="1" hangingPunct="1">
              <a:buFontTx/>
              <a:buNone/>
            </a:pPr>
            <a:r>
              <a:rPr lang="en-US" sz="1800" i="1" smtClean="0"/>
              <a:t>Ag        Ag </a:t>
            </a:r>
            <a:r>
              <a:rPr lang="en-US" sz="1800" i="1" baseline="50000" smtClean="0"/>
              <a:t>+</a:t>
            </a:r>
            <a:r>
              <a:rPr lang="en-US" sz="1800" i="1" smtClean="0"/>
              <a:t> + e </a:t>
            </a:r>
            <a:r>
              <a:rPr lang="en-US" sz="1800" i="1" baseline="50000" smtClean="0"/>
              <a:t>–              </a:t>
            </a:r>
            <a:r>
              <a:rPr lang="en-US" sz="1800" b="1" i="1" smtClean="0">
                <a:latin typeface="Times New Roman" pitchFamily="18" charset="0"/>
              </a:rPr>
              <a:t>(5.10)</a:t>
            </a:r>
            <a:endParaRPr lang="en-US" sz="1800" i="1" smtClean="0">
              <a:latin typeface="Times New Roman" pitchFamily="18" charset="0"/>
            </a:endParaRPr>
          </a:p>
          <a:p>
            <a:pPr eaLnBrk="1" hangingPunct="1"/>
            <a:r>
              <a:rPr lang="en-US" sz="1800" u="sng" smtClean="0"/>
              <a:t>Reaction 2:</a:t>
            </a:r>
            <a:r>
              <a:rPr lang="en-US" sz="1800" smtClean="0"/>
              <a:t> silver cations combine with chloride anions</a:t>
            </a:r>
          </a:p>
          <a:p>
            <a:pPr eaLnBrk="1" hangingPunct="1">
              <a:buFontTx/>
              <a:buNone/>
            </a:pPr>
            <a:r>
              <a:rPr lang="en-US" sz="1800" i="1" smtClean="0"/>
              <a:t>		Ag </a:t>
            </a:r>
            <a:r>
              <a:rPr lang="en-US" sz="1800" i="1" baseline="50000" smtClean="0"/>
              <a:t>+</a:t>
            </a:r>
            <a:r>
              <a:rPr lang="en-US" sz="1800" i="1" smtClean="0"/>
              <a:t> + Cl  </a:t>
            </a:r>
            <a:r>
              <a:rPr lang="en-US" sz="1800" i="1" baseline="50000" smtClean="0"/>
              <a:t>–</a:t>
            </a:r>
            <a:r>
              <a:rPr lang="en-US" sz="1800" i="1" smtClean="0"/>
              <a:t>       Ag Cl    </a:t>
            </a:r>
            <a:r>
              <a:rPr lang="en-US" sz="1800" i="1" smtClean="0">
                <a:latin typeface="Times New Roman" pitchFamily="18" charset="0"/>
              </a:rPr>
              <a:t>(5.11)</a:t>
            </a:r>
            <a:endParaRPr lang="en-US" sz="1800" smtClean="0"/>
          </a:p>
          <a:p>
            <a:pPr eaLnBrk="1" hangingPunct="1">
              <a:buFontTx/>
              <a:buNone/>
            </a:pPr>
            <a:r>
              <a:rPr lang="en-US" sz="1800" smtClean="0"/>
              <a:t>	AgCl is only slightly soluble in water so most precipitates onto the electrode to form a surface coating.</a:t>
            </a:r>
          </a:p>
          <a:p>
            <a:pPr eaLnBrk="1" hangingPunct="1"/>
            <a:endParaRPr lang="en-US" sz="1800" smtClean="0"/>
          </a:p>
        </p:txBody>
      </p:sp>
      <p:sp>
        <p:nvSpPr>
          <p:cNvPr id="466947" name="Rectangle 3"/>
          <p:cNvSpPr>
            <a:spLocks noChangeArrowheads="1"/>
          </p:cNvSpPr>
          <p:nvPr/>
        </p:nvSpPr>
        <p:spPr bwMode="auto">
          <a:xfrm>
            <a:off x="738188" y="4651375"/>
            <a:ext cx="4545012" cy="892175"/>
          </a:xfrm>
          <a:prstGeom prst="rect">
            <a:avLst/>
          </a:prstGeom>
          <a:noFill/>
          <a:ln w="9525">
            <a:noFill/>
            <a:miter lim="800000"/>
            <a:headEnd/>
            <a:tailEnd/>
          </a:ln>
          <a:effectLst/>
        </p:spPr>
        <p:txBody>
          <a:bodyPr anchor="ctr"/>
          <a:lstStyle/>
          <a:p>
            <a:pPr>
              <a:defRPr/>
            </a:pPr>
            <a:r>
              <a:rPr lang="en-US" sz="1800" dirty="0">
                <a:effectLst>
                  <a:outerShdw blurRad="38100" dist="38100" dir="2700000" algn="tl">
                    <a:srgbClr val="C0C0C0"/>
                  </a:outerShdw>
                </a:effectLst>
                <a:latin typeface="Arial" charset="0"/>
                <a:ea typeface="MS Mincho" pitchFamily="49" charset="-128"/>
              </a:rPr>
              <a:t>Figure 5.2</a:t>
            </a:r>
            <a:r>
              <a:rPr lang="en-US" sz="1800" b="0" dirty="0">
                <a:effectLst>
                  <a:outerShdw blurRad="38100" dist="38100" dir="2700000" algn="tl">
                    <a:srgbClr val="C0C0C0"/>
                  </a:outerShdw>
                </a:effectLst>
                <a:latin typeface="Arial" charset="0"/>
                <a:ea typeface="MS Mincho" pitchFamily="49" charset="-128"/>
              </a:rPr>
              <a:t> A silver/silver chloride electrode, shown in cross section.</a:t>
            </a:r>
            <a:endParaRPr lang="en-US" sz="1800" b="0" dirty="0">
              <a:effectLst>
                <a:outerShdw blurRad="38100" dist="38100" dir="2700000" algn="tl">
                  <a:srgbClr val="C0C0C0"/>
                </a:outerShdw>
              </a:effectLst>
              <a:latin typeface="Arial" charset="0"/>
              <a:cs typeface="Courier New" pitchFamily="49" charset="0"/>
            </a:endParaRPr>
          </a:p>
        </p:txBody>
      </p:sp>
      <p:pic>
        <p:nvPicPr>
          <p:cNvPr id="33797" name="Picture 4" descr="Fig5-2"/>
          <p:cNvPicPr>
            <a:picLocks noChangeAspect="1" noChangeArrowheads="1"/>
          </p:cNvPicPr>
          <p:nvPr/>
        </p:nvPicPr>
        <p:blipFill>
          <a:blip r:embed="rId3"/>
          <a:srcRect/>
          <a:stretch>
            <a:fillRect/>
          </a:stretch>
        </p:blipFill>
        <p:spPr bwMode="auto">
          <a:xfrm>
            <a:off x="152400" y="1119188"/>
            <a:ext cx="4727575" cy="3398837"/>
          </a:xfrm>
          <a:prstGeom prst="rect">
            <a:avLst/>
          </a:prstGeom>
          <a:noFill/>
          <a:ln w="9525">
            <a:noFill/>
            <a:miter lim="800000"/>
            <a:headEnd/>
            <a:tailEnd/>
          </a:ln>
        </p:spPr>
      </p:pic>
      <p:grpSp>
        <p:nvGrpSpPr>
          <p:cNvPr id="2" name="Group 6"/>
          <p:cNvGrpSpPr>
            <a:grpSpLocks/>
          </p:cNvGrpSpPr>
          <p:nvPr/>
        </p:nvGrpSpPr>
        <p:grpSpPr bwMode="auto">
          <a:xfrm>
            <a:off x="5888267" y="3714546"/>
            <a:ext cx="204788" cy="111125"/>
            <a:chOff x="3476" y="3466"/>
            <a:chExt cx="135" cy="78"/>
          </a:xfrm>
        </p:grpSpPr>
        <p:sp>
          <p:nvSpPr>
            <p:cNvPr id="33804" name="Line 7"/>
            <p:cNvSpPr>
              <a:spLocks noChangeShapeType="1"/>
            </p:cNvSpPr>
            <p:nvPr/>
          </p:nvSpPr>
          <p:spPr bwMode="auto">
            <a:xfrm>
              <a:off x="3476" y="3490"/>
              <a:ext cx="135" cy="0"/>
            </a:xfrm>
            <a:prstGeom prst="line">
              <a:avLst/>
            </a:prstGeom>
            <a:noFill/>
            <a:ln w="19050">
              <a:solidFill>
                <a:schemeClr val="tx1"/>
              </a:solidFill>
              <a:round/>
              <a:headEnd/>
              <a:tailEnd/>
            </a:ln>
          </p:spPr>
          <p:txBody>
            <a:bodyPr wrap="none" anchor="ctr"/>
            <a:lstStyle/>
            <a:p>
              <a:endParaRPr lang="en-US"/>
            </a:p>
          </p:txBody>
        </p:sp>
        <p:sp>
          <p:nvSpPr>
            <p:cNvPr id="33805" name="Line 8"/>
            <p:cNvSpPr>
              <a:spLocks noChangeShapeType="1"/>
            </p:cNvSpPr>
            <p:nvPr/>
          </p:nvSpPr>
          <p:spPr bwMode="auto">
            <a:xfrm>
              <a:off x="3476" y="3524"/>
              <a:ext cx="135" cy="0"/>
            </a:xfrm>
            <a:prstGeom prst="line">
              <a:avLst/>
            </a:prstGeom>
            <a:noFill/>
            <a:ln w="19050">
              <a:solidFill>
                <a:schemeClr val="tx1"/>
              </a:solidFill>
              <a:round/>
              <a:headEnd/>
              <a:tailEnd/>
            </a:ln>
          </p:spPr>
          <p:txBody>
            <a:bodyPr wrap="none" anchor="ctr"/>
            <a:lstStyle/>
            <a:p>
              <a:endParaRPr lang="en-US"/>
            </a:p>
          </p:txBody>
        </p:sp>
        <p:sp>
          <p:nvSpPr>
            <p:cNvPr id="33806" name="Line 9"/>
            <p:cNvSpPr>
              <a:spLocks noChangeShapeType="1"/>
            </p:cNvSpPr>
            <p:nvPr/>
          </p:nvSpPr>
          <p:spPr bwMode="auto">
            <a:xfrm flipV="1">
              <a:off x="3478" y="3466"/>
              <a:ext cx="31" cy="22"/>
            </a:xfrm>
            <a:prstGeom prst="line">
              <a:avLst/>
            </a:prstGeom>
            <a:noFill/>
            <a:ln w="19050">
              <a:solidFill>
                <a:schemeClr val="tx1"/>
              </a:solidFill>
              <a:round/>
              <a:headEnd/>
              <a:tailEnd/>
            </a:ln>
          </p:spPr>
          <p:txBody>
            <a:bodyPr wrap="none" anchor="ctr"/>
            <a:lstStyle/>
            <a:p>
              <a:endParaRPr lang="en-US"/>
            </a:p>
          </p:txBody>
        </p:sp>
        <p:sp>
          <p:nvSpPr>
            <p:cNvPr id="33807" name="Line 10"/>
            <p:cNvSpPr>
              <a:spLocks noChangeShapeType="1"/>
            </p:cNvSpPr>
            <p:nvPr/>
          </p:nvSpPr>
          <p:spPr bwMode="auto">
            <a:xfrm flipV="1">
              <a:off x="3574" y="3520"/>
              <a:ext cx="37" cy="24"/>
            </a:xfrm>
            <a:prstGeom prst="line">
              <a:avLst/>
            </a:prstGeom>
            <a:noFill/>
            <a:ln w="19050">
              <a:solidFill>
                <a:schemeClr val="tx1"/>
              </a:solidFill>
              <a:round/>
              <a:headEnd/>
              <a:tailEnd/>
            </a:ln>
          </p:spPr>
          <p:txBody>
            <a:bodyPr wrap="none" anchor="ctr"/>
            <a:lstStyle/>
            <a:p>
              <a:endParaRPr lang="en-US"/>
            </a:p>
          </p:txBody>
        </p:sp>
      </p:grpSp>
      <p:grpSp>
        <p:nvGrpSpPr>
          <p:cNvPr id="3" name="Group 11"/>
          <p:cNvGrpSpPr>
            <a:grpSpLocks/>
          </p:cNvGrpSpPr>
          <p:nvPr/>
        </p:nvGrpSpPr>
        <p:grpSpPr bwMode="auto">
          <a:xfrm>
            <a:off x="6589712" y="4629150"/>
            <a:ext cx="204788" cy="111125"/>
            <a:chOff x="3476" y="3466"/>
            <a:chExt cx="135" cy="78"/>
          </a:xfrm>
        </p:grpSpPr>
        <p:sp>
          <p:nvSpPr>
            <p:cNvPr id="33800" name="Line 12"/>
            <p:cNvSpPr>
              <a:spLocks noChangeShapeType="1"/>
            </p:cNvSpPr>
            <p:nvPr/>
          </p:nvSpPr>
          <p:spPr bwMode="auto">
            <a:xfrm>
              <a:off x="3476" y="3490"/>
              <a:ext cx="135" cy="0"/>
            </a:xfrm>
            <a:prstGeom prst="line">
              <a:avLst/>
            </a:prstGeom>
            <a:noFill/>
            <a:ln w="19050">
              <a:solidFill>
                <a:schemeClr val="tx1"/>
              </a:solidFill>
              <a:round/>
              <a:headEnd/>
              <a:tailEnd/>
            </a:ln>
          </p:spPr>
          <p:txBody>
            <a:bodyPr wrap="none" anchor="ctr"/>
            <a:lstStyle/>
            <a:p>
              <a:endParaRPr lang="en-US"/>
            </a:p>
          </p:txBody>
        </p:sp>
        <p:sp>
          <p:nvSpPr>
            <p:cNvPr id="33801" name="Line 13"/>
            <p:cNvSpPr>
              <a:spLocks noChangeShapeType="1"/>
            </p:cNvSpPr>
            <p:nvPr/>
          </p:nvSpPr>
          <p:spPr bwMode="auto">
            <a:xfrm>
              <a:off x="3476" y="3524"/>
              <a:ext cx="135" cy="0"/>
            </a:xfrm>
            <a:prstGeom prst="line">
              <a:avLst/>
            </a:prstGeom>
            <a:noFill/>
            <a:ln w="19050">
              <a:solidFill>
                <a:schemeClr val="tx1"/>
              </a:solidFill>
              <a:round/>
              <a:headEnd/>
              <a:tailEnd/>
            </a:ln>
          </p:spPr>
          <p:txBody>
            <a:bodyPr wrap="none" anchor="ctr"/>
            <a:lstStyle/>
            <a:p>
              <a:endParaRPr lang="en-US"/>
            </a:p>
          </p:txBody>
        </p:sp>
        <p:sp>
          <p:nvSpPr>
            <p:cNvPr id="33802" name="Line 14"/>
            <p:cNvSpPr>
              <a:spLocks noChangeShapeType="1"/>
            </p:cNvSpPr>
            <p:nvPr/>
          </p:nvSpPr>
          <p:spPr bwMode="auto">
            <a:xfrm flipV="1">
              <a:off x="3478" y="3466"/>
              <a:ext cx="31" cy="22"/>
            </a:xfrm>
            <a:prstGeom prst="line">
              <a:avLst/>
            </a:prstGeom>
            <a:noFill/>
            <a:ln w="19050">
              <a:solidFill>
                <a:schemeClr val="tx1"/>
              </a:solidFill>
              <a:round/>
              <a:headEnd/>
              <a:tailEnd/>
            </a:ln>
          </p:spPr>
          <p:txBody>
            <a:bodyPr wrap="none" anchor="ctr"/>
            <a:lstStyle/>
            <a:p>
              <a:endParaRPr lang="en-US"/>
            </a:p>
          </p:txBody>
        </p:sp>
        <p:sp>
          <p:nvSpPr>
            <p:cNvPr id="33803" name="Line 15"/>
            <p:cNvSpPr>
              <a:spLocks noChangeShapeType="1"/>
            </p:cNvSpPr>
            <p:nvPr/>
          </p:nvSpPr>
          <p:spPr bwMode="auto">
            <a:xfrm flipV="1">
              <a:off x="3574" y="3520"/>
              <a:ext cx="37" cy="24"/>
            </a:xfrm>
            <a:prstGeom prst="line">
              <a:avLst/>
            </a:prstGeom>
            <a:noFill/>
            <a:ln w="19050">
              <a:solidFill>
                <a:schemeClr val="tx1"/>
              </a:solidFill>
              <a:round/>
              <a:headEnd/>
              <a:tailEnd/>
            </a:ln>
          </p:spPr>
          <p:txBody>
            <a:bodyPr wrap="none" anchor="ctr"/>
            <a:lstStyle/>
            <a:p>
              <a:endParaRPr lang="en-US"/>
            </a:p>
          </p:txBody>
        </p:sp>
      </p:grpSp>
      <p:sp>
        <p:nvSpPr>
          <p:cNvPr id="4" name="Footer Placeholder 3"/>
          <p:cNvSpPr>
            <a:spLocks noGrp="1"/>
          </p:cNvSpPr>
          <p:nvPr>
            <p:ph type="ftr" sz="quarter" idx="11"/>
          </p:nvPr>
        </p:nvSpPr>
        <p:spPr/>
        <p:txBody>
          <a:bodyPr/>
          <a:lstStyle/>
          <a:p>
            <a:r>
              <a:rPr lang="en-US" smtClean="0"/>
              <a:t>J.K.Roy</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696913" y="322263"/>
            <a:ext cx="7829550" cy="396875"/>
          </a:xfrm>
        </p:spPr>
        <p:txBody>
          <a:bodyPr rtlCol="0">
            <a:normAutofit fontScale="90000"/>
          </a:bodyPr>
          <a:lstStyle/>
          <a:p>
            <a:pPr eaLnBrk="1" fontAlgn="auto" hangingPunct="1">
              <a:spcAft>
                <a:spcPts val="0"/>
              </a:spcAft>
              <a:defRPr/>
            </a:pPr>
            <a:r>
              <a:rPr lang="en-US" sz="2800" smtClean="0"/>
              <a:t>Ag/AgCl Electrodes</a:t>
            </a:r>
          </a:p>
        </p:txBody>
      </p:sp>
      <p:sp>
        <p:nvSpPr>
          <p:cNvPr id="34819" name="Rectangle 3"/>
          <p:cNvSpPr>
            <a:spLocks noGrp="1" noChangeArrowheads="1"/>
          </p:cNvSpPr>
          <p:nvPr>
            <p:ph idx="1"/>
          </p:nvPr>
        </p:nvSpPr>
        <p:spPr/>
        <p:txBody>
          <a:bodyPr>
            <a:normAutofit lnSpcReduction="10000"/>
          </a:bodyPr>
          <a:lstStyle/>
          <a:p>
            <a:pPr eaLnBrk="1" hangingPunct="1">
              <a:lnSpc>
                <a:spcPct val="90000"/>
              </a:lnSpc>
            </a:pPr>
            <a:r>
              <a:rPr lang="en-US" sz="2000" dirty="0" smtClean="0"/>
              <a:t>Solubility product (</a:t>
            </a:r>
            <a:r>
              <a:rPr lang="en-US" sz="2000" i="1" dirty="0" smtClean="0"/>
              <a:t> K</a:t>
            </a:r>
            <a:r>
              <a:rPr lang="en-US" sz="2000" i="1" baseline="-25000" dirty="0" smtClean="0"/>
              <a:t>s</a:t>
            </a:r>
            <a:r>
              <a:rPr lang="en-US" sz="2000" i="1" dirty="0" smtClean="0"/>
              <a:t> </a:t>
            </a:r>
            <a:r>
              <a:rPr lang="en-US" sz="2000" dirty="0" smtClean="0"/>
              <a:t>):  The rate of precipitation and of returning to solution.  At equilibrium:</a:t>
            </a:r>
          </a:p>
          <a:p>
            <a:pPr eaLnBrk="1" hangingPunct="1">
              <a:lnSpc>
                <a:spcPct val="90000"/>
              </a:lnSpc>
            </a:pPr>
            <a:endParaRPr lang="en-US" sz="700" dirty="0" smtClean="0"/>
          </a:p>
          <a:p>
            <a:pPr lvl="3" eaLnBrk="1" hangingPunct="1">
              <a:lnSpc>
                <a:spcPct val="90000"/>
              </a:lnSpc>
              <a:buFontTx/>
              <a:buNone/>
            </a:pPr>
            <a:r>
              <a:rPr lang="en-US" i="1" dirty="0" smtClean="0"/>
              <a:t>K</a:t>
            </a:r>
            <a:r>
              <a:rPr lang="en-US" i="1" baseline="-25000" dirty="0" smtClean="0"/>
              <a:t>s </a:t>
            </a:r>
            <a:r>
              <a:rPr lang="en-US" i="1" dirty="0" smtClean="0"/>
              <a:t> =  </a:t>
            </a:r>
            <a:r>
              <a:rPr lang="en-US" i="1" dirty="0" err="1" smtClean="0"/>
              <a:t>a</a:t>
            </a:r>
            <a:r>
              <a:rPr lang="en-US" i="1" baseline="-25000" dirty="0" err="1" smtClean="0"/>
              <a:t>Ag</a:t>
            </a:r>
            <a:r>
              <a:rPr lang="en-US" i="1" baseline="-10000" dirty="0" smtClean="0"/>
              <a:t>+</a:t>
            </a:r>
            <a:r>
              <a:rPr lang="en-US" i="1" dirty="0" smtClean="0"/>
              <a:t> x  </a:t>
            </a:r>
            <a:r>
              <a:rPr lang="en-US" i="1" dirty="0" err="1" smtClean="0"/>
              <a:t>a</a:t>
            </a:r>
            <a:r>
              <a:rPr lang="en-US" i="1" baseline="-25000" dirty="0" err="1" smtClean="0"/>
              <a:t>Cl</a:t>
            </a:r>
            <a:r>
              <a:rPr lang="en-US" i="1" baseline="-10000" dirty="0" smtClean="0"/>
              <a:t> -</a:t>
            </a:r>
            <a:r>
              <a:rPr lang="en-US" dirty="0" smtClean="0"/>
              <a:t> </a:t>
            </a:r>
            <a:r>
              <a:rPr lang="en-US" i="1" dirty="0" smtClean="0"/>
              <a:t>				     </a:t>
            </a:r>
            <a:r>
              <a:rPr lang="en-US" b="1" i="1" dirty="0" smtClean="0">
                <a:latin typeface="Times New Roman" pitchFamily="18" charset="0"/>
              </a:rPr>
              <a:t>(5.12)</a:t>
            </a:r>
            <a:endParaRPr lang="en-US" dirty="0" smtClean="0"/>
          </a:p>
          <a:p>
            <a:pPr lvl="3" eaLnBrk="1" hangingPunct="1">
              <a:lnSpc>
                <a:spcPct val="90000"/>
              </a:lnSpc>
              <a:buFontTx/>
              <a:buNone/>
            </a:pPr>
            <a:endParaRPr lang="en-US" sz="700" dirty="0" smtClean="0"/>
          </a:p>
          <a:p>
            <a:pPr eaLnBrk="1" hangingPunct="1">
              <a:lnSpc>
                <a:spcPct val="90000"/>
              </a:lnSpc>
            </a:pPr>
            <a:endParaRPr lang="en-US" sz="2000" dirty="0" smtClean="0"/>
          </a:p>
          <a:p>
            <a:pPr eaLnBrk="1" hangingPunct="1">
              <a:lnSpc>
                <a:spcPct val="90000"/>
              </a:lnSpc>
            </a:pPr>
            <a:r>
              <a:rPr lang="en-US" sz="2000" dirty="0" smtClean="0"/>
              <a:t>The equation for the half-cell potential becomes</a:t>
            </a:r>
          </a:p>
          <a:p>
            <a:pPr eaLnBrk="1" hangingPunct="1">
              <a:lnSpc>
                <a:spcPct val="90000"/>
              </a:lnSpc>
            </a:pPr>
            <a:endParaRPr lang="en-US" sz="700" dirty="0" smtClean="0"/>
          </a:p>
          <a:p>
            <a:pPr algn="ctr" eaLnBrk="1" hangingPunct="1">
              <a:lnSpc>
                <a:spcPct val="90000"/>
              </a:lnSpc>
              <a:buFontTx/>
              <a:buNone/>
            </a:pPr>
            <a:endParaRPr lang="en-US" sz="2400" i="1" dirty="0" smtClean="0"/>
          </a:p>
          <a:p>
            <a:pPr algn="ctr" eaLnBrk="1" hangingPunct="1">
              <a:lnSpc>
                <a:spcPct val="90000"/>
              </a:lnSpc>
              <a:buFontTx/>
              <a:buNone/>
            </a:pPr>
            <a:endParaRPr lang="en-US" sz="2400" i="1" dirty="0"/>
          </a:p>
          <a:p>
            <a:pPr algn="ctr" eaLnBrk="1" hangingPunct="1">
              <a:lnSpc>
                <a:spcPct val="90000"/>
              </a:lnSpc>
              <a:buFontTx/>
              <a:buNone/>
            </a:pPr>
            <a:r>
              <a:rPr lang="en-US" sz="2400" i="1" dirty="0" smtClean="0"/>
              <a:t>E  </a:t>
            </a:r>
            <a:r>
              <a:rPr lang="en-US" sz="2400" i="1" dirty="0" smtClean="0"/>
              <a:t>=  E</a:t>
            </a:r>
            <a:r>
              <a:rPr lang="en-US" sz="2400" i="1" baseline="40000" dirty="0" smtClean="0"/>
              <a:t>0</a:t>
            </a:r>
            <a:r>
              <a:rPr lang="en-US" sz="2400" baseline="-25000" dirty="0" smtClean="0"/>
              <a:t>Ag</a:t>
            </a:r>
            <a:r>
              <a:rPr lang="en-US" sz="2400" i="1" baseline="40000" dirty="0" smtClean="0"/>
              <a:t>  </a:t>
            </a:r>
            <a:r>
              <a:rPr lang="en-US" sz="2400" i="1" dirty="0" smtClean="0"/>
              <a:t>+          </a:t>
            </a:r>
            <a:r>
              <a:rPr lang="en-US" sz="2400" i="1" dirty="0" err="1" smtClean="0"/>
              <a:t>ln</a:t>
            </a:r>
            <a:r>
              <a:rPr lang="en-US" sz="2400" i="1" dirty="0" smtClean="0"/>
              <a:t> ( K</a:t>
            </a:r>
            <a:r>
              <a:rPr lang="en-US" sz="2400" i="1" baseline="-25000" dirty="0" smtClean="0"/>
              <a:t>s </a:t>
            </a:r>
            <a:r>
              <a:rPr lang="en-US" sz="2400" i="1" dirty="0" smtClean="0"/>
              <a:t>)  -          </a:t>
            </a:r>
            <a:r>
              <a:rPr lang="en-US" sz="2400" i="1" dirty="0" err="1" smtClean="0"/>
              <a:t>ln</a:t>
            </a:r>
            <a:r>
              <a:rPr lang="en-US" sz="2400" i="1" dirty="0" smtClean="0"/>
              <a:t> ( </a:t>
            </a:r>
            <a:r>
              <a:rPr lang="en-US" sz="2400" i="1" dirty="0" err="1" smtClean="0"/>
              <a:t>a</a:t>
            </a:r>
            <a:r>
              <a:rPr lang="en-US" sz="2400" i="1" baseline="-25000" dirty="0" err="1" smtClean="0"/>
              <a:t>Cl</a:t>
            </a:r>
            <a:r>
              <a:rPr lang="en-US" sz="2400" i="1" baseline="-10000" dirty="0" smtClean="0"/>
              <a:t> -</a:t>
            </a:r>
            <a:r>
              <a:rPr lang="en-US" sz="2400" dirty="0" smtClean="0"/>
              <a:t> </a:t>
            </a:r>
            <a:r>
              <a:rPr lang="en-US" sz="2400" i="1" dirty="0" smtClean="0"/>
              <a:t>)</a:t>
            </a:r>
          </a:p>
          <a:p>
            <a:pPr lvl="3" eaLnBrk="1" hangingPunct="1">
              <a:lnSpc>
                <a:spcPct val="90000"/>
              </a:lnSpc>
              <a:buFontTx/>
              <a:buNone/>
            </a:pPr>
            <a:r>
              <a:rPr lang="en-US" i="1" dirty="0" smtClean="0"/>
              <a:t>							     </a:t>
            </a:r>
            <a:r>
              <a:rPr lang="en-US" b="1" i="1" dirty="0" smtClean="0">
                <a:latin typeface="Times New Roman" pitchFamily="18" charset="0"/>
              </a:rPr>
              <a:t>(5.15)</a:t>
            </a:r>
            <a:endParaRPr lang="en-US" sz="1400" b="1" i="1"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r>
              <a:rPr lang="en-US" sz="2000" dirty="0" smtClean="0"/>
              <a:t>Determined by the activity of the chloride ion.  In the body, the activity of </a:t>
            </a:r>
            <a:r>
              <a:rPr lang="en-US" sz="2000" dirty="0" err="1" smtClean="0"/>
              <a:t>Cl</a:t>
            </a:r>
            <a:r>
              <a:rPr lang="en-US" sz="2000" dirty="0" smtClean="0"/>
              <a:t> </a:t>
            </a:r>
            <a:r>
              <a:rPr lang="en-US" sz="2000" baseline="50000" dirty="0" smtClean="0"/>
              <a:t>–</a:t>
            </a:r>
            <a:r>
              <a:rPr lang="en-US" sz="2000" dirty="0" smtClean="0"/>
              <a:t>  is quite stable.</a:t>
            </a:r>
          </a:p>
          <a:p>
            <a:pPr eaLnBrk="1" hangingPunct="1">
              <a:lnSpc>
                <a:spcPct val="90000"/>
              </a:lnSpc>
            </a:pPr>
            <a:endParaRPr lang="en-US" sz="2000" dirty="0" smtClean="0"/>
          </a:p>
        </p:txBody>
      </p:sp>
      <p:grpSp>
        <p:nvGrpSpPr>
          <p:cNvPr id="2" name="Group 4"/>
          <p:cNvGrpSpPr>
            <a:grpSpLocks/>
          </p:cNvGrpSpPr>
          <p:nvPr/>
        </p:nvGrpSpPr>
        <p:grpSpPr bwMode="auto">
          <a:xfrm>
            <a:off x="2399867" y="3954463"/>
            <a:ext cx="3479800" cy="1065213"/>
            <a:chOff x="1496" y="2123"/>
            <a:chExt cx="2192" cy="671"/>
          </a:xfrm>
        </p:grpSpPr>
        <p:grpSp>
          <p:nvGrpSpPr>
            <p:cNvPr id="3" name="Group 5"/>
            <p:cNvGrpSpPr>
              <a:grpSpLocks/>
            </p:cNvGrpSpPr>
            <p:nvPr/>
          </p:nvGrpSpPr>
          <p:grpSpPr bwMode="auto">
            <a:xfrm>
              <a:off x="2184" y="2123"/>
              <a:ext cx="333" cy="442"/>
              <a:chOff x="2016" y="1211"/>
              <a:chExt cx="333" cy="442"/>
            </a:xfrm>
          </p:grpSpPr>
          <p:sp>
            <p:nvSpPr>
              <p:cNvPr id="34827" name="Text Box 6"/>
              <p:cNvSpPr txBox="1">
                <a:spLocks noChangeArrowheads="1"/>
              </p:cNvSpPr>
              <p:nvPr/>
            </p:nvSpPr>
            <p:spPr bwMode="auto">
              <a:xfrm>
                <a:off x="2020" y="1211"/>
                <a:ext cx="329" cy="442"/>
              </a:xfrm>
              <a:prstGeom prst="rect">
                <a:avLst/>
              </a:prstGeom>
              <a:noFill/>
              <a:ln w="9525">
                <a:noFill/>
                <a:miter lim="800000"/>
                <a:headEnd/>
                <a:tailEnd/>
              </a:ln>
            </p:spPr>
            <p:txBody>
              <a:bodyPr wrap="none" anchor="ctr">
                <a:spAutoFit/>
              </a:bodyPr>
              <a:lstStyle/>
              <a:p>
                <a:pPr algn="ctr"/>
                <a:r>
                  <a:rPr lang="en-US" sz="2000" b="0" i="1" dirty="0">
                    <a:latin typeface="Arial" pitchFamily="34" charset="0"/>
                  </a:rPr>
                  <a:t>RT</a:t>
                </a:r>
              </a:p>
              <a:p>
                <a:pPr algn="ctr"/>
                <a:r>
                  <a:rPr lang="en-US" sz="2000" b="0" i="1" dirty="0" err="1">
                    <a:latin typeface="Arial" pitchFamily="34" charset="0"/>
                  </a:rPr>
                  <a:t>nF</a:t>
                </a:r>
                <a:endParaRPr lang="en-US" b="0" i="1" dirty="0">
                  <a:latin typeface="Arial" pitchFamily="34" charset="0"/>
                </a:endParaRPr>
              </a:p>
            </p:txBody>
          </p:sp>
          <p:sp>
            <p:nvSpPr>
              <p:cNvPr id="34828" name="Line 7"/>
              <p:cNvSpPr>
                <a:spLocks noChangeShapeType="1"/>
              </p:cNvSpPr>
              <p:nvPr/>
            </p:nvSpPr>
            <p:spPr bwMode="auto">
              <a:xfrm>
                <a:off x="2016" y="1440"/>
                <a:ext cx="328" cy="0"/>
              </a:xfrm>
              <a:prstGeom prst="line">
                <a:avLst/>
              </a:prstGeom>
              <a:noFill/>
              <a:ln w="19050">
                <a:solidFill>
                  <a:schemeClr val="tx1"/>
                </a:solidFill>
                <a:round/>
                <a:headEnd/>
                <a:tailEnd/>
              </a:ln>
            </p:spPr>
            <p:txBody>
              <a:bodyPr wrap="none" anchor="ctr"/>
              <a:lstStyle/>
              <a:p>
                <a:endParaRPr lang="en-US"/>
              </a:p>
            </p:txBody>
          </p:sp>
        </p:grpSp>
        <p:grpSp>
          <p:nvGrpSpPr>
            <p:cNvPr id="4" name="Group 8"/>
            <p:cNvGrpSpPr>
              <a:grpSpLocks/>
            </p:cNvGrpSpPr>
            <p:nvPr/>
          </p:nvGrpSpPr>
          <p:grpSpPr bwMode="auto">
            <a:xfrm>
              <a:off x="3337" y="2147"/>
              <a:ext cx="351" cy="442"/>
              <a:chOff x="1857" y="1219"/>
              <a:chExt cx="351" cy="442"/>
            </a:xfrm>
          </p:grpSpPr>
          <p:sp>
            <p:nvSpPr>
              <p:cNvPr id="34825" name="Text Box 9"/>
              <p:cNvSpPr txBox="1">
                <a:spLocks noChangeArrowheads="1"/>
              </p:cNvSpPr>
              <p:nvPr/>
            </p:nvSpPr>
            <p:spPr bwMode="auto">
              <a:xfrm>
                <a:off x="1879" y="1219"/>
                <a:ext cx="329" cy="442"/>
              </a:xfrm>
              <a:prstGeom prst="rect">
                <a:avLst/>
              </a:prstGeom>
              <a:noFill/>
              <a:ln w="9525">
                <a:noFill/>
                <a:miter lim="800000"/>
                <a:headEnd/>
                <a:tailEnd/>
              </a:ln>
            </p:spPr>
            <p:txBody>
              <a:bodyPr wrap="none" anchor="ctr">
                <a:spAutoFit/>
              </a:bodyPr>
              <a:lstStyle/>
              <a:p>
                <a:pPr algn="ctr"/>
                <a:r>
                  <a:rPr lang="en-US" sz="2000" b="0" i="1" dirty="0">
                    <a:latin typeface="Arial" pitchFamily="34" charset="0"/>
                  </a:rPr>
                  <a:t>RT</a:t>
                </a:r>
              </a:p>
              <a:p>
                <a:pPr algn="ctr"/>
                <a:r>
                  <a:rPr lang="en-US" sz="2000" b="0" i="1" dirty="0" err="1">
                    <a:latin typeface="Arial" pitchFamily="34" charset="0"/>
                  </a:rPr>
                  <a:t>nF</a:t>
                </a:r>
                <a:endParaRPr lang="en-US" b="0" i="1" dirty="0">
                  <a:latin typeface="Arial" pitchFamily="34" charset="0"/>
                </a:endParaRPr>
              </a:p>
            </p:txBody>
          </p:sp>
          <p:sp>
            <p:nvSpPr>
              <p:cNvPr id="34826" name="Line 10"/>
              <p:cNvSpPr>
                <a:spLocks noChangeShapeType="1"/>
              </p:cNvSpPr>
              <p:nvPr/>
            </p:nvSpPr>
            <p:spPr bwMode="auto">
              <a:xfrm>
                <a:off x="1857" y="1440"/>
                <a:ext cx="328" cy="0"/>
              </a:xfrm>
              <a:prstGeom prst="line">
                <a:avLst/>
              </a:prstGeom>
              <a:noFill/>
              <a:ln w="19050">
                <a:solidFill>
                  <a:schemeClr val="tx1"/>
                </a:solidFill>
                <a:round/>
                <a:headEnd/>
                <a:tailEnd/>
              </a:ln>
            </p:spPr>
            <p:txBody>
              <a:bodyPr wrap="none" anchor="ctr"/>
              <a:lstStyle/>
              <a:p>
                <a:endParaRPr lang="en-US"/>
              </a:p>
            </p:txBody>
          </p:sp>
        </p:grpSp>
        <p:sp>
          <p:nvSpPr>
            <p:cNvPr id="34823" name="Freeform 11"/>
            <p:cNvSpPr>
              <a:spLocks/>
            </p:cNvSpPr>
            <p:nvPr/>
          </p:nvSpPr>
          <p:spPr bwMode="auto">
            <a:xfrm>
              <a:off x="1496" y="2416"/>
              <a:ext cx="1784" cy="184"/>
            </a:xfrm>
            <a:custGeom>
              <a:avLst/>
              <a:gdLst>
                <a:gd name="T0" fmla="*/ 0 w 1784"/>
                <a:gd name="T1" fmla="*/ 0 h 184"/>
                <a:gd name="T2" fmla="*/ 0 w 1784"/>
                <a:gd name="T3" fmla="*/ 184 h 184"/>
                <a:gd name="T4" fmla="*/ 1784 w 1784"/>
                <a:gd name="T5" fmla="*/ 184 h 184"/>
                <a:gd name="T6" fmla="*/ 1784 w 1784"/>
                <a:gd name="T7" fmla="*/ 24 h 184"/>
                <a:gd name="T8" fmla="*/ 0 60000 65536"/>
                <a:gd name="T9" fmla="*/ 0 60000 65536"/>
                <a:gd name="T10" fmla="*/ 0 60000 65536"/>
                <a:gd name="T11" fmla="*/ 0 60000 65536"/>
                <a:gd name="T12" fmla="*/ 0 w 1784"/>
                <a:gd name="T13" fmla="*/ 0 h 184"/>
                <a:gd name="T14" fmla="*/ 1784 w 1784"/>
                <a:gd name="T15" fmla="*/ 184 h 184"/>
              </a:gdLst>
              <a:ahLst/>
              <a:cxnLst>
                <a:cxn ang="T8">
                  <a:pos x="T0" y="T1"/>
                </a:cxn>
                <a:cxn ang="T9">
                  <a:pos x="T2" y="T3"/>
                </a:cxn>
                <a:cxn ang="T10">
                  <a:pos x="T4" y="T5"/>
                </a:cxn>
                <a:cxn ang="T11">
                  <a:pos x="T6" y="T7"/>
                </a:cxn>
              </a:cxnLst>
              <a:rect l="T12" t="T13" r="T14" b="T15"/>
              <a:pathLst>
                <a:path w="1784" h="184">
                  <a:moveTo>
                    <a:pt x="0" y="0"/>
                  </a:moveTo>
                  <a:lnTo>
                    <a:pt x="0" y="184"/>
                  </a:lnTo>
                  <a:lnTo>
                    <a:pt x="1784" y="184"/>
                  </a:lnTo>
                  <a:lnTo>
                    <a:pt x="1784" y="24"/>
                  </a:lnTo>
                </a:path>
              </a:pathLst>
            </a:custGeom>
            <a:noFill/>
            <a:ln w="19050">
              <a:solidFill>
                <a:schemeClr val="tx1"/>
              </a:solidFill>
              <a:round/>
              <a:headEnd/>
              <a:tailEnd/>
            </a:ln>
          </p:spPr>
          <p:txBody>
            <a:bodyPr wrap="none" anchor="ctr"/>
            <a:lstStyle/>
            <a:p>
              <a:endParaRPr lang="en-US"/>
            </a:p>
          </p:txBody>
        </p:sp>
        <p:sp>
          <p:nvSpPr>
            <p:cNvPr id="34824" name="Text Box 12"/>
            <p:cNvSpPr txBox="1">
              <a:spLocks noChangeArrowheads="1"/>
            </p:cNvSpPr>
            <p:nvPr/>
          </p:nvSpPr>
          <p:spPr bwMode="auto">
            <a:xfrm>
              <a:off x="1967" y="2582"/>
              <a:ext cx="649" cy="212"/>
            </a:xfrm>
            <a:prstGeom prst="rect">
              <a:avLst/>
            </a:prstGeom>
            <a:noFill/>
            <a:ln w="9525">
              <a:noFill/>
              <a:miter lim="800000"/>
              <a:headEnd/>
              <a:tailEnd/>
            </a:ln>
          </p:spPr>
          <p:txBody>
            <a:bodyPr wrap="none" anchor="ctr">
              <a:spAutoFit/>
            </a:bodyPr>
            <a:lstStyle/>
            <a:p>
              <a:pPr algn="ctr"/>
              <a:r>
                <a:rPr lang="en-US" sz="1600">
                  <a:latin typeface="Arial" pitchFamily="34" charset="0"/>
                </a:rPr>
                <a:t>constant</a:t>
              </a:r>
            </a:p>
          </p:txBody>
        </p:sp>
      </p:grpSp>
      <p:sp>
        <p:nvSpPr>
          <p:cNvPr id="5" name="Footer Placeholder 4"/>
          <p:cNvSpPr>
            <a:spLocks noGrp="1"/>
          </p:cNvSpPr>
          <p:nvPr>
            <p:ph type="ftr" sz="quarter" idx="11"/>
          </p:nvPr>
        </p:nvSpPr>
        <p:spPr/>
        <p:txBody>
          <a:bodyPr/>
          <a:lstStyle/>
          <a:p>
            <a:r>
              <a:rPr lang="en-US" smtClean="0"/>
              <a:t>J.K.Roy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696913" y="322263"/>
            <a:ext cx="7772400" cy="396875"/>
          </a:xfrm>
        </p:spPr>
        <p:txBody>
          <a:bodyPr rtlCol="0">
            <a:normAutofit fontScale="90000"/>
          </a:bodyPr>
          <a:lstStyle/>
          <a:p>
            <a:pPr eaLnBrk="1" fontAlgn="auto" hangingPunct="1">
              <a:spcAft>
                <a:spcPts val="0"/>
              </a:spcAft>
              <a:defRPr/>
            </a:pPr>
            <a:r>
              <a:rPr lang="en-US" sz="2800" smtClean="0"/>
              <a:t>Ag/AgCl Fabrication</a:t>
            </a:r>
          </a:p>
        </p:txBody>
      </p:sp>
      <p:sp>
        <p:nvSpPr>
          <p:cNvPr id="35843" name="Rectangle 3"/>
          <p:cNvSpPr>
            <a:spLocks noGrp="1" noChangeArrowheads="1"/>
          </p:cNvSpPr>
          <p:nvPr>
            <p:ph idx="1"/>
          </p:nvPr>
        </p:nvSpPr>
        <p:spPr>
          <a:xfrm>
            <a:off x="4060825" y="1041400"/>
            <a:ext cx="4384675" cy="4724400"/>
          </a:xfrm>
        </p:spPr>
        <p:txBody>
          <a:bodyPr/>
          <a:lstStyle/>
          <a:p>
            <a:pPr eaLnBrk="1" hangingPunct="1"/>
            <a:r>
              <a:rPr lang="en-US" sz="1800" smtClean="0"/>
              <a:t>Electrolytic process</a:t>
            </a:r>
          </a:p>
          <a:p>
            <a:pPr eaLnBrk="1" hangingPunct="1"/>
            <a:r>
              <a:rPr lang="en-US" sz="1800" smtClean="0"/>
              <a:t>Large Ag/AgCl electrode serves as the cathode.</a:t>
            </a:r>
          </a:p>
          <a:p>
            <a:pPr eaLnBrk="1" hangingPunct="1"/>
            <a:r>
              <a:rPr lang="en-US" sz="1800" smtClean="0"/>
              <a:t>Smaller Ag electrode to be chloridized serves as the anode.</a:t>
            </a:r>
          </a:p>
          <a:p>
            <a:pPr eaLnBrk="1" hangingPunct="1"/>
            <a:r>
              <a:rPr lang="en-US" sz="1800" smtClean="0"/>
              <a:t>A 1.5 volt battery is the energy source.</a:t>
            </a:r>
          </a:p>
          <a:p>
            <a:pPr eaLnBrk="1" hangingPunct="1"/>
            <a:r>
              <a:rPr lang="en-US" sz="1800" smtClean="0"/>
              <a:t>A resistor limits the current.</a:t>
            </a:r>
          </a:p>
          <a:p>
            <a:pPr eaLnBrk="1" hangingPunct="1"/>
            <a:r>
              <a:rPr lang="en-US" sz="1800" smtClean="0"/>
              <a:t>A milliammeter measures the plating current.</a:t>
            </a:r>
          </a:p>
          <a:p>
            <a:pPr eaLnBrk="1" hangingPunct="1"/>
            <a:r>
              <a:rPr lang="en-US" sz="1800" smtClean="0"/>
              <a:t>Reaction has an initial surge of current.</a:t>
            </a:r>
          </a:p>
          <a:p>
            <a:pPr eaLnBrk="1" hangingPunct="1"/>
            <a:r>
              <a:rPr lang="en-US" sz="1800" smtClean="0"/>
              <a:t>When current approaches a steady state (about 10 µA), the process is terminated.</a:t>
            </a:r>
          </a:p>
        </p:txBody>
      </p:sp>
      <p:grpSp>
        <p:nvGrpSpPr>
          <p:cNvPr id="2" name="Group 4"/>
          <p:cNvGrpSpPr>
            <a:grpSpLocks/>
          </p:cNvGrpSpPr>
          <p:nvPr/>
        </p:nvGrpSpPr>
        <p:grpSpPr bwMode="auto">
          <a:xfrm>
            <a:off x="887413" y="1701800"/>
            <a:ext cx="2668587" cy="3322638"/>
            <a:chOff x="567" y="1280"/>
            <a:chExt cx="1681" cy="2093"/>
          </a:xfrm>
        </p:grpSpPr>
        <p:sp>
          <p:nvSpPr>
            <p:cNvPr id="35845" name="Freeform 5"/>
            <p:cNvSpPr>
              <a:spLocks/>
            </p:cNvSpPr>
            <p:nvPr/>
          </p:nvSpPr>
          <p:spPr bwMode="auto">
            <a:xfrm>
              <a:off x="672" y="2432"/>
              <a:ext cx="1400" cy="584"/>
            </a:xfrm>
            <a:custGeom>
              <a:avLst/>
              <a:gdLst>
                <a:gd name="T0" fmla="*/ 0 w 1400"/>
                <a:gd name="T1" fmla="*/ 0 h 584"/>
                <a:gd name="T2" fmla="*/ 0 w 1400"/>
                <a:gd name="T3" fmla="*/ 584 h 584"/>
                <a:gd name="T4" fmla="*/ 1400 w 1400"/>
                <a:gd name="T5" fmla="*/ 584 h 584"/>
                <a:gd name="T6" fmla="*/ 1400 w 1400"/>
                <a:gd name="T7" fmla="*/ 24 h 584"/>
                <a:gd name="T8" fmla="*/ 0 60000 65536"/>
                <a:gd name="T9" fmla="*/ 0 60000 65536"/>
                <a:gd name="T10" fmla="*/ 0 60000 65536"/>
                <a:gd name="T11" fmla="*/ 0 60000 65536"/>
                <a:gd name="T12" fmla="*/ 0 w 1400"/>
                <a:gd name="T13" fmla="*/ 0 h 584"/>
                <a:gd name="T14" fmla="*/ 1400 w 1400"/>
                <a:gd name="T15" fmla="*/ 584 h 584"/>
              </a:gdLst>
              <a:ahLst/>
              <a:cxnLst>
                <a:cxn ang="T8">
                  <a:pos x="T0" y="T1"/>
                </a:cxn>
                <a:cxn ang="T9">
                  <a:pos x="T2" y="T3"/>
                </a:cxn>
                <a:cxn ang="T10">
                  <a:pos x="T4" y="T5"/>
                </a:cxn>
                <a:cxn ang="T11">
                  <a:pos x="T6" y="T7"/>
                </a:cxn>
              </a:cxnLst>
              <a:rect l="T12" t="T13" r="T14" b="T15"/>
              <a:pathLst>
                <a:path w="1400" h="584">
                  <a:moveTo>
                    <a:pt x="0" y="0"/>
                  </a:moveTo>
                  <a:lnTo>
                    <a:pt x="0" y="584"/>
                  </a:lnTo>
                  <a:lnTo>
                    <a:pt x="1400" y="584"/>
                  </a:lnTo>
                  <a:lnTo>
                    <a:pt x="1400" y="24"/>
                  </a:lnTo>
                </a:path>
              </a:pathLst>
            </a:custGeom>
            <a:noFill/>
            <a:ln w="57150">
              <a:solidFill>
                <a:schemeClr val="tx1"/>
              </a:solidFill>
              <a:round/>
              <a:headEnd/>
              <a:tailEnd/>
            </a:ln>
          </p:spPr>
          <p:txBody>
            <a:bodyPr wrap="none" anchor="ctr"/>
            <a:lstStyle/>
            <a:p>
              <a:endParaRPr lang="en-US"/>
            </a:p>
          </p:txBody>
        </p:sp>
        <p:sp>
          <p:nvSpPr>
            <p:cNvPr id="35846" name="Freeform 6"/>
            <p:cNvSpPr>
              <a:spLocks/>
            </p:cNvSpPr>
            <p:nvPr/>
          </p:nvSpPr>
          <p:spPr bwMode="auto">
            <a:xfrm>
              <a:off x="688" y="2489"/>
              <a:ext cx="1411" cy="79"/>
            </a:xfrm>
            <a:custGeom>
              <a:avLst/>
              <a:gdLst>
                <a:gd name="T0" fmla="*/ 0 w 1411"/>
                <a:gd name="T1" fmla="*/ 55 h 79"/>
                <a:gd name="T2" fmla="*/ 584 w 1411"/>
                <a:gd name="T3" fmla="*/ 55 h 79"/>
                <a:gd name="T4" fmla="*/ 1040 w 1411"/>
                <a:gd name="T5" fmla="*/ 55 h 79"/>
                <a:gd name="T6" fmla="*/ 1160 w 1411"/>
                <a:gd name="T7" fmla="*/ 79 h 79"/>
                <a:gd name="T8" fmla="*/ 1376 w 1411"/>
                <a:gd name="T9" fmla="*/ 63 h 79"/>
                <a:gd name="T10" fmla="*/ 0 60000 65536"/>
                <a:gd name="T11" fmla="*/ 0 60000 65536"/>
                <a:gd name="T12" fmla="*/ 0 60000 65536"/>
                <a:gd name="T13" fmla="*/ 0 60000 65536"/>
                <a:gd name="T14" fmla="*/ 0 60000 65536"/>
                <a:gd name="T15" fmla="*/ 0 w 1411"/>
                <a:gd name="T16" fmla="*/ 0 h 79"/>
                <a:gd name="T17" fmla="*/ 1411 w 1411"/>
                <a:gd name="T18" fmla="*/ 79 h 79"/>
              </a:gdLst>
              <a:ahLst/>
              <a:cxnLst>
                <a:cxn ang="T10">
                  <a:pos x="T0" y="T1"/>
                </a:cxn>
                <a:cxn ang="T11">
                  <a:pos x="T2" y="T3"/>
                </a:cxn>
                <a:cxn ang="T12">
                  <a:pos x="T4" y="T5"/>
                </a:cxn>
                <a:cxn ang="T13">
                  <a:pos x="T6" y="T7"/>
                </a:cxn>
                <a:cxn ang="T14">
                  <a:pos x="T8" y="T9"/>
                </a:cxn>
              </a:cxnLst>
              <a:rect l="T15" t="T16" r="T17" b="T18"/>
              <a:pathLst>
                <a:path w="1411" h="79">
                  <a:moveTo>
                    <a:pt x="0" y="55"/>
                  </a:moveTo>
                  <a:cubicBezTo>
                    <a:pt x="163" y="0"/>
                    <a:pt x="404" y="35"/>
                    <a:pt x="584" y="55"/>
                  </a:cubicBezTo>
                  <a:cubicBezTo>
                    <a:pt x="739" y="49"/>
                    <a:pt x="886" y="33"/>
                    <a:pt x="1040" y="55"/>
                  </a:cubicBezTo>
                  <a:cubicBezTo>
                    <a:pt x="1110" y="78"/>
                    <a:pt x="1071" y="69"/>
                    <a:pt x="1160" y="79"/>
                  </a:cubicBezTo>
                  <a:cubicBezTo>
                    <a:pt x="1184" y="72"/>
                    <a:pt x="1411" y="27"/>
                    <a:pt x="1376" y="63"/>
                  </a:cubicBezTo>
                </a:path>
              </a:pathLst>
            </a:custGeom>
            <a:noFill/>
            <a:ln w="19050">
              <a:solidFill>
                <a:schemeClr val="tx1"/>
              </a:solidFill>
              <a:round/>
              <a:headEnd/>
              <a:tailEnd/>
            </a:ln>
          </p:spPr>
          <p:txBody>
            <a:bodyPr wrap="none" anchor="ctr"/>
            <a:lstStyle/>
            <a:p>
              <a:endParaRPr lang="en-US"/>
            </a:p>
          </p:txBody>
        </p:sp>
        <p:sp>
          <p:nvSpPr>
            <p:cNvPr id="35847" name="Oval 7"/>
            <p:cNvSpPr>
              <a:spLocks noChangeArrowheads="1"/>
            </p:cNvSpPr>
            <p:nvPr/>
          </p:nvSpPr>
          <p:spPr bwMode="auto">
            <a:xfrm>
              <a:off x="808" y="2552"/>
              <a:ext cx="552" cy="272"/>
            </a:xfrm>
            <a:prstGeom prst="ellipse">
              <a:avLst/>
            </a:prstGeom>
            <a:solidFill>
              <a:schemeClr val="bg2"/>
            </a:solidFill>
            <a:ln w="38100">
              <a:solidFill>
                <a:schemeClr val="tx1"/>
              </a:solidFill>
              <a:round/>
              <a:headEnd/>
              <a:tailEnd/>
            </a:ln>
          </p:spPr>
          <p:txBody>
            <a:bodyPr wrap="none" anchor="ctr"/>
            <a:lstStyle/>
            <a:p>
              <a:endParaRPr lang="en-US"/>
            </a:p>
          </p:txBody>
        </p:sp>
        <p:sp>
          <p:nvSpPr>
            <p:cNvPr id="35848" name="Oval 8"/>
            <p:cNvSpPr>
              <a:spLocks noChangeArrowheads="1"/>
            </p:cNvSpPr>
            <p:nvPr/>
          </p:nvSpPr>
          <p:spPr bwMode="auto">
            <a:xfrm>
              <a:off x="1816" y="2696"/>
              <a:ext cx="104" cy="104"/>
            </a:xfrm>
            <a:prstGeom prst="ellipse">
              <a:avLst/>
            </a:prstGeom>
            <a:solidFill>
              <a:srgbClr val="FFFFFF"/>
            </a:solidFill>
            <a:ln w="19050">
              <a:solidFill>
                <a:schemeClr val="tx1"/>
              </a:solidFill>
              <a:round/>
              <a:headEnd/>
              <a:tailEnd/>
            </a:ln>
          </p:spPr>
          <p:txBody>
            <a:bodyPr wrap="none" anchor="ctr"/>
            <a:lstStyle/>
            <a:p>
              <a:endParaRPr lang="en-US"/>
            </a:p>
          </p:txBody>
        </p:sp>
        <p:sp>
          <p:nvSpPr>
            <p:cNvPr id="35849" name="Text Box 9"/>
            <p:cNvSpPr txBox="1">
              <a:spLocks noChangeArrowheads="1"/>
            </p:cNvSpPr>
            <p:nvPr/>
          </p:nvSpPr>
          <p:spPr bwMode="auto">
            <a:xfrm>
              <a:off x="754" y="2790"/>
              <a:ext cx="1346" cy="212"/>
            </a:xfrm>
            <a:prstGeom prst="rect">
              <a:avLst/>
            </a:prstGeom>
            <a:noFill/>
            <a:ln w="9525">
              <a:noFill/>
              <a:miter lim="800000"/>
              <a:headEnd/>
              <a:tailEnd/>
            </a:ln>
          </p:spPr>
          <p:txBody>
            <a:bodyPr wrap="none" anchor="ctr">
              <a:spAutoFit/>
            </a:bodyPr>
            <a:lstStyle/>
            <a:p>
              <a:pPr algn="ctr"/>
              <a:r>
                <a:rPr lang="en-US" sz="1600">
                  <a:latin typeface="Arial" pitchFamily="34" charset="0"/>
                </a:rPr>
                <a:t>Cathode         Anode</a:t>
              </a:r>
            </a:p>
          </p:txBody>
        </p:sp>
        <p:sp>
          <p:nvSpPr>
            <p:cNvPr id="35850" name="Oval 10"/>
            <p:cNvSpPr>
              <a:spLocks noChangeArrowheads="1"/>
            </p:cNvSpPr>
            <p:nvPr/>
          </p:nvSpPr>
          <p:spPr bwMode="auto">
            <a:xfrm>
              <a:off x="1624" y="1648"/>
              <a:ext cx="456" cy="448"/>
            </a:xfrm>
            <a:prstGeom prst="ellipse">
              <a:avLst/>
            </a:prstGeom>
            <a:solidFill>
              <a:srgbClr val="FFFFFF"/>
            </a:solidFill>
            <a:ln w="28575">
              <a:solidFill>
                <a:schemeClr val="tx1"/>
              </a:solidFill>
              <a:round/>
              <a:headEnd/>
              <a:tailEnd/>
            </a:ln>
          </p:spPr>
          <p:txBody>
            <a:bodyPr wrap="none" anchor="ctr"/>
            <a:lstStyle/>
            <a:p>
              <a:pPr algn="ctr"/>
              <a:r>
                <a:rPr lang="en-US" sz="2800">
                  <a:latin typeface="Arial" pitchFamily="34" charset="0"/>
                </a:rPr>
                <a:t>A</a:t>
              </a:r>
              <a:endParaRPr lang="en-US" b="0">
                <a:latin typeface="Times"/>
              </a:endParaRPr>
            </a:p>
          </p:txBody>
        </p:sp>
        <p:sp>
          <p:nvSpPr>
            <p:cNvPr id="35851" name="Freeform 11"/>
            <p:cNvSpPr>
              <a:spLocks/>
            </p:cNvSpPr>
            <p:nvPr/>
          </p:nvSpPr>
          <p:spPr bwMode="auto">
            <a:xfrm>
              <a:off x="1200" y="1280"/>
              <a:ext cx="464" cy="128"/>
            </a:xfrm>
            <a:custGeom>
              <a:avLst/>
              <a:gdLst>
                <a:gd name="T0" fmla="*/ 0 w 640"/>
                <a:gd name="T1" fmla="*/ 73 h 120"/>
                <a:gd name="T2" fmla="*/ 46 w 640"/>
                <a:gd name="T3" fmla="*/ 73 h 120"/>
                <a:gd name="T4" fmla="*/ 67 w 640"/>
                <a:gd name="T5" fmla="*/ 137 h 120"/>
                <a:gd name="T6" fmla="*/ 117 w 640"/>
                <a:gd name="T7" fmla="*/ 0 h 120"/>
                <a:gd name="T8" fmla="*/ 147 w 640"/>
                <a:gd name="T9" fmla="*/ 127 h 120"/>
                <a:gd name="T10" fmla="*/ 198 w 640"/>
                <a:gd name="T11" fmla="*/ 10 h 120"/>
                <a:gd name="T12" fmla="*/ 231 w 640"/>
                <a:gd name="T13" fmla="*/ 137 h 120"/>
                <a:gd name="T14" fmla="*/ 282 w 640"/>
                <a:gd name="T15" fmla="*/ 18 h 120"/>
                <a:gd name="T16" fmla="*/ 299 w 640"/>
                <a:gd name="T17" fmla="*/ 91 h 120"/>
                <a:gd name="T18" fmla="*/ 336 w 640"/>
                <a:gd name="T19" fmla="*/ 91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0"/>
                <a:gd name="T31" fmla="*/ 0 h 120"/>
                <a:gd name="T32" fmla="*/ 640 w 640"/>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0" h="120">
                  <a:moveTo>
                    <a:pt x="0" y="64"/>
                  </a:moveTo>
                  <a:lnTo>
                    <a:pt x="88" y="64"/>
                  </a:lnTo>
                  <a:lnTo>
                    <a:pt x="128" y="120"/>
                  </a:lnTo>
                  <a:lnTo>
                    <a:pt x="224" y="0"/>
                  </a:lnTo>
                  <a:lnTo>
                    <a:pt x="280" y="112"/>
                  </a:lnTo>
                  <a:lnTo>
                    <a:pt x="376" y="8"/>
                  </a:lnTo>
                  <a:lnTo>
                    <a:pt x="440" y="120"/>
                  </a:lnTo>
                  <a:lnTo>
                    <a:pt x="536" y="16"/>
                  </a:lnTo>
                  <a:lnTo>
                    <a:pt x="568" y="80"/>
                  </a:lnTo>
                  <a:lnTo>
                    <a:pt x="640" y="80"/>
                  </a:lnTo>
                </a:path>
              </a:pathLst>
            </a:custGeom>
            <a:noFill/>
            <a:ln w="38100">
              <a:solidFill>
                <a:schemeClr val="tx1"/>
              </a:solidFill>
              <a:round/>
              <a:headEnd/>
              <a:tailEnd/>
            </a:ln>
          </p:spPr>
          <p:txBody>
            <a:bodyPr wrap="none" anchor="ctr"/>
            <a:lstStyle/>
            <a:p>
              <a:endParaRPr lang="en-US"/>
            </a:p>
          </p:txBody>
        </p:sp>
        <p:grpSp>
          <p:nvGrpSpPr>
            <p:cNvPr id="3" name="Group 12"/>
            <p:cNvGrpSpPr>
              <a:grpSpLocks/>
            </p:cNvGrpSpPr>
            <p:nvPr/>
          </p:nvGrpSpPr>
          <p:grpSpPr bwMode="auto">
            <a:xfrm flipV="1">
              <a:off x="928" y="1816"/>
              <a:ext cx="304" cy="176"/>
              <a:chOff x="832" y="1816"/>
              <a:chExt cx="304" cy="176"/>
            </a:xfrm>
          </p:grpSpPr>
          <p:sp>
            <p:nvSpPr>
              <p:cNvPr id="35859" name="Line 13"/>
              <p:cNvSpPr>
                <a:spLocks noChangeShapeType="1"/>
              </p:cNvSpPr>
              <p:nvPr/>
            </p:nvSpPr>
            <p:spPr bwMode="auto">
              <a:xfrm>
                <a:off x="840" y="1992"/>
                <a:ext cx="296" cy="0"/>
              </a:xfrm>
              <a:prstGeom prst="line">
                <a:avLst/>
              </a:prstGeom>
              <a:noFill/>
              <a:ln w="28575">
                <a:solidFill>
                  <a:schemeClr val="tx1"/>
                </a:solidFill>
                <a:round/>
                <a:headEnd/>
                <a:tailEnd/>
              </a:ln>
            </p:spPr>
            <p:txBody>
              <a:bodyPr wrap="none" anchor="ctr"/>
              <a:lstStyle/>
              <a:p>
                <a:endParaRPr lang="en-US"/>
              </a:p>
            </p:txBody>
          </p:sp>
          <p:sp>
            <p:nvSpPr>
              <p:cNvPr id="35860" name="Line 14"/>
              <p:cNvSpPr>
                <a:spLocks noChangeShapeType="1"/>
              </p:cNvSpPr>
              <p:nvPr/>
            </p:nvSpPr>
            <p:spPr bwMode="auto">
              <a:xfrm>
                <a:off x="904" y="1936"/>
                <a:ext cx="152" cy="0"/>
              </a:xfrm>
              <a:prstGeom prst="line">
                <a:avLst/>
              </a:prstGeom>
              <a:noFill/>
              <a:ln w="28575">
                <a:solidFill>
                  <a:schemeClr val="tx1"/>
                </a:solidFill>
                <a:round/>
                <a:headEnd/>
                <a:tailEnd/>
              </a:ln>
            </p:spPr>
            <p:txBody>
              <a:bodyPr wrap="none" anchor="ctr"/>
              <a:lstStyle/>
              <a:p>
                <a:endParaRPr lang="en-US"/>
              </a:p>
            </p:txBody>
          </p:sp>
          <p:sp>
            <p:nvSpPr>
              <p:cNvPr id="35861" name="Line 15"/>
              <p:cNvSpPr>
                <a:spLocks noChangeShapeType="1"/>
              </p:cNvSpPr>
              <p:nvPr/>
            </p:nvSpPr>
            <p:spPr bwMode="auto">
              <a:xfrm>
                <a:off x="832" y="1880"/>
                <a:ext cx="296" cy="0"/>
              </a:xfrm>
              <a:prstGeom prst="line">
                <a:avLst/>
              </a:prstGeom>
              <a:noFill/>
              <a:ln w="28575">
                <a:solidFill>
                  <a:schemeClr val="tx1"/>
                </a:solidFill>
                <a:round/>
                <a:headEnd/>
                <a:tailEnd/>
              </a:ln>
            </p:spPr>
            <p:txBody>
              <a:bodyPr wrap="none" anchor="ctr"/>
              <a:lstStyle/>
              <a:p>
                <a:endParaRPr lang="en-US"/>
              </a:p>
            </p:txBody>
          </p:sp>
          <p:sp>
            <p:nvSpPr>
              <p:cNvPr id="35862" name="Line 16"/>
              <p:cNvSpPr>
                <a:spLocks noChangeShapeType="1"/>
              </p:cNvSpPr>
              <p:nvPr/>
            </p:nvSpPr>
            <p:spPr bwMode="auto">
              <a:xfrm>
                <a:off x="912" y="1816"/>
                <a:ext cx="144" cy="0"/>
              </a:xfrm>
              <a:prstGeom prst="line">
                <a:avLst/>
              </a:prstGeom>
              <a:noFill/>
              <a:ln w="28575">
                <a:solidFill>
                  <a:schemeClr val="tx1"/>
                </a:solidFill>
                <a:round/>
                <a:headEnd/>
                <a:tailEnd/>
              </a:ln>
            </p:spPr>
            <p:txBody>
              <a:bodyPr wrap="none" anchor="ctr"/>
              <a:lstStyle/>
              <a:p>
                <a:endParaRPr lang="en-US"/>
              </a:p>
            </p:txBody>
          </p:sp>
        </p:grpSp>
        <p:sp>
          <p:nvSpPr>
            <p:cNvPr id="35853" name="Line 17"/>
            <p:cNvSpPr>
              <a:spLocks noChangeShapeType="1"/>
            </p:cNvSpPr>
            <p:nvPr/>
          </p:nvSpPr>
          <p:spPr bwMode="auto">
            <a:xfrm flipV="1">
              <a:off x="1080" y="1992"/>
              <a:ext cx="0" cy="656"/>
            </a:xfrm>
            <a:prstGeom prst="line">
              <a:avLst/>
            </a:prstGeom>
            <a:noFill/>
            <a:ln w="38100">
              <a:solidFill>
                <a:schemeClr val="tx1"/>
              </a:solidFill>
              <a:round/>
              <a:headEnd/>
              <a:tailEnd/>
            </a:ln>
          </p:spPr>
          <p:txBody>
            <a:bodyPr wrap="none" anchor="ctr"/>
            <a:lstStyle/>
            <a:p>
              <a:endParaRPr lang="en-US"/>
            </a:p>
          </p:txBody>
        </p:sp>
        <p:sp>
          <p:nvSpPr>
            <p:cNvPr id="35854" name="Line 18"/>
            <p:cNvSpPr>
              <a:spLocks noChangeShapeType="1"/>
            </p:cNvSpPr>
            <p:nvPr/>
          </p:nvSpPr>
          <p:spPr bwMode="auto">
            <a:xfrm flipV="1">
              <a:off x="1080" y="1352"/>
              <a:ext cx="0" cy="440"/>
            </a:xfrm>
            <a:prstGeom prst="line">
              <a:avLst/>
            </a:prstGeom>
            <a:noFill/>
            <a:ln w="38100">
              <a:solidFill>
                <a:schemeClr val="tx1"/>
              </a:solidFill>
              <a:round/>
              <a:headEnd/>
              <a:tailEnd/>
            </a:ln>
          </p:spPr>
          <p:txBody>
            <a:bodyPr wrap="none" anchor="ctr"/>
            <a:lstStyle/>
            <a:p>
              <a:endParaRPr lang="en-US"/>
            </a:p>
          </p:txBody>
        </p:sp>
        <p:sp>
          <p:nvSpPr>
            <p:cNvPr id="35855" name="Line 19"/>
            <p:cNvSpPr>
              <a:spLocks noChangeShapeType="1"/>
            </p:cNvSpPr>
            <p:nvPr/>
          </p:nvSpPr>
          <p:spPr bwMode="auto">
            <a:xfrm flipH="1" flipV="1">
              <a:off x="1864" y="2104"/>
              <a:ext cx="0" cy="616"/>
            </a:xfrm>
            <a:prstGeom prst="line">
              <a:avLst/>
            </a:prstGeom>
            <a:noFill/>
            <a:ln w="38100">
              <a:solidFill>
                <a:schemeClr val="tx1"/>
              </a:solidFill>
              <a:round/>
              <a:headEnd/>
              <a:tailEnd/>
            </a:ln>
          </p:spPr>
          <p:txBody>
            <a:bodyPr wrap="none" anchor="ctr"/>
            <a:lstStyle/>
            <a:p>
              <a:endParaRPr lang="en-US"/>
            </a:p>
          </p:txBody>
        </p:sp>
        <p:sp>
          <p:nvSpPr>
            <p:cNvPr id="35856" name="Freeform 20"/>
            <p:cNvSpPr>
              <a:spLocks/>
            </p:cNvSpPr>
            <p:nvPr/>
          </p:nvSpPr>
          <p:spPr bwMode="auto">
            <a:xfrm>
              <a:off x="1616" y="1368"/>
              <a:ext cx="232" cy="280"/>
            </a:xfrm>
            <a:custGeom>
              <a:avLst/>
              <a:gdLst>
                <a:gd name="T0" fmla="*/ 0 w 312"/>
                <a:gd name="T1" fmla="*/ 0 h 280"/>
                <a:gd name="T2" fmla="*/ 173 w 312"/>
                <a:gd name="T3" fmla="*/ 0 h 280"/>
                <a:gd name="T4" fmla="*/ 173 w 312"/>
                <a:gd name="T5" fmla="*/ 280 h 280"/>
                <a:gd name="T6" fmla="*/ 0 60000 65536"/>
                <a:gd name="T7" fmla="*/ 0 60000 65536"/>
                <a:gd name="T8" fmla="*/ 0 60000 65536"/>
                <a:gd name="T9" fmla="*/ 0 w 312"/>
                <a:gd name="T10" fmla="*/ 0 h 280"/>
                <a:gd name="T11" fmla="*/ 312 w 312"/>
                <a:gd name="T12" fmla="*/ 280 h 280"/>
              </a:gdLst>
              <a:ahLst/>
              <a:cxnLst>
                <a:cxn ang="T6">
                  <a:pos x="T0" y="T1"/>
                </a:cxn>
                <a:cxn ang="T7">
                  <a:pos x="T2" y="T3"/>
                </a:cxn>
                <a:cxn ang="T8">
                  <a:pos x="T4" y="T5"/>
                </a:cxn>
              </a:cxnLst>
              <a:rect l="T9" t="T10" r="T11" b="T12"/>
              <a:pathLst>
                <a:path w="312" h="280">
                  <a:moveTo>
                    <a:pt x="0" y="0"/>
                  </a:moveTo>
                  <a:lnTo>
                    <a:pt x="312" y="0"/>
                  </a:lnTo>
                  <a:lnTo>
                    <a:pt x="312" y="280"/>
                  </a:lnTo>
                </a:path>
              </a:pathLst>
            </a:custGeom>
            <a:noFill/>
            <a:ln w="38100">
              <a:solidFill>
                <a:schemeClr val="tx1"/>
              </a:solidFill>
              <a:round/>
              <a:headEnd/>
              <a:tailEnd/>
            </a:ln>
          </p:spPr>
          <p:txBody>
            <a:bodyPr wrap="none" anchor="ctr"/>
            <a:lstStyle/>
            <a:p>
              <a:endParaRPr lang="en-US"/>
            </a:p>
          </p:txBody>
        </p:sp>
        <p:sp>
          <p:nvSpPr>
            <p:cNvPr id="35857" name="Text Box 21"/>
            <p:cNvSpPr txBox="1">
              <a:spLocks noChangeArrowheads="1"/>
            </p:cNvSpPr>
            <p:nvPr/>
          </p:nvSpPr>
          <p:spPr bwMode="auto">
            <a:xfrm>
              <a:off x="567" y="3123"/>
              <a:ext cx="1681" cy="250"/>
            </a:xfrm>
            <a:prstGeom prst="rect">
              <a:avLst/>
            </a:prstGeom>
            <a:noFill/>
            <a:ln w="9525">
              <a:noFill/>
              <a:miter lim="800000"/>
              <a:headEnd/>
              <a:tailEnd/>
            </a:ln>
          </p:spPr>
          <p:txBody>
            <a:bodyPr wrap="none" anchor="ctr">
              <a:spAutoFit/>
            </a:bodyPr>
            <a:lstStyle/>
            <a:p>
              <a:pPr algn="ctr"/>
              <a:r>
                <a:rPr lang="en-US" sz="2000">
                  <a:latin typeface="Arial" pitchFamily="34" charset="0"/>
                </a:rPr>
                <a:t>Electrochemical Cell</a:t>
              </a:r>
            </a:p>
          </p:txBody>
        </p:sp>
        <p:sp>
          <p:nvSpPr>
            <p:cNvPr id="35858" name="Line 22"/>
            <p:cNvSpPr>
              <a:spLocks noChangeShapeType="1"/>
            </p:cNvSpPr>
            <p:nvPr/>
          </p:nvSpPr>
          <p:spPr bwMode="auto">
            <a:xfrm>
              <a:off x="1072" y="1352"/>
              <a:ext cx="136" cy="0"/>
            </a:xfrm>
            <a:prstGeom prst="line">
              <a:avLst/>
            </a:prstGeom>
            <a:noFill/>
            <a:ln w="38100">
              <a:solidFill>
                <a:schemeClr val="tx1"/>
              </a:solidFill>
              <a:round/>
              <a:headEnd/>
              <a:tailEnd/>
            </a:ln>
          </p:spPr>
          <p:txBody>
            <a:bodyPr wrap="none" anchor="ctr"/>
            <a:lstStyle/>
            <a:p>
              <a:endParaRPr lang="en-US"/>
            </a:p>
          </p:txBody>
        </p:sp>
      </p:grpSp>
      <p:sp>
        <p:nvSpPr>
          <p:cNvPr id="4" name="Footer Placeholder 3"/>
          <p:cNvSpPr>
            <a:spLocks noGrp="1"/>
          </p:cNvSpPr>
          <p:nvPr>
            <p:ph type="ftr" sz="quarter" idx="11"/>
          </p:nvPr>
        </p:nvSpPr>
        <p:spPr/>
        <p:txBody>
          <a:bodyPr/>
          <a:lstStyle/>
          <a:p>
            <a:r>
              <a:rPr lang="en-US" smtClean="0"/>
              <a:t>J.K.Roy</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Fig5-3L"/>
          <p:cNvPicPr>
            <a:picLocks noChangeAspect="1" noChangeArrowheads="1"/>
          </p:cNvPicPr>
          <p:nvPr/>
        </p:nvPicPr>
        <p:blipFill>
          <a:blip r:embed="rId3"/>
          <a:srcRect/>
          <a:stretch>
            <a:fillRect/>
          </a:stretch>
        </p:blipFill>
        <p:spPr bwMode="auto">
          <a:xfrm>
            <a:off x="960438" y="1374775"/>
            <a:ext cx="4017962" cy="4349750"/>
          </a:xfrm>
          <a:prstGeom prst="rect">
            <a:avLst/>
          </a:prstGeom>
          <a:noFill/>
          <a:ln w="9525">
            <a:noFill/>
            <a:miter lim="800000"/>
            <a:headEnd/>
            <a:tailEnd/>
          </a:ln>
        </p:spPr>
      </p:pic>
      <p:sp>
        <p:nvSpPr>
          <p:cNvPr id="473090" name="Rectangle 2"/>
          <p:cNvSpPr>
            <a:spLocks noGrp="1" noChangeArrowheads="1"/>
          </p:cNvSpPr>
          <p:nvPr>
            <p:ph type="title"/>
          </p:nvPr>
        </p:nvSpPr>
        <p:spPr>
          <a:xfrm>
            <a:off x="696913" y="322263"/>
            <a:ext cx="7729537" cy="396875"/>
          </a:xfrm>
        </p:spPr>
        <p:txBody>
          <a:bodyPr rtlCol="0">
            <a:normAutofit fontScale="90000"/>
          </a:bodyPr>
          <a:lstStyle/>
          <a:p>
            <a:pPr eaLnBrk="1" fontAlgn="auto" hangingPunct="1">
              <a:spcAft>
                <a:spcPts val="0"/>
              </a:spcAft>
              <a:defRPr/>
            </a:pPr>
            <a:r>
              <a:rPr lang="en-US" sz="2800" smtClean="0"/>
              <a:t>Sintered Ag/Ag Electrode</a:t>
            </a:r>
          </a:p>
        </p:txBody>
      </p:sp>
      <p:sp>
        <p:nvSpPr>
          <p:cNvPr id="36868" name="Rectangle 5"/>
          <p:cNvSpPr>
            <a:spLocks noGrp="1" noChangeArrowheads="1"/>
          </p:cNvSpPr>
          <p:nvPr>
            <p:ph idx="1"/>
          </p:nvPr>
        </p:nvSpPr>
        <p:spPr>
          <a:xfrm>
            <a:off x="5327650" y="1250950"/>
            <a:ext cx="3486150" cy="4724400"/>
          </a:xfrm>
        </p:spPr>
        <p:txBody>
          <a:bodyPr/>
          <a:lstStyle/>
          <a:p>
            <a:pPr eaLnBrk="1" hangingPunct="1">
              <a:buFontTx/>
              <a:buNone/>
            </a:pPr>
            <a:r>
              <a:rPr lang="en-US" sz="2000" i="1" u="sng" smtClean="0"/>
              <a:t>Sintering Process</a:t>
            </a:r>
            <a:endParaRPr lang="en-US" sz="1800" smtClean="0"/>
          </a:p>
          <a:p>
            <a:pPr eaLnBrk="1" hangingPunct="1"/>
            <a:r>
              <a:rPr lang="en-US" sz="1800" smtClean="0"/>
              <a:t>A mixture of Ag and AgCl powder is pressed into a pellet around a silver lead wire.</a:t>
            </a:r>
          </a:p>
          <a:p>
            <a:pPr eaLnBrk="1" hangingPunct="1"/>
            <a:r>
              <a:rPr lang="en-US" sz="1800" smtClean="0"/>
              <a:t>Baked at 400 ºC for several hours.</a:t>
            </a:r>
          </a:p>
          <a:p>
            <a:pPr eaLnBrk="1" hangingPunct="1"/>
            <a:r>
              <a:rPr lang="en-US" sz="1800" smtClean="0"/>
              <a:t>Known for great endurance (surface does not flake off as in the electrolytically generated electrodes).</a:t>
            </a:r>
          </a:p>
          <a:p>
            <a:pPr eaLnBrk="1" hangingPunct="1"/>
            <a:r>
              <a:rPr lang="en-US" sz="1800" smtClean="0"/>
              <a:t>Silver powder is added to increase conductivity since AgCl is not a good conductor.</a:t>
            </a:r>
          </a:p>
        </p:txBody>
      </p:sp>
      <p:sp>
        <p:nvSpPr>
          <p:cNvPr id="473091" name="Rectangle 3"/>
          <p:cNvSpPr>
            <a:spLocks noChangeArrowheads="1"/>
          </p:cNvSpPr>
          <p:nvPr/>
        </p:nvSpPr>
        <p:spPr bwMode="auto">
          <a:xfrm>
            <a:off x="3146425" y="1727200"/>
            <a:ext cx="1422400" cy="733425"/>
          </a:xfrm>
          <a:prstGeom prst="rect">
            <a:avLst/>
          </a:prstGeom>
          <a:noFill/>
          <a:ln w="9525">
            <a:noFill/>
            <a:miter lim="800000"/>
            <a:headEnd/>
            <a:tailEnd/>
          </a:ln>
          <a:effectLst/>
        </p:spPr>
        <p:txBody>
          <a:bodyPr anchor="ctr"/>
          <a:lstStyle/>
          <a:p>
            <a:pPr>
              <a:defRPr/>
            </a:pPr>
            <a:r>
              <a:rPr lang="en-US" sz="1800">
                <a:effectLst>
                  <a:outerShdw blurRad="38100" dist="38100" dir="2700000" algn="tl">
                    <a:srgbClr val="C0C0C0"/>
                  </a:outerShdw>
                </a:effectLst>
                <a:latin typeface="Arial" charset="0"/>
                <a:ea typeface="MS Mincho" pitchFamily="49" charset="-128"/>
              </a:rPr>
              <a:t>Figure 5.3</a:t>
            </a:r>
            <a:endParaRPr lang="en-US" sz="1800">
              <a:effectLst>
                <a:outerShdw blurRad="38100" dist="38100" dir="2700000" algn="tl">
                  <a:srgbClr val="C0C0C0"/>
                </a:outerShdw>
              </a:effectLst>
              <a:latin typeface="Arial" charset="0"/>
              <a:cs typeface="Courier New" pitchFamily="49" charset="0"/>
            </a:endParaRP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15.jpg"/>
          <p:cNvPicPr>
            <a:picLocks noGrp="1" noChangeAspect="1"/>
          </p:cNvPicPr>
          <p:nvPr>
            <p:ph idx="1"/>
          </p:nvPr>
        </p:nvPicPr>
        <p:blipFill>
          <a:blip r:embed="rId2"/>
          <a:stretch>
            <a:fillRect/>
          </a:stretch>
        </p:blipFill>
        <p:spPr>
          <a:xfrm>
            <a:off x="457200" y="2159110"/>
            <a:ext cx="8229600" cy="3408143"/>
          </a:xfrm>
        </p:spPr>
      </p:pic>
      <p:sp>
        <p:nvSpPr>
          <p:cNvPr id="3" name="Footer Placeholder 2"/>
          <p:cNvSpPr>
            <a:spLocks noGrp="1"/>
          </p:cNvSpPr>
          <p:nvPr>
            <p:ph type="ftr" sz="quarter" idx="11"/>
          </p:nvPr>
        </p:nvSpPr>
        <p:spPr/>
        <p:txBody>
          <a:bodyPr/>
          <a:lstStyle/>
          <a:p>
            <a:r>
              <a:rPr lang="en-US" smtClean="0"/>
              <a:t>J.K.Roy</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17.jpg"/>
          <p:cNvPicPr>
            <a:picLocks noGrp="1" noChangeAspect="1"/>
          </p:cNvPicPr>
          <p:nvPr>
            <p:ph idx="1"/>
          </p:nvPr>
        </p:nvPicPr>
        <p:blipFill>
          <a:blip r:embed="rId2"/>
          <a:stretch>
            <a:fillRect/>
          </a:stretch>
        </p:blipFill>
        <p:spPr>
          <a:xfrm>
            <a:off x="1487887" y="1600200"/>
            <a:ext cx="6168225" cy="4525963"/>
          </a:xfrm>
        </p:spPr>
      </p:pic>
      <p:sp>
        <p:nvSpPr>
          <p:cNvPr id="3" name="Footer Placeholder 2"/>
          <p:cNvSpPr>
            <a:spLocks noGrp="1"/>
          </p:cNvSpPr>
          <p:nvPr>
            <p:ph type="ftr" sz="quarter" idx="11"/>
          </p:nvPr>
        </p:nvSpPr>
        <p:spPr/>
        <p:txBody>
          <a:bodyPr/>
          <a:lstStyle/>
          <a:p>
            <a:r>
              <a:rPr lang="en-US" smtClean="0"/>
              <a:t>J.K.Roy</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16.jpg"/>
          <p:cNvPicPr>
            <a:picLocks noGrp="1" noChangeAspect="1"/>
          </p:cNvPicPr>
          <p:nvPr>
            <p:ph idx="1"/>
          </p:nvPr>
        </p:nvPicPr>
        <p:blipFill>
          <a:blip r:embed="rId2"/>
          <a:stretch>
            <a:fillRect/>
          </a:stretch>
        </p:blipFill>
        <p:spPr>
          <a:xfrm>
            <a:off x="1859190" y="1600200"/>
            <a:ext cx="5425619" cy="4525963"/>
          </a:xfrm>
        </p:spPr>
      </p:pic>
      <p:sp>
        <p:nvSpPr>
          <p:cNvPr id="3" name="Footer Placeholder 2"/>
          <p:cNvSpPr>
            <a:spLocks noGrp="1"/>
          </p:cNvSpPr>
          <p:nvPr>
            <p:ph type="ftr" sz="quarter" idx="11"/>
          </p:nvPr>
        </p:nvSpPr>
        <p:spPr/>
        <p:txBody>
          <a:bodyPr/>
          <a:lstStyle/>
          <a:p>
            <a:r>
              <a:rPr lang="en-US" smtClean="0"/>
              <a:t>J.K.Roy</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5" descr="Blue tissue paper"/>
          <p:cNvSpPr>
            <a:spLocks noChangeArrowheads="1"/>
          </p:cNvSpPr>
          <p:nvPr/>
        </p:nvSpPr>
        <p:spPr bwMode="auto">
          <a:xfrm>
            <a:off x="528638" y="2500313"/>
            <a:ext cx="4087812" cy="3532187"/>
          </a:xfrm>
          <a:prstGeom prst="rect">
            <a:avLst/>
          </a:prstGeom>
          <a:blipFill dpi="0" rotWithShape="0">
            <a:blip r:embed="rId3"/>
            <a:srcRect/>
            <a:tile tx="0" ty="0" sx="100000" sy="100000" flip="none" algn="tl"/>
          </a:blipFill>
          <a:ln w="28575">
            <a:solidFill>
              <a:schemeClr val="tx1"/>
            </a:solidFill>
            <a:miter lim="800000"/>
            <a:headEnd/>
            <a:tailEnd/>
          </a:ln>
        </p:spPr>
        <p:txBody>
          <a:bodyPr wrap="none" anchor="ctr"/>
          <a:lstStyle/>
          <a:p>
            <a:endParaRPr lang="en-US"/>
          </a:p>
        </p:txBody>
      </p:sp>
      <p:sp>
        <p:nvSpPr>
          <p:cNvPr id="37891" name="Rectangle 26"/>
          <p:cNvSpPr>
            <a:spLocks noChangeArrowheads="1"/>
          </p:cNvSpPr>
          <p:nvPr/>
        </p:nvSpPr>
        <p:spPr bwMode="auto">
          <a:xfrm>
            <a:off x="900113" y="2433638"/>
            <a:ext cx="3319462" cy="2633662"/>
          </a:xfrm>
          <a:prstGeom prst="rect">
            <a:avLst/>
          </a:prstGeom>
          <a:solidFill>
            <a:schemeClr val="bg1"/>
          </a:solidFill>
          <a:ln w="9525">
            <a:noFill/>
            <a:miter lim="800000"/>
            <a:headEnd/>
            <a:tailEnd/>
          </a:ln>
        </p:spPr>
        <p:txBody>
          <a:bodyPr wrap="none" anchor="ctr"/>
          <a:lstStyle/>
          <a:p>
            <a:endParaRPr lang="en-US"/>
          </a:p>
        </p:txBody>
      </p:sp>
      <p:sp>
        <p:nvSpPr>
          <p:cNvPr id="456706" name="Rectangle 2"/>
          <p:cNvSpPr>
            <a:spLocks noGrp="1" noChangeArrowheads="1"/>
          </p:cNvSpPr>
          <p:nvPr>
            <p:ph type="title"/>
          </p:nvPr>
        </p:nvSpPr>
        <p:spPr>
          <a:xfrm>
            <a:off x="696913" y="322263"/>
            <a:ext cx="4257675" cy="396875"/>
          </a:xfrm>
        </p:spPr>
        <p:txBody>
          <a:bodyPr rtlCol="0">
            <a:normAutofit fontScale="90000"/>
          </a:bodyPr>
          <a:lstStyle/>
          <a:p>
            <a:pPr eaLnBrk="1" fontAlgn="auto" hangingPunct="1">
              <a:spcAft>
                <a:spcPts val="0"/>
              </a:spcAft>
              <a:defRPr/>
            </a:pPr>
            <a:r>
              <a:rPr lang="en-US" sz="2800" smtClean="0"/>
              <a:t>Calomel Electrode</a:t>
            </a:r>
          </a:p>
        </p:txBody>
      </p:sp>
      <p:sp>
        <p:nvSpPr>
          <p:cNvPr id="37893" name="Rectangle 3"/>
          <p:cNvSpPr>
            <a:spLocks noGrp="1" noChangeArrowheads="1"/>
          </p:cNvSpPr>
          <p:nvPr>
            <p:ph idx="1"/>
          </p:nvPr>
        </p:nvSpPr>
        <p:spPr>
          <a:xfrm>
            <a:off x="5184775" y="788988"/>
            <a:ext cx="3632200" cy="5346700"/>
          </a:xfrm>
        </p:spPr>
        <p:txBody>
          <a:bodyPr/>
          <a:lstStyle/>
          <a:p>
            <a:pPr eaLnBrk="1" hangingPunct="1">
              <a:lnSpc>
                <a:spcPct val="90000"/>
              </a:lnSpc>
            </a:pPr>
            <a:r>
              <a:rPr lang="en-US" sz="1800" smtClean="0"/>
              <a:t>Calomel is mercurous chloride (Hg</a:t>
            </a:r>
            <a:r>
              <a:rPr lang="en-US" sz="1800" baseline="-25000" smtClean="0"/>
              <a:t>2</a:t>
            </a:r>
            <a:r>
              <a:rPr lang="en-US" sz="1800" smtClean="0"/>
              <a:t>Cl</a:t>
            </a:r>
            <a:r>
              <a:rPr lang="en-US" sz="1800" baseline="-25000" smtClean="0"/>
              <a:t>2</a:t>
            </a:r>
            <a:r>
              <a:rPr lang="en-US" sz="1800" smtClean="0"/>
              <a:t>).</a:t>
            </a:r>
          </a:p>
          <a:p>
            <a:pPr eaLnBrk="1" hangingPunct="1">
              <a:lnSpc>
                <a:spcPct val="90000"/>
              </a:lnSpc>
            </a:pPr>
            <a:r>
              <a:rPr lang="en-US" sz="1800" smtClean="0"/>
              <a:t>Approaches </a:t>
            </a:r>
            <a:r>
              <a:rPr lang="en-US" sz="1800" i="1" u="sng" smtClean="0"/>
              <a:t>perfectly non-polarizing</a:t>
            </a:r>
            <a:r>
              <a:rPr lang="en-US" sz="1800" smtClean="0"/>
              <a:t> behavior</a:t>
            </a:r>
          </a:p>
          <a:p>
            <a:pPr eaLnBrk="1" hangingPunct="1">
              <a:lnSpc>
                <a:spcPct val="90000"/>
              </a:lnSpc>
            </a:pPr>
            <a:r>
              <a:rPr lang="en-US" sz="1800" smtClean="0"/>
              <a:t>Used as a </a:t>
            </a:r>
            <a:r>
              <a:rPr lang="en-US" sz="1800" i="1" u="sng" smtClean="0"/>
              <a:t>reference</a:t>
            </a:r>
            <a:r>
              <a:rPr lang="en-US" sz="1800" smtClean="0"/>
              <a:t> in pH measurements.</a:t>
            </a:r>
          </a:p>
          <a:p>
            <a:pPr eaLnBrk="1" hangingPunct="1">
              <a:lnSpc>
                <a:spcPct val="90000"/>
              </a:lnSpc>
            </a:pPr>
            <a:r>
              <a:rPr lang="en-US" sz="1800" smtClean="0"/>
              <a:t>Calomel paste is loaded into a porous glass plug at the end of a glass tube.</a:t>
            </a:r>
          </a:p>
          <a:p>
            <a:pPr eaLnBrk="1" hangingPunct="1">
              <a:lnSpc>
                <a:spcPct val="90000"/>
              </a:lnSpc>
            </a:pPr>
            <a:r>
              <a:rPr lang="en-US" sz="1800" smtClean="0"/>
              <a:t>Elemental Hg is placed on top with a lead wire.</a:t>
            </a:r>
          </a:p>
          <a:p>
            <a:pPr eaLnBrk="1" hangingPunct="1">
              <a:lnSpc>
                <a:spcPct val="90000"/>
              </a:lnSpc>
            </a:pPr>
            <a:r>
              <a:rPr lang="en-US" sz="1800" smtClean="0"/>
              <a:t>Tube is inserted into a saturated KCl solution in a second glass tube.</a:t>
            </a:r>
          </a:p>
          <a:p>
            <a:pPr eaLnBrk="1" hangingPunct="1">
              <a:lnSpc>
                <a:spcPct val="90000"/>
              </a:lnSpc>
            </a:pPr>
            <a:r>
              <a:rPr lang="en-US" sz="1800" smtClean="0"/>
              <a:t>A second porous glass plug forms a liquid-liquid interface with the analyte being measured.</a:t>
            </a:r>
          </a:p>
          <a:p>
            <a:pPr eaLnBrk="1" hangingPunct="1">
              <a:lnSpc>
                <a:spcPct val="90000"/>
              </a:lnSpc>
            </a:pPr>
            <a:endParaRPr lang="en-US" sz="1800" smtClean="0"/>
          </a:p>
        </p:txBody>
      </p:sp>
      <p:sp>
        <p:nvSpPr>
          <p:cNvPr id="37894" name="Freeform 5"/>
          <p:cNvSpPr>
            <a:spLocks/>
          </p:cNvSpPr>
          <p:nvPr/>
        </p:nvSpPr>
        <p:spPr bwMode="auto">
          <a:xfrm>
            <a:off x="1701800" y="1841500"/>
            <a:ext cx="266700" cy="2590800"/>
          </a:xfrm>
          <a:custGeom>
            <a:avLst/>
            <a:gdLst>
              <a:gd name="T0" fmla="*/ 0 w 168"/>
              <a:gd name="T1" fmla="*/ 0 h 1632"/>
              <a:gd name="T2" fmla="*/ 0 w 168"/>
              <a:gd name="T3" fmla="*/ 2147483647 h 1632"/>
              <a:gd name="T4" fmla="*/ 423386295 w 168"/>
              <a:gd name="T5" fmla="*/ 2147483647 h 1632"/>
              <a:gd name="T6" fmla="*/ 0 60000 65536"/>
              <a:gd name="T7" fmla="*/ 0 60000 65536"/>
              <a:gd name="T8" fmla="*/ 0 60000 65536"/>
              <a:gd name="T9" fmla="*/ 0 w 168"/>
              <a:gd name="T10" fmla="*/ 0 h 1632"/>
              <a:gd name="T11" fmla="*/ 168 w 168"/>
              <a:gd name="T12" fmla="*/ 1632 h 1632"/>
            </a:gdLst>
            <a:ahLst/>
            <a:cxnLst>
              <a:cxn ang="T6">
                <a:pos x="T0" y="T1"/>
              </a:cxn>
              <a:cxn ang="T7">
                <a:pos x="T2" y="T3"/>
              </a:cxn>
              <a:cxn ang="T8">
                <a:pos x="T4" y="T5"/>
              </a:cxn>
            </a:cxnLst>
            <a:rect l="T9" t="T10" r="T11" b="T12"/>
            <a:pathLst>
              <a:path w="168" h="1632">
                <a:moveTo>
                  <a:pt x="0" y="0"/>
                </a:moveTo>
                <a:lnTo>
                  <a:pt x="0" y="1632"/>
                </a:lnTo>
                <a:lnTo>
                  <a:pt x="168" y="1632"/>
                </a:lnTo>
              </a:path>
            </a:pathLst>
          </a:custGeom>
          <a:noFill/>
          <a:ln w="76200">
            <a:solidFill>
              <a:schemeClr val="tx1"/>
            </a:solidFill>
            <a:round/>
            <a:headEnd/>
            <a:tailEnd/>
          </a:ln>
        </p:spPr>
        <p:txBody>
          <a:bodyPr wrap="none" anchor="ctr"/>
          <a:lstStyle/>
          <a:p>
            <a:endParaRPr lang="en-US"/>
          </a:p>
        </p:txBody>
      </p:sp>
      <p:sp>
        <p:nvSpPr>
          <p:cNvPr id="37895" name="Freeform 6"/>
          <p:cNvSpPr>
            <a:spLocks/>
          </p:cNvSpPr>
          <p:nvPr/>
        </p:nvSpPr>
        <p:spPr bwMode="auto">
          <a:xfrm flipH="1">
            <a:off x="3175000" y="1854200"/>
            <a:ext cx="266700" cy="2590800"/>
          </a:xfrm>
          <a:custGeom>
            <a:avLst/>
            <a:gdLst>
              <a:gd name="T0" fmla="*/ 0 w 168"/>
              <a:gd name="T1" fmla="*/ 0 h 1632"/>
              <a:gd name="T2" fmla="*/ 0 w 168"/>
              <a:gd name="T3" fmla="*/ 2147483647 h 1632"/>
              <a:gd name="T4" fmla="*/ 423386295 w 168"/>
              <a:gd name="T5" fmla="*/ 2147483647 h 1632"/>
              <a:gd name="T6" fmla="*/ 0 60000 65536"/>
              <a:gd name="T7" fmla="*/ 0 60000 65536"/>
              <a:gd name="T8" fmla="*/ 0 60000 65536"/>
              <a:gd name="T9" fmla="*/ 0 w 168"/>
              <a:gd name="T10" fmla="*/ 0 h 1632"/>
              <a:gd name="T11" fmla="*/ 168 w 168"/>
              <a:gd name="T12" fmla="*/ 1632 h 1632"/>
            </a:gdLst>
            <a:ahLst/>
            <a:cxnLst>
              <a:cxn ang="T6">
                <a:pos x="T0" y="T1"/>
              </a:cxn>
              <a:cxn ang="T7">
                <a:pos x="T2" y="T3"/>
              </a:cxn>
              <a:cxn ang="T8">
                <a:pos x="T4" y="T5"/>
              </a:cxn>
            </a:cxnLst>
            <a:rect l="T9" t="T10" r="T11" b="T12"/>
            <a:pathLst>
              <a:path w="168" h="1632">
                <a:moveTo>
                  <a:pt x="0" y="0"/>
                </a:moveTo>
                <a:lnTo>
                  <a:pt x="0" y="1632"/>
                </a:lnTo>
                <a:lnTo>
                  <a:pt x="168" y="1632"/>
                </a:lnTo>
              </a:path>
            </a:pathLst>
          </a:custGeom>
          <a:noFill/>
          <a:ln w="76200">
            <a:solidFill>
              <a:schemeClr val="tx1"/>
            </a:solidFill>
            <a:round/>
            <a:headEnd/>
            <a:tailEnd/>
          </a:ln>
        </p:spPr>
        <p:txBody>
          <a:bodyPr wrap="none" anchor="ctr"/>
          <a:lstStyle/>
          <a:p>
            <a:endParaRPr lang="en-US"/>
          </a:p>
        </p:txBody>
      </p:sp>
      <p:sp>
        <p:nvSpPr>
          <p:cNvPr id="37896" name="Freeform 7"/>
          <p:cNvSpPr>
            <a:spLocks/>
          </p:cNvSpPr>
          <p:nvPr/>
        </p:nvSpPr>
        <p:spPr bwMode="auto">
          <a:xfrm>
            <a:off x="914400" y="1866900"/>
            <a:ext cx="504825" cy="3232150"/>
          </a:xfrm>
          <a:custGeom>
            <a:avLst/>
            <a:gdLst>
              <a:gd name="T0" fmla="*/ 0 w 168"/>
              <a:gd name="T1" fmla="*/ 0 h 1632"/>
              <a:gd name="T2" fmla="*/ 0 w 168"/>
              <a:gd name="T3" fmla="*/ 2147483647 h 1632"/>
              <a:gd name="T4" fmla="*/ 1516953876 w 168"/>
              <a:gd name="T5" fmla="*/ 2147483647 h 1632"/>
              <a:gd name="T6" fmla="*/ 0 60000 65536"/>
              <a:gd name="T7" fmla="*/ 0 60000 65536"/>
              <a:gd name="T8" fmla="*/ 0 60000 65536"/>
              <a:gd name="T9" fmla="*/ 0 w 168"/>
              <a:gd name="T10" fmla="*/ 0 h 1632"/>
              <a:gd name="T11" fmla="*/ 168 w 168"/>
              <a:gd name="T12" fmla="*/ 1632 h 1632"/>
            </a:gdLst>
            <a:ahLst/>
            <a:cxnLst>
              <a:cxn ang="T6">
                <a:pos x="T0" y="T1"/>
              </a:cxn>
              <a:cxn ang="T7">
                <a:pos x="T2" y="T3"/>
              </a:cxn>
              <a:cxn ang="T8">
                <a:pos x="T4" y="T5"/>
              </a:cxn>
            </a:cxnLst>
            <a:rect l="T9" t="T10" r="T11" b="T12"/>
            <a:pathLst>
              <a:path w="168" h="1632">
                <a:moveTo>
                  <a:pt x="0" y="0"/>
                </a:moveTo>
                <a:lnTo>
                  <a:pt x="0" y="1632"/>
                </a:lnTo>
                <a:lnTo>
                  <a:pt x="168" y="1632"/>
                </a:lnTo>
              </a:path>
            </a:pathLst>
          </a:custGeom>
          <a:noFill/>
          <a:ln w="76200">
            <a:solidFill>
              <a:schemeClr val="tx1"/>
            </a:solidFill>
            <a:round/>
            <a:headEnd/>
            <a:tailEnd/>
          </a:ln>
        </p:spPr>
        <p:txBody>
          <a:bodyPr wrap="none" anchor="ctr"/>
          <a:lstStyle/>
          <a:p>
            <a:endParaRPr lang="en-US"/>
          </a:p>
        </p:txBody>
      </p:sp>
      <p:sp>
        <p:nvSpPr>
          <p:cNvPr id="37897" name="Freeform 8"/>
          <p:cNvSpPr>
            <a:spLocks/>
          </p:cNvSpPr>
          <p:nvPr/>
        </p:nvSpPr>
        <p:spPr bwMode="auto">
          <a:xfrm flipH="1">
            <a:off x="3698875" y="1882775"/>
            <a:ext cx="504825" cy="3232150"/>
          </a:xfrm>
          <a:custGeom>
            <a:avLst/>
            <a:gdLst>
              <a:gd name="T0" fmla="*/ 0 w 168"/>
              <a:gd name="T1" fmla="*/ 0 h 1632"/>
              <a:gd name="T2" fmla="*/ 0 w 168"/>
              <a:gd name="T3" fmla="*/ 2147483647 h 1632"/>
              <a:gd name="T4" fmla="*/ 1516953876 w 168"/>
              <a:gd name="T5" fmla="*/ 2147483647 h 1632"/>
              <a:gd name="T6" fmla="*/ 0 60000 65536"/>
              <a:gd name="T7" fmla="*/ 0 60000 65536"/>
              <a:gd name="T8" fmla="*/ 0 60000 65536"/>
              <a:gd name="T9" fmla="*/ 0 w 168"/>
              <a:gd name="T10" fmla="*/ 0 h 1632"/>
              <a:gd name="T11" fmla="*/ 168 w 168"/>
              <a:gd name="T12" fmla="*/ 1632 h 1632"/>
            </a:gdLst>
            <a:ahLst/>
            <a:cxnLst>
              <a:cxn ang="T6">
                <a:pos x="T0" y="T1"/>
              </a:cxn>
              <a:cxn ang="T7">
                <a:pos x="T2" y="T3"/>
              </a:cxn>
              <a:cxn ang="T8">
                <a:pos x="T4" y="T5"/>
              </a:cxn>
            </a:cxnLst>
            <a:rect l="T9" t="T10" r="T11" b="T12"/>
            <a:pathLst>
              <a:path w="168" h="1632">
                <a:moveTo>
                  <a:pt x="0" y="0"/>
                </a:moveTo>
                <a:lnTo>
                  <a:pt x="0" y="1632"/>
                </a:lnTo>
                <a:lnTo>
                  <a:pt x="168" y="1632"/>
                </a:lnTo>
              </a:path>
            </a:pathLst>
          </a:custGeom>
          <a:noFill/>
          <a:ln w="76200">
            <a:solidFill>
              <a:schemeClr val="tx1"/>
            </a:solidFill>
            <a:round/>
            <a:headEnd/>
            <a:tailEnd/>
          </a:ln>
        </p:spPr>
        <p:txBody>
          <a:bodyPr wrap="none" anchor="ctr"/>
          <a:lstStyle/>
          <a:p>
            <a:endParaRPr lang="en-US"/>
          </a:p>
        </p:txBody>
      </p:sp>
      <p:sp>
        <p:nvSpPr>
          <p:cNvPr id="37898" name="Rectangle 9" descr="5%"/>
          <p:cNvSpPr>
            <a:spLocks noChangeArrowheads="1"/>
          </p:cNvSpPr>
          <p:nvPr/>
        </p:nvSpPr>
        <p:spPr bwMode="auto">
          <a:xfrm>
            <a:off x="962025" y="4892675"/>
            <a:ext cx="3195638" cy="263525"/>
          </a:xfrm>
          <a:prstGeom prst="rect">
            <a:avLst/>
          </a:prstGeom>
          <a:pattFill prst="pct5">
            <a:fgClr>
              <a:srgbClr val="000000"/>
            </a:fgClr>
            <a:bgClr>
              <a:srgbClr val="FFFFFF"/>
            </a:bgClr>
          </a:pattFill>
          <a:ln w="28575">
            <a:solidFill>
              <a:schemeClr val="tx1"/>
            </a:solidFill>
            <a:miter lim="800000"/>
            <a:headEnd/>
            <a:tailEnd/>
          </a:ln>
        </p:spPr>
        <p:txBody>
          <a:bodyPr wrap="none" anchor="ctr"/>
          <a:lstStyle/>
          <a:p>
            <a:endParaRPr lang="en-US"/>
          </a:p>
        </p:txBody>
      </p:sp>
      <p:sp>
        <p:nvSpPr>
          <p:cNvPr id="37899" name="Freeform 10"/>
          <p:cNvSpPr>
            <a:spLocks/>
          </p:cNvSpPr>
          <p:nvPr/>
        </p:nvSpPr>
        <p:spPr bwMode="auto">
          <a:xfrm>
            <a:off x="1739900" y="3556000"/>
            <a:ext cx="1663700" cy="92075"/>
          </a:xfrm>
          <a:custGeom>
            <a:avLst/>
            <a:gdLst>
              <a:gd name="T0" fmla="*/ 0 w 1048"/>
              <a:gd name="T1" fmla="*/ 80645004 h 58"/>
              <a:gd name="T2" fmla="*/ 846772502 w 1048"/>
              <a:gd name="T3" fmla="*/ 80645004 h 58"/>
              <a:gd name="T4" fmla="*/ 1774189967 w 1048"/>
              <a:gd name="T5" fmla="*/ 0 h 58"/>
              <a:gd name="T6" fmla="*/ 2147483647 w 1048"/>
              <a:gd name="T7" fmla="*/ 80645004 h 58"/>
              <a:gd name="T8" fmla="*/ 2147483647 w 1048"/>
              <a:gd name="T9" fmla="*/ 120967518 h 58"/>
              <a:gd name="T10" fmla="*/ 0 60000 65536"/>
              <a:gd name="T11" fmla="*/ 0 60000 65536"/>
              <a:gd name="T12" fmla="*/ 0 60000 65536"/>
              <a:gd name="T13" fmla="*/ 0 60000 65536"/>
              <a:gd name="T14" fmla="*/ 0 60000 65536"/>
              <a:gd name="T15" fmla="*/ 0 w 1048"/>
              <a:gd name="T16" fmla="*/ 0 h 58"/>
              <a:gd name="T17" fmla="*/ 1048 w 1048"/>
              <a:gd name="T18" fmla="*/ 58 h 58"/>
            </a:gdLst>
            <a:ahLst/>
            <a:cxnLst>
              <a:cxn ang="T10">
                <a:pos x="T0" y="T1"/>
              </a:cxn>
              <a:cxn ang="T11">
                <a:pos x="T2" y="T3"/>
              </a:cxn>
              <a:cxn ang="T12">
                <a:pos x="T4" y="T5"/>
              </a:cxn>
              <a:cxn ang="T13">
                <a:pos x="T6" y="T7"/>
              </a:cxn>
              <a:cxn ang="T14">
                <a:pos x="T8" y="T9"/>
              </a:cxn>
            </a:cxnLst>
            <a:rect l="T15" t="T16" r="T17" b="T18"/>
            <a:pathLst>
              <a:path w="1048" h="58">
                <a:moveTo>
                  <a:pt x="0" y="32"/>
                </a:moveTo>
                <a:cubicBezTo>
                  <a:pt x="121" y="19"/>
                  <a:pt x="211" y="21"/>
                  <a:pt x="336" y="32"/>
                </a:cubicBezTo>
                <a:cubicBezTo>
                  <a:pt x="533" y="26"/>
                  <a:pt x="567" y="34"/>
                  <a:pt x="704" y="0"/>
                </a:cubicBezTo>
                <a:cubicBezTo>
                  <a:pt x="766" y="15"/>
                  <a:pt x="832" y="22"/>
                  <a:pt x="896" y="32"/>
                </a:cubicBezTo>
                <a:cubicBezTo>
                  <a:pt x="976" y="58"/>
                  <a:pt x="927" y="48"/>
                  <a:pt x="1048" y="48"/>
                </a:cubicBezTo>
              </a:path>
            </a:pathLst>
          </a:custGeom>
          <a:noFill/>
          <a:ln w="28575">
            <a:solidFill>
              <a:schemeClr val="tx1"/>
            </a:solidFill>
            <a:round/>
            <a:headEnd/>
            <a:tailEnd/>
          </a:ln>
        </p:spPr>
        <p:txBody>
          <a:bodyPr wrap="none" anchor="ctr"/>
          <a:lstStyle/>
          <a:p>
            <a:endParaRPr lang="en-US"/>
          </a:p>
        </p:txBody>
      </p:sp>
      <p:sp>
        <p:nvSpPr>
          <p:cNvPr id="37900" name="Text Box 11" descr="5%"/>
          <p:cNvSpPr txBox="1">
            <a:spLocks noChangeArrowheads="1"/>
          </p:cNvSpPr>
          <p:nvPr/>
        </p:nvSpPr>
        <p:spPr bwMode="auto">
          <a:xfrm>
            <a:off x="1724025" y="4110038"/>
            <a:ext cx="1693863" cy="365125"/>
          </a:xfrm>
          <a:prstGeom prst="rect">
            <a:avLst/>
          </a:prstGeom>
          <a:pattFill prst="pct5">
            <a:fgClr>
              <a:srgbClr val="000000"/>
            </a:fgClr>
            <a:bgClr>
              <a:srgbClr val="FFFFFF"/>
            </a:bgClr>
          </a:pattFill>
          <a:ln w="28575">
            <a:solidFill>
              <a:schemeClr val="tx1"/>
            </a:solidFill>
            <a:miter lim="800000"/>
            <a:headEnd/>
            <a:tailEnd/>
          </a:ln>
        </p:spPr>
        <p:txBody>
          <a:bodyPr anchor="ctr">
            <a:spAutoFit/>
          </a:bodyPr>
          <a:lstStyle/>
          <a:p>
            <a:pPr algn="ctr"/>
            <a:r>
              <a:rPr lang="en-US" sz="1600">
                <a:latin typeface="Arial" pitchFamily="34" charset="0"/>
              </a:rPr>
              <a:t>Hg</a:t>
            </a:r>
            <a:r>
              <a:rPr lang="en-US" sz="1600" baseline="-25000">
                <a:latin typeface="Arial" pitchFamily="34" charset="0"/>
              </a:rPr>
              <a:t>2</a:t>
            </a:r>
            <a:r>
              <a:rPr lang="en-US" sz="1600">
                <a:latin typeface="Arial" pitchFamily="34" charset="0"/>
              </a:rPr>
              <a:t>Cl</a:t>
            </a:r>
            <a:r>
              <a:rPr lang="en-US" sz="1600" baseline="-25000">
                <a:latin typeface="Arial" pitchFamily="34" charset="0"/>
              </a:rPr>
              <a:t>2</a:t>
            </a:r>
          </a:p>
        </p:txBody>
      </p:sp>
      <p:sp>
        <p:nvSpPr>
          <p:cNvPr id="37901" name="Text Box 12"/>
          <p:cNvSpPr txBox="1">
            <a:spLocks noChangeArrowheads="1"/>
          </p:cNvSpPr>
          <p:nvPr/>
        </p:nvSpPr>
        <p:spPr bwMode="auto">
          <a:xfrm>
            <a:off x="2028825" y="3654425"/>
            <a:ext cx="1033463" cy="336550"/>
          </a:xfrm>
          <a:prstGeom prst="rect">
            <a:avLst/>
          </a:prstGeom>
          <a:noFill/>
          <a:ln w="28575">
            <a:noFill/>
            <a:miter lim="800000"/>
            <a:headEnd/>
            <a:tailEnd/>
          </a:ln>
        </p:spPr>
        <p:txBody>
          <a:bodyPr anchor="ctr">
            <a:spAutoFit/>
          </a:bodyPr>
          <a:lstStyle/>
          <a:p>
            <a:pPr algn="ctr"/>
            <a:r>
              <a:rPr lang="en-US" sz="1600">
                <a:latin typeface="Arial" pitchFamily="34" charset="0"/>
              </a:rPr>
              <a:t>Hg</a:t>
            </a:r>
            <a:endParaRPr lang="en-US" sz="1600" baseline="-25000">
              <a:latin typeface="Arial" pitchFamily="34" charset="0"/>
            </a:endParaRPr>
          </a:p>
        </p:txBody>
      </p:sp>
      <p:sp>
        <p:nvSpPr>
          <p:cNvPr id="37902" name="Text Box 13"/>
          <p:cNvSpPr txBox="1">
            <a:spLocks noChangeArrowheads="1"/>
          </p:cNvSpPr>
          <p:nvPr/>
        </p:nvSpPr>
        <p:spPr bwMode="auto">
          <a:xfrm>
            <a:off x="1025525" y="4479925"/>
            <a:ext cx="1033463" cy="336550"/>
          </a:xfrm>
          <a:prstGeom prst="rect">
            <a:avLst/>
          </a:prstGeom>
          <a:noFill/>
          <a:ln w="28575">
            <a:noFill/>
            <a:miter lim="800000"/>
            <a:headEnd/>
            <a:tailEnd/>
          </a:ln>
        </p:spPr>
        <p:txBody>
          <a:bodyPr anchor="ctr">
            <a:spAutoFit/>
          </a:bodyPr>
          <a:lstStyle/>
          <a:p>
            <a:pPr algn="ctr"/>
            <a:r>
              <a:rPr lang="en-US" sz="1600">
                <a:latin typeface="Arial" pitchFamily="34" charset="0"/>
              </a:rPr>
              <a:t>K Cl</a:t>
            </a:r>
            <a:endParaRPr lang="en-US" sz="1600" baseline="-25000">
              <a:latin typeface="Arial" pitchFamily="34" charset="0"/>
            </a:endParaRPr>
          </a:p>
        </p:txBody>
      </p:sp>
      <p:sp>
        <p:nvSpPr>
          <p:cNvPr id="37903" name="Oval 14"/>
          <p:cNvSpPr>
            <a:spLocks noChangeArrowheads="1"/>
          </p:cNvSpPr>
          <p:nvPr/>
        </p:nvSpPr>
        <p:spPr bwMode="auto">
          <a:xfrm>
            <a:off x="2108200" y="3721100"/>
            <a:ext cx="152400" cy="165100"/>
          </a:xfrm>
          <a:prstGeom prst="ellipse">
            <a:avLst/>
          </a:prstGeom>
          <a:solidFill>
            <a:schemeClr val="tx1"/>
          </a:solidFill>
          <a:ln w="9525">
            <a:solidFill>
              <a:schemeClr val="tx1"/>
            </a:solidFill>
            <a:round/>
            <a:headEnd/>
            <a:tailEnd/>
          </a:ln>
        </p:spPr>
        <p:txBody>
          <a:bodyPr wrap="none" anchor="ctr"/>
          <a:lstStyle/>
          <a:p>
            <a:endParaRPr lang="en-US"/>
          </a:p>
        </p:txBody>
      </p:sp>
      <p:sp>
        <p:nvSpPr>
          <p:cNvPr id="37904" name="Line 15"/>
          <p:cNvSpPr>
            <a:spLocks noChangeShapeType="1"/>
          </p:cNvSpPr>
          <p:nvPr/>
        </p:nvSpPr>
        <p:spPr bwMode="auto">
          <a:xfrm flipV="1">
            <a:off x="2184400" y="1073150"/>
            <a:ext cx="128588" cy="2711450"/>
          </a:xfrm>
          <a:prstGeom prst="line">
            <a:avLst/>
          </a:prstGeom>
          <a:noFill/>
          <a:ln w="28575">
            <a:solidFill>
              <a:schemeClr val="tx1"/>
            </a:solidFill>
            <a:round/>
            <a:headEnd/>
            <a:tailEnd/>
          </a:ln>
        </p:spPr>
        <p:txBody>
          <a:bodyPr wrap="none" anchor="ctr"/>
          <a:lstStyle/>
          <a:p>
            <a:endParaRPr lang="en-US"/>
          </a:p>
        </p:txBody>
      </p:sp>
      <p:sp>
        <p:nvSpPr>
          <p:cNvPr id="37905" name="Freeform 16"/>
          <p:cNvSpPr>
            <a:spLocks/>
          </p:cNvSpPr>
          <p:nvPr/>
        </p:nvSpPr>
        <p:spPr bwMode="auto">
          <a:xfrm>
            <a:off x="927100" y="2997200"/>
            <a:ext cx="736600" cy="34925"/>
          </a:xfrm>
          <a:custGeom>
            <a:avLst/>
            <a:gdLst>
              <a:gd name="T0" fmla="*/ 0 w 464"/>
              <a:gd name="T1" fmla="*/ 40322498 h 22"/>
              <a:gd name="T2" fmla="*/ 887095163 w 464"/>
              <a:gd name="T3" fmla="*/ 20161249 h 22"/>
              <a:gd name="T4" fmla="*/ 1169352589 w 464"/>
              <a:gd name="T5" fmla="*/ 0 h 22"/>
              <a:gd name="T6" fmla="*/ 0 60000 65536"/>
              <a:gd name="T7" fmla="*/ 0 60000 65536"/>
              <a:gd name="T8" fmla="*/ 0 60000 65536"/>
              <a:gd name="T9" fmla="*/ 0 w 464"/>
              <a:gd name="T10" fmla="*/ 0 h 22"/>
              <a:gd name="T11" fmla="*/ 464 w 464"/>
              <a:gd name="T12" fmla="*/ 22 h 22"/>
            </a:gdLst>
            <a:ahLst/>
            <a:cxnLst>
              <a:cxn ang="T6">
                <a:pos x="T0" y="T1"/>
              </a:cxn>
              <a:cxn ang="T7">
                <a:pos x="T2" y="T3"/>
              </a:cxn>
              <a:cxn ang="T8">
                <a:pos x="T4" y="T5"/>
              </a:cxn>
            </a:cxnLst>
            <a:rect l="T9" t="T10" r="T11" b="T12"/>
            <a:pathLst>
              <a:path w="464" h="22">
                <a:moveTo>
                  <a:pt x="0" y="16"/>
                </a:moveTo>
                <a:cubicBezTo>
                  <a:pt x="157" y="3"/>
                  <a:pt x="153" y="0"/>
                  <a:pt x="352" y="8"/>
                </a:cubicBezTo>
                <a:cubicBezTo>
                  <a:pt x="410" y="14"/>
                  <a:pt x="419" y="22"/>
                  <a:pt x="464" y="0"/>
                </a:cubicBezTo>
              </a:path>
            </a:pathLst>
          </a:custGeom>
          <a:noFill/>
          <a:ln w="28575">
            <a:solidFill>
              <a:schemeClr val="tx1"/>
            </a:solidFill>
            <a:round/>
            <a:headEnd/>
            <a:tailEnd/>
          </a:ln>
        </p:spPr>
        <p:txBody>
          <a:bodyPr wrap="none" anchor="ctr"/>
          <a:lstStyle/>
          <a:p>
            <a:endParaRPr lang="en-US"/>
          </a:p>
        </p:txBody>
      </p:sp>
      <p:sp>
        <p:nvSpPr>
          <p:cNvPr id="37906" name="Freeform 17"/>
          <p:cNvSpPr>
            <a:spLocks/>
          </p:cNvSpPr>
          <p:nvPr/>
        </p:nvSpPr>
        <p:spPr bwMode="auto">
          <a:xfrm>
            <a:off x="3467100" y="2997200"/>
            <a:ext cx="736600" cy="34925"/>
          </a:xfrm>
          <a:custGeom>
            <a:avLst/>
            <a:gdLst>
              <a:gd name="T0" fmla="*/ 0 w 464"/>
              <a:gd name="T1" fmla="*/ 40322498 h 22"/>
              <a:gd name="T2" fmla="*/ 887095163 w 464"/>
              <a:gd name="T3" fmla="*/ 20161249 h 22"/>
              <a:gd name="T4" fmla="*/ 1169352589 w 464"/>
              <a:gd name="T5" fmla="*/ 0 h 22"/>
              <a:gd name="T6" fmla="*/ 0 60000 65536"/>
              <a:gd name="T7" fmla="*/ 0 60000 65536"/>
              <a:gd name="T8" fmla="*/ 0 60000 65536"/>
              <a:gd name="T9" fmla="*/ 0 w 464"/>
              <a:gd name="T10" fmla="*/ 0 h 22"/>
              <a:gd name="T11" fmla="*/ 464 w 464"/>
              <a:gd name="T12" fmla="*/ 22 h 22"/>
            </a:gdLst>
            <a:ahLst/>
            <a:cxnLst>
              <a:cxn ang="T6">
                <a:pos x="T0" y="T1"/>
              </a:cxn>
              <a:cxn ang="T7">
                <a:pos x="T2" y="T3"/>
              </a:cxn>
              <a:cxn ang="T8">
                <a:pos x="T4" y="T5"/>
              </a:cxn>
            </a:cxnLst>
            <a:rect l="T9" t="T10" r="T11" b="T12"/>
            <a:pathLst>
              <a:path w="464" h="22">
                <a:moveTo>
                  <a:pt x="0" y="16"/>
                </a:moveTo>
                <a:cubicBezTo>
                  <a:pt x="157" y="3"/>
                  <a:pt x="153" y="0"/>
                  <a:pt x="352" y="8"/>
                </a:cubicBezTo>
                <a:cubicBezTo>
                  <a:pt x="410" y="14"/>
                  <a:pt x="419" y="22"/>
                  <a:pt x="464" y="0"/>
                </a:cubicBezTo>
              </a:path>
            </a:pathLst>
          </a:custGeom>
          <a:noFill/>
          <a:ln w="28575">
            <a:solidFill>
              <a:schemeClr val="tx1"/>
            </a:solidFill>
            <a:round/>
            <a:headEnd/>
            <a:tailEnd/>
          </a:ln>
        </p:spPr>
        <p:txBody>
          <a:bodyPr wrap="none" anchor="ctr"/>
          <a:lstStyle/>
          <a:p>
            <a:endParaRPr lang="en-US"/>
          </a:p>
        </p:txBody>
      </p:sp>
      <p:sp>
        <p:nvSpPr>
          <p:cNvPr id="37907" name="Text Box 18"/>
          <p:cNvSpPr txBox="1">
            <a:spLocks noChangeArrowheads="1"/>
          </p:cNvSpPr>
          <p:nvPr/>
        </p:nvSpPr>
        <p:spPr bwMode="auto">
          <a:xfrm>
            <a:off x="1241425" y="5208588"/>
            <a:ext cx="2735263" cy="581025"/>
          </a:xfrm>
          <a:prstGeom prst="rect">
            <a:avLst/>
          </a:prstGeom>
          <a:noFill/>
          <a:ln w="28575">
            <a:noFill/>
            <a:miter lim="800000"/>
            <a:headEnd/>
            <a:tailEnd/>
          </a:ln>
        </p:spPr>
        <p:txBody>
          <a:bodyPr anchor="ctr">
            <a:spAutoFit/>
          </a:bodyPr>
          <a:lstStyle/>
          <a:p>
            <a:pPr algn="ctr"/>
            <a:r>
              <a:rPr lang="en-US" sz="1600">
                <a:latin typeface="Arial" pitchFamily="34" charset="0"/>
              </a:rPr>
              <a:t>Electrolyte being measured</a:t>
            </a:r>
            <a:endParaRPr lang="en-US" sz="1600" baseline="-25000">
              <a:latin typeface="Arial" pitchFamily="34" charset="0"/>
            </a:endParaRPr>
          </a:p>
        </p:txBody>
      </p:sp>
      <p:sp>
        <p:nvSpPr>
          <p:cNvPr id="37908" name="Text Box 19"/>
          <p:cNvSpPr txBox="1">
            <a:spLocks noChangeArrowheads="1"/>
          </p:cNvSpPr>
          <p:nvPr/>
        </p:nvSpPr>
        <p:spPr bwMode="auto">
          <a:xfrm>
            <a:off x="1165225" y="4851400"/>
            <a:ext cx="2620963" cy="304800"/>
          </a:xfrm>
          <a:prstGeom prst="rect">
            <a:avLst/>
          </a:prstGeom>
          <a:noFill/>
          <a:ln w="28575">
            <a:noFill/>
            <a:miter lim="800000"/>
            <a:headEnd/>
            <a:tailEnd/>
          </a:ln>
        </p:spPr>
        <p:txBody>
          <a:bodyPr anchor="ctr">
            <a:spAutoFit/>
          </a:bodyPr>
          <a:lstStyle/>
          <a:p>
            <a:pPr algn="ctr"/>
            <a:r>
              <a:rPr lang="en-US" sz="1400">
                <a:latin typeface="Arial" pitchFamily="34" charset="0"/>
              </a:rPr>
              <a:t>porous glass plug</a:t>
            </a:r>
            <a:endParaRPr lang="en-US" sz="1400" baseline="-25000">
              <a:latin typeface="Arial" pitchFamily="34" charset="0"/>
            </a:endParaRPr>
          </a:p>
        </p:txBody>
      </p:sp>
      <p:sp>
        <p:nvSpPr>
          <p:cNvPr id="37909" name="Line 20"/>
          <p:cNvSpPr>
            <a:spLocks noChangeShapeType="1"/>
          </p:cNvSpPr>
          <p:nvPr/>
        </p:nvSpPr>
        <p:spPr bwMode="auto">
          <a:xfrm>
            <a:off x="889000" y="1866900"/>
            <a:ext cx="1295400" cy="0"/>
          </a:xfrm>
          <a:prstGeom prst="line">
            <a:avLst/>
          </a:prstGeom>
          <a:noFill/>
          <a:ln w="57150">
            <a:solidFill>
              <a:schemeClr val="tx1"/>
            </a:solidFill>
            <a:round/>
            <a:headEnd/>
            <a:tailEnd/>
          </a:ln>
        </p:spPr>
        <p:txBody>
          <a:bodyPr wrap="none" anchor="ctr"/>
          <a:lstStyle/>
          <a:p>
            <a:endParaRPr lang="en-US"/>
          </a:p>
        </p:txBody>
      </p:sp>
      <p:sp>
        <p:nvSpPr>
          <p:cNvPr id="37910" name="Line 21"/>
          <p:cNvSpPr>
            <a:spLocks noChangeShapeType="1"/>
          </p:cNvSpPr>
          <p:nvPr/>
        </p:nvSpPr>
        <p:spPr bwMode="auto">
          <a:xfrm>
            <a:off x="2374900" y="1866900"/>
            <a:ext cx="1841500" cy="0"/>
          </a:xfrm>
          <a:prstGeom prst="line">
            <a:avLst/>
          </a:prstGeom>
          <a:noFill/>
          <a:ln w="57150">
            <a:solidFill>
              <a:schemeClr val="tx1"/>
            </a:solidFill>
            <a:round/>
            <a:headEnd/>
            <a:tailEnd/>
          </a:ln>
        </p:spPr>
        <p:txBody>
          <a:bodyPr wrap="none" anchor="ctr"/>
          <a:lstStyle/>
          <a:p>
            <a:endParaRPr lang="en-US"/>
          </a:p>
        </p:txBody>
      </p:sp>
      <p:sp>
        <p:nvSpPr>
          <p:cNvPr id="37911" name="Text Box 27"/>
          <p:cNvSpPr txBox="1">
            <a:spLocks noChangeArrowheads="1"/>
          </p:cNvSpPr>
          <p:nvPr/>
        </p:nvSpPr>
        <p:spPr bwMode="auto">
          <a:xfrm>
            <a:off x="2435225" y="935038"/>
            <a:ext cx="1276350" cy="366712"/>
          </a:xfrm>
          <a:prstGeom prst="rect">
            <a:avLst/>
          </a:prstGeom>
          <a:noFill/>
          <a:ln w="9525">
            <a:noFill/>
            <a:miter lim="800000"/>
            <a:headEnd/>
            <a:tailEnd/>
          </a:ln>
        </p:spPr>
        <p:txBody>
          <a:bodyPr wrap="none">
            <a:spAutoFit/>
          </a:bodyPr>
          <a:lstStyle/>
          <a:p>
            <a:r>
              <a:rPr lang="en-US" sz="1800">
                <a:latin typeface="Arial" pitchFamily="34" charset="0"/>
              </a:rPr>
              <a:t>Lead Wire</a:t>
            </a: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696913" y="322263"/>
            <a:ext cx="4257675" cy="396875"/>
          </a:xfrm>
        </p:spPr>
        <p:txBody>
          <a:bodyPr rtlCol="0">
            <a:normAutofit fontScale="90000"/>
          </a:bodyPr>
          <a:lstStyle/>
          <a:p>
            <a:pPr eaLnBrk="1" fontAlgn="auto" hangingPunct="1">
              <a:spcAft>
                <a:spcPts val="0"/>
              </a:spcAft>
              <a:defRPr/>
            </a:pPr>
            <a:r>
              <a:rPr lang="en-US" sz="2800" smtClean="0"/>
              <a:t>Electrode Circuit Model</a:t>
            </a:r>
          </a:p>
        </p:txBody>
      </p:sp>
      <p:sp>
        <p:nvSpPr>
          <p:cNvPr id="38915" name="Rectangle 5"/>
          <p:cNvSpPr>
            <a:spLocks noGrp="1" noChangeArrowheads="1"/>
          </p:cNvSpPr>
          <p:nvPr>
            <p:ph idx="1"/>
          </p:nvPr>
        </p:nvSpPr>
        <p:spPr>
          <a:xfrm>
            <a:off x="5059363" y="976313"/>
            <a:ext cx="3398837" cy="5026025"/>
          </a:xfrm>
        </p:spPr>
        <p:txBody>
          <a:bodyPr/>
          <a:lstStyle/>
          <a:p>
            <a:pPr eaLnBrk="1" hangingPunct="1"/>
            <a:r>
              <a:rPr lang="en-US" sz="1800" smtClean="0"/>
              <a:t>E</a:t>
            </a:r>
            <a:r>
              <a:rPr lang="en-US" sz="1800" baseline="-25000" smtClean="0"/>
              <a:t>hc</a:t>
            </a:r>
            <a:r>
              <a:rPr lang="en-US" sz="1800" smtClean="0"/>
              <a:t> is the half-cell potential</a:t>
            </a:r>
          </a:p>
          <a:p>
            <a:pPr eaLnBrk="1" hangingPunct="1"/>
            <a:r>
              <a:rPr lang="en-US" sz="1800" smtClean="0"/>
              <a:t>C</a:t>
            </a:r>
            <a:r>
              <a:rPr lang="en-US" sz="1800" baseline="-25000" smtClean="0"/>
              <a:t>d</a:t>
            </a:r>
            <a:r>
              <a:rPr lang="en-US" sz="1800" smtClean="0"/>
              <a:t> is the capacitance of the electric double layer (polarizable electrode properties).</a:t>
            </a:r>
          </a:p>
          <a:p>
            <a:pPr eaLnBrk="1" hangingPunct="1"/>
            <a:r>
              <a:rPr lang="en-US" sz="1800" smtClean="0"/>
              <a:t>R</a:t>
            </a:r>
            <a:r>
              <a:rPr lang="en-US" sz="1800" baseline="-25000" smtClean="0"/>
              <a:t>d</a:t>
            </a:r>
            <a:r>
              <a:rPr lang="en-US" sz="1800" smtClean="0"/>
              <a:t> is resistance to current flow across the electrode-electrolyte interface (non-polarizable electrode properties).</a:t>
            </a:r>
          </a:p>
          <a:p>
            <a:pPr eaLnBrk="1" hangingPunct="1"/>
            <a:r>
              <a:rPr lang="en-US" sz="1800" smtClean="0"/>
              <a:t>R</a:t>
            </a:r>
            <a:r>
              <a:rPr lang="en-US" sz="1800" baseline="-25000" smtClean="0"/>
              <a:t>s</a:t>
            </a:r>
            <a:r>
              <a:rPr lang="en-US" sz="1800" smtClean="0"/>
              <a:t> is the series resistance associated with the conductivity of the electrolyte.</a:t>
            </a:r>
          </a:p>
          <a:p>
            <a:pPr eaLnBrk="1" hangingPunct="1"/>
            <a:r>
              <a:rPr lang="en-US" sz="1800" smtClean="0"/>
              <a:t>At high frequencies: R</a:t>
            </a:r>
            <a:r>
              <a:rPr lang="en-US" sz="1800" baseline="-25000" smtClean="0"/>
              <a:t>s</a:t>
            </a:r>
            <a:r>
              <a:rPr lang="en-US" sz="1800" smtClean="0"/>
              <a:t> </a:t>
            </a:r>
          </a:p>
          <a:p>
            <a:pPr eaLnBrk="1" hangingPunct="1"/>
            <a:r>
              <a:rPr lang="en-US" sz="1800" smtClean="0"/>
              <a:t>At low frequencies: R</a:t>
            </a:r>
            <a:r>
              <a:rPr lang="en-US" sz="1800" baseline="-25000" smtClean="0"/>
              <a:t>d</a:t>
            </a:r>
            <a:r>
              <a:rPr lang="en-US" sz="1800" smtClean="0"/>
              <a:t> + R</a:t>
            </a:r>
            <a:r>
              <a:rPr lang="en-US" sz="1800" baseline="-25000" smtClean="0"/>
              <a:t>s</a:t>
            </a:r>
            <a:r>
              <a:rPr lang="en-US" sz="1800" smtClean="0"/>
              <a:t> </a:t>
            </a:r>
          </a:p>
        </p:txBody>
      </p:sp>
      <p:pic>
        <p:nvPicPr>
          <p:cNvPr id="38916" name="Picture 6" descr="Fig5-4L"/>
          <p:cNvPicPr>
            <a:picLocks noChangeAspect="1" noChangeArrowheads="1"/>
          </p:cNvPicPr>
          <p:nvPr/>
        </p:nvPicPr>
        <p:blipFill>
          <a:blip r:embed="rId3"/>
          <a:srcRect/>
          <a:stretch>
            <a:fillRect/>
          </a:stretch>
        </p:blipFill>
        <p:spPr bwMode="auto">
          <a:xfrm>
            <a:off x="292100" y="1062038"/>
            <a:ext cx="4711700" cy="2768600"/>
          </a:xfrm>
          <a:prstGeom prst="rect">
            <a:avLst/>
          </a:prstGeom>
          <a:noFill/>
          <a:ln w="9525">
            <a:noFill/>
            <a:miter lim="800000"/>
            <a:headEnd/>
            <a:tailEnd/>
          </a:ln>
        </p:spPr>
      </p:pic>
      <p:sp>
        <p:nvSpPr>
          <p:cNvPr id="38917" name="Rectangle 7"/>
          <p:cNvSpPr>
            <a:spLocks noChangeArrowheads="1"/>
          </p:cNvSpPr>
          <p:nvPr/>
        </p:nvSpPr>
        <p:spPr bwMode="auto">
          <a:xfrm>
            <a:off x="1944688" y="4070350"/>
            <a:ext cx="1395412" cy="441325"/>
          </a:xfrm>
          <a:prstGeom prst="rect">
            <a:avLst/>
          </a:prstGeom>
          <a:noFill/>
          <a:ln w="9525">
            <a:noFill/>
            <a:miter lim="800000"/>
            <a:headEnd/>
            <a:tailEnd/>
          </a:ln>
        </p:spPr>
        <p:txBody>
          <a:bodyPr anchor="ctr"/>
          <a:lstStyle/>
          <a:p>
            <a:r>
              <a:rPr lang="en-US" sz="1800">
                <a:latin typeface="Arial" pitchFamily="34" charset="0"/>
                <a:ea typeface="MS Mincho" pitchFamily="49" charset="-128"/>
              </a:rPr>
              <a:t>Figure 5.4</a:t>
            </a:r>
            <a:endParaRPr lang="en-US" sz="1800" b="0">
              <a:latin typeface="Arial" pitchFamily="34" charset="0"/>
              <a:cs typeface="Courier New" pitchFamily="49" charset="0"/>
            </a:endParaRP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jpg"/>
          <p:cNvPicPr>
            <a:picLocks noChangeAspect="1"/>
          </p:cNvPicPr>
          <p:nvPr/>
        </p:nvPicPr>
        <p:blipFill>
          <a:blip r:embed="rId2"/>
          <a:stretch>
            <a:fillRect/>
          </a:stretch>
        </p:blipFill>
        <p:spPr>
          <a:xfrm>
            <a:off x="932036" y="0"/>
            <a:ext cx="7279928" cy="6858000"/>
          </a:xfrm>
          <a:prstGeom prst="rect">
            <a:avLst/>
          </a:prstGeom>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696913" y="322263"/>
            <a:ext cx="5543550" cy="396875"/>
          </a:xfrm>
        </p:spPr>
        <p:txBody>
          <a:bodyPr rtlCol="0">
            <a:normAutofit fontScale="90000"/>
          </a:bodyPr>
          <a:lstStyle/>
          <a:p>
            <a:pPr eaLnBrk="1" fontAlgn="auto" hangingPunct="1">
              <a:spcAft>
                <a:spcPts val="0"/>
              </a:spcAft>
              <a:defRPr/>
            </a:pPr>
            <a:r>
              <a:rPr lang="en-US" sz="2800" smtClean="0"/>
              <a:t>Ag/AgCl Electrode Impedance</a:t>
            </a:r>
          </a:p>
        </p:txBody>
      </p:sp>
      <p:sp>
        <p:nvSpPr>
          <p:cNvPr id="39939" name="Rectangle 3"/>
          <p:cNvSpPr>
            <a:spLocks noChangeArrowheads="1"/>
          </p:cNvSpPr>
          <p:nvPr/>
        </p:nvSpPr>
        <p:spPr bwMode="auto">
          <a:xfrm>
            <a:off x="533400" y="4559300"/>
            <a:ext cx="8229600" cy="1725613"/>
          </a:xfrm>
          <a:prstGeom prst="rect">
            <a:avLst/>
          </a:prstGeom>
          <a:noFill/>
          <a:ln w="9525">
            <a:noFill/>
            <a:miter lim="800000"/>
            <a:headEnd/>
            <a:tailEnd/>
          </a:ln>
        </p:spPr>
        <p:txBody>
          <a:bodyPr anchor="ctr"/>
          <a:lstStyle/>
          <a:p>
            <a:r>
              <a:rPr lang="en-US" sz="1800">
                <a:latin typeface="Arial" pitchFamily="34" charset="0"/>
                <a:ea typeface="MS Mincho" pitchFamily="49" charset="-128"/>
              </a:rPr>
              <a:t>Figure 5.5</a:t>
            </a:r>
            <a:r>
              <a:rPr lang="en-US" sz="1800" b="0">
                <a:latin typeface="Arial" pitchFamily="34" charset="0"/>
                <a:ea typeface="MS Mincho" pitchFamily="49" charset="-128"/>
              </a:rPr>
              <a:t> Impedance as a function of frequency for Ag electrodes coated with an electrolytically deposited AgCl layer. The electrode area is 0.25 cm</a:t>
            </a:r>
            <a:r>
              <a:rPr lang="en-US" sz="1800" b="0" baseline="30000">
                <a:latin typeface="Arial" pitchFamily="34" charset="0"/>
                <a:ea typeface="MS Mincho" pitchFamily="49" charset="-128"/>
              </a:rPr>
              <a:t>2</a:t>
            </a:r>
            <a:r>
              <a:rPr lang="en-US" sz="1800" b="0">
                <a:latin typeface="Arial" pitchFamily="34" charset="0"/>
                <a:ea typeface="MS Mincho" pitchFamily="49" charset="-128"/>
              </a:rPr>
              <a:t>. Numbers attached to curves indicate the number of mA</a:t>
            </a:r>
            <a:r>
              <a:rPr lang="en-US" sz="1800" b="0">
                <a:latin typeface="Arial" pitchFamily="34" charset="0"/>
                <a:cs typeface="Times New Roman" pitchFamily="18" charset="0"/>
                <a:sym typeface="Symbol" pitchFamily="18" charset="2"/>
              </a:rPr>
              <a:t></a:t>
            </a:r>
            <a:r>
              <a:rPr lang="en-US" sz="1800" b="0">
                <a:latin typeface="Arial" pitchFamily="34" charset="0"/>
                <a:ea typeface="MS Mincho" pitchFamily="49" charset="-128"/>
              </a:rPr>
              <a:t>s for each deposit. </a:t>
            </a:r>
          </a:p>
        </p:txBody>
      </p:sp>
      <p:pic>
        <p:nvPicPr>
          <p:cNvPr id="39940" name="Picture 4" descr="Fig5-5L"/>
          <p:cNvPicPr>
            <a:picLocks noChangeAspect="1" noChangeArrowheads="1"/>
          </p:cNvPicPr>
          <p:nvPr/>
        </p:nvPicPr>
        <p:blipFill>
          <a:blip r:embed="rId3"/>
          <a:srcRect/>
          <a:stretch>
            <a:fillRect/>
          </a:stretch>
        </p:blipFill>
        <p:spPr bwMode="auto">
          <a:xfrm>
            <a:off x="1004888" y="825500"/>
            <a:ext cx="7227887" cy="391001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96913" y="322263"/>
            <a:ext cx="4257675" cy="396875"/>
          </a:xfrm>
        </p:spPr>
        <p:txBody>
          <a:bodyPr/>
          <a:lstStyle/>
          <a:p>
            <a:pPr eaLnBrk="1" hangingPunct="1"/>
            <a:r>
              <a:rPr lang="en-US" sz="1800" smtClean="0"/>
              <a:t>Nichel- &amp; Carbon-Loaded Silicone</a:t>
            </a:r>
          </a:p>
        </p:txBody>
      </p:sp>
      <p:sp>
        <p:nvSpPr>
          <p:cNvPr id="2052" name="Text Box 3"/>
          <p:cNvSpPr txBox="1">
            <a:spLocks noChangeArrowheads="1"/>
          </p:cNvSpPr>
          <p:nvPr/>
        </p:nvSpPr>
        <p:spPr bwMode="auto">
          <a:xfrm>
            <a:off x="3676650" y="5413375"/>
            <a:ext cx="1570038" cy="366713"/>
          </a:xfrm>
          <a:prstGeom prst="rect">
            <a:avLst/>
          </a:prstGeom>
          <a:noFill/>
          <a:ln w="9525">
            <a:noFill/>
            <a:miter lim="800000"/>
            <a:headEnd/>
            <a:tailEnd/>
          </a:ln>
        </p:spPr>
        <p:txBody>
          <a:bodyPr>
            <a:spAutoFit/>
          </a:bodyPr>
          <a:lstStyle/>
          <a:p>
            <a:pPr algn="ctr">
              <a:spcBef>
                <a:spcPct val="50000"/>
              </a:spcBef>
            </a:pPr>
            <a:r>
              <a:rPr lang="en-US" sz="1800">
                <a:latin typeface="Arial" pitchFamily="34" charset="0"/>
              </a:rPr>
              <a:t>Figure 5.6</a:t>
            </a:r>
            <a:endParaRPr lang="en-US">
              <a:latin typeface="Arial" pitchFamily="34" charset="0"/>
            </a:endParaRPr>
          </a:p>
        </p:txBody>
      </p:sp>
      <p:graphicFrame>
        <p:nvGraphicFramePr>
          <p:cNvPr id="2050" name="Object 4"/>
          <p:cNvGraphicFramePr>
            <a:graphicFrameLocks noChangeAspect="1"/>
          </p:cNvGraphicFramePr>
          <p:nvPr/>
        </p:nvGraphicFramePr>
        <p:xfrm>
          <a:off x="842963" y="1060450"/>
          <a:ext cx="7123112" cy="3862388"/>
        </p:xfrm>
        <a:graphic>
          <a:graphicData uri="http://schemas.openxmlformats.org/presentationml/2006/ole">
            <mc:AlternateContent xmlns:mc="http://schemas.openxmlformats.org/markup-compatibility/2006">
              <mc:Choice xmlns:v="urn:schemas-microsoft-com:vml" Requires="v">
                <p:oleObj spid="_x0000_s5126" name="Photo Editor Photo" r:id="rId4" imgW="4397121" imgH="2384762" progId="">
                  <p:embed/>
                </p:oleObj>
              </mc:Choice>
              <mc:Fallback>
                <p:oleObj name="Photo Editor Photo" r:id="rId4" imgW="4397121" imgH="2384762"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3" y="1060450"/>
                        <a:ext cx="7123112" cy="3862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5"/>
          <p:cNvSpPr txBox="1">
            <a:spLocks noChangeArrowheads="1"/>
          </p:cNvSpPr>
          <p:nvPr/>
        </p:nvSpPr>
        <p:spPr bwMode="auto">
          <a:xfrm>
            <a:off x="4849813" y="1611313"/>
            <a:ext cx="3014662" cy="396875"/>
          </a:xfrm>
          <a:prstGeom prst="rect">
            <a:avLst/>
          </a:prstGeom>
          <a:noFill/>
          <a:ln w="9525">
            <a:noFill/>
            <a:miter lim="800000"/>
            <a:headEnd/>
            <a:tailEnd/>
          </a:ln>
        </p:spPr>
        <p:txBody>
          <a:bodyPr wrap="none" anchor="ctr">
            <a:spAutoFit/>
          </a:bodyPr>
          <a:lstStyle/>
          <a:p>
            <a:pPr algn="ctr"/>
            <a:r>
              <a:rPr lang="en-US" sz="2000" b="0" i="1">
                <a:latin typeface="Arial" pitchFamily="34" charset="0"/>
              </a:rPr>
              <a:t>Electrode area is 1.0 cm</a:t>
            </a:r>
            <a:r>
              <a:rPr lang="en-US" sz="2000" b="0" i="1" baseline="30000">
                <a:latin typeface="Arial" pitchFamily="34" charset="0"/>
              </a:rPr>
              <a:t>2</a:t>
            </a:r>
            <a:endParaRPr lang="en-US" i="1">
              <a:latin typeface="Arial" pitchFamily="34" charset="0"/>
            </a:endParaRP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96913" y="322263"/>
            <a:ext cx="4257675" cy="396875"/>
          </a:xfrm>
        </p:spPr>
        <p:txBody>
          <a:bodyPr/>
          <a:lstStyle/>
          <a:p>
            <a:pPr eaLnBrk="1" hangingPunct="1"/>
            <a:r>
              <a:rPr lang="en-US" sz="1800" smtClean="0"/>
              <a:t>Skin Anatomy</a:t>
            </a:r>
          </a:p>
        </p:txBody>
      </p:sp>
      <p:graphicFrame>
        <p:nvGraphicFramePr>
          <p:cNvPr id="3074" name="Object 3"/>
          <p:cNvGraphicFramePr>
            <a:graphicFrameLocks noChangeAspect="1"/>
          </p:cNvGraphicFramePr>
          <p:nvPr/>
        </p:nvGraphicFramePr>
        <p:xfrm>
          <a:off x="1079500" y="776288"/>
          <a:ext cx="7181850" cy="4195762"/>
        </p:xfrm>
        <a:graphic>
          <a:graphicData uri="http://schemas.openxmlformats.org/presentationml/2006/ole">
            <mc:AlternateContent xmlns:mc="http://schemas.openxmlformats.org/markup-compatibility/2006">
              <mc:Choice xmlns:v="urn:schemas-microsoft-com:vml" Requires="v">
                <p:oleObj spid="_x0000_s6150" name="Photo Editor Photo" r:id="rId4" imgW="5098222" imgH="2979048" progId="">
                  <p:embed/>
                </p:oleObj>
              </mc:Choice>
              <mc:Fallback>
                <p:oleObj name="Photo Editor Photo" r:id="rId4" imgW="5098222" imgH="297904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 y="776288"/>
                        <a:ext cx="7181850" cy="419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284" name="Rectangle 4"/>
          <p:cNvSpPr>
            <a:spLocks noChangeArrowheads="1"/>
          </p:cNvSpPr>
          <p:nvPr/>
        </p:nvSpPr>
        <p:spPr bwMode="auto">
          <a:xfrm>
            <a:off x="3729038" y="5486400"/>
            <a:ext cx="2255837" cy="454025"/>
          </a:xfrm>
          <a:prstGeom prst="rect">
            <a:avLst/>
          </a:prstGeom>
          <a:noFill/>
          <a:ln w="9525">
            <a:noFill/>
            <a:miter lim="800000"/>
            <a:headEnd/>
            <a:tailEnd/>
          </a:ln>
          <a:effectLst/>
        </p:spPr>
        <p:txBody>
          <a:bodyPr anchor="ctr"/>
          <a:lstStyle/>
          <a:p>
            <a:pPr>
              <a:defRPr/>
            </a:pPr>
            <a:r>
              <a:rPr lang="en-US" sz="1800">
                <a:effectLst>
                  <a:outerShdw blurRad="38100" dist="38100" dir="2700000" algn="tl">
                    <a:srgbClr val="C0C0C0"/>
                  </a:outerShdw>
                </a:effectLst>
                <a:latin typeface="Arial" charset="0"/>
                <a:ea typeface="MS Mincho" pitchFamily="49" charset="-128"/>
              </a:rPr>
              <a:t>Figure 5.7</a:t>
            </a:r>
            <a:endParaRPr lang="en-US" sz="1800">
              <a:effectLst>
                <a:outerShdw blurRad="38100" dist="38100" dir="2700000" algn="tl">
                  <a:srgbClr val="C0C0C0"/>
                </a:outerShdw>
              </a:effectLst>
              <a:latin typeface="Arial" charset="0"/>
              <a:cs typeface="Courier New" pitchFamily="49" charset="0"/>
            </a:endParaRP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96913" y="322263"/>
            <a:ext cx="4257675" cy="396875"/>
          </a:xfrm>
        </p:spPr>
        <p:txBody>
          <a:bodyPr/>
          <a:lstStyle/>
          <a:p>
            <a:pPr eaLnBrk="1" hangingPunct="1"/>
            <a:r>
              <a:rPr lang="en-US" sz="1800" smtClean="0"/>
              <a:t>Electrode-Skin Interface Model</a:t>
            </a:r>
          </a:p>
        </p:txBody>
      </p:sp>
      <p:sp>
        <p:nvSpPr>
          <p:cNvPr id="40963" name="Rectangle 179"/>
          <p:cNvSpPr>
            <a:spLocks noGrp="1" noChangeArrowheads="1"/>
          </p:cNvSpPr>
          <p:nvPr>
            <p:ph idx="1"/>
          </p:nvPr>
        </p:nvSpPr>
        <p:spPr>
          <a:xfrm>
            <a:off x="501650" y="868363"/>
            <a:ext cx="2479675" cy="5372100"/>
          </a:xfrm>
        </p:spPr>
        <p:txBody>
          <a:bodyPr/>
          <a:lstStyle/>
          <a:p>
            <a:pPr eaLnBrk="1" hangingPunct="1">
              <a:buFontTx/>
              <a:buNone/>
            </a:pPr>
            <a:r>
              <a:rPr lang="en-US" sz="1800" i="1" u="sng" smtClean="0"/>
              <a:t>Motion artifact:</a:t>
            </a:r>
          </a:p>
          <a:p>
            <a:pPr eaLnBrk="1" hangingPunct="1"/>
            <a:r>
              <a:rPr lang="en-US" sz="1800" smtClean="0"/>
              <a:t>Gel is disturbed, the charge distribution is perturbed changing the half-cell potentials at the electrode and skin.</a:t>
            </a:r>
          </a:p>
          <a:p>
            <a:pPr eaLnBrk="1" hangingPunct="1"/>
            <a:r>
              <a:rPr lang="en-US" sz="1800" smtClean="0"/>
              <a:t>Minimized by using non-polarizable electrode and mechanical abrasion of skin.</a:t>
            </a:r>
          </a:p>
          <a:p>
            <a:pPr eaLnBrk="1" hangingPunct="1"/>
            <a:r>
              <a:rPr lang="en-US" sz="1800" smtClean="0"/>
              <a:t>Skin regenerates in 24 hours.</a:t>
            </a:r>
          </a:p>
        </p:txBody>
      </p:sp>
      <p:sp>
        <p:nvSpPr>
          <p:cNvPr id="40964" name="Rectangle 3"/>
          <p:cNvSpPr>
            <a:spLocks noChangeArrowheads="1"/>
          </p:cNvSpPr>
          <p:nvPr/>
        </p:nvSpPr>
        <p:spPr bwMode="auto">
          <a:xfrm>
            <a:off x="3384550" y="4995863"/>
            <a:ext cx="5549900" cy="1143000"/>
          </a:xfrm>
          <a:prstGeom prst="rect">
            <a:avLst/>
          </a:prstGeom>
          <a:noFill/>
          <a:ln w="9525">
            <a:noFill/>
            <a:miter lim="800000"/>
            <a:headEnd/>
            <a:tailEnd/>
          </a:ln>
        </p:spPr>
        <p:txBody>
          <a:bodyPr anchor="ctr"/>
          <a:lstStyle/>
          <a:p>
            <a:r>
              <a:rPr lang="en-US" sz="1600">
                <a:latin typeface="Arial" pitchFamily="34" charset="0"/>
                <a:ea typeface="MS Mincho" pitchFamily="49" charset="-128"/>
              </a:rPr>
              <a:t>Figure 5.8</a:t>
            </a:r>
            <a:r>
              <a:rPr lang="en-US" sz="1600" b="0">
                <a:latin typeface="Arial" pitchFamily="34" charset="0"/>
                <a:ea typeface="MS Mincho" pitchFamily="49" charset="-128"/>
              </a:rPr>
              <a:t> A body-surface electrode is placed against skin, showing the total electrical equivalent circuit obtained in this situation. Each circuit element on the right is at approximately the same level at which the physical process that it represents would be in the left-hand diagram. </a:t>
            </a:r>
            <a:endParaRPr lang="en-US" sz="1600" b="0">
              <a:latin typeface="Arial" pitchFamily="34" charset="0"/>
              <a:cs typeface="Courier New" pitchFamily="49" charset="0"/>
            </a:endParaRPr>
          </a:p>
        </p:txBody>
      </p:sp>
      <p:sp>
        <p:nvSpPr>
          <p:cNvPr id="40965" name="Freeform 5"/>
          <p:cNvSpPr>
            <a:spLocks/>
          </p:cNvSpPr>
          <p:nvPr/>
        </p:nvSpPr>
        <p:spPr bwMode="auto">
          <a:xfrm>
            <a:off x="3313113" y="3379788"/>
            <a:ext cx="2314575" cy="1276350"/>
          </a:xfrm>
          <a:custGeom>
            <a:avLst/>
            <a:gdLst>
              <a:gd name="T0" fmla="*/ 2147483647 w 1458"/>
              <a:gd name="T1" fmla="*/ 2026205803 h 804"/>
              <a:gd name="T2" fmla="*/ 2147483647 w 1458"/>
              <a:gd name="T3" fmla="*/ 1990923627 h 804"/>
              <a:gd name="T4" fmla="*/ 2147483647 w 1458"/>
              <a:gd name="T5" fmla="*/ 1854835231 h 804"/>
              <a:gd name="T6" fmla="*/ 2147483647 w 1458"/>
              <a:gd name="T7" fmla="*/ 1721267784 h 804"/>
              <a:gd name="T8" fmla="*/ 2147483647 w 1458"/>
              <a:gd name="T9" fmla="*/ 1650703033 h 804"/>
              <a:gd name="T10" fmla="*/ 2147483647 w 1458"/>
              <a:gd name="T11" fmla="*/ 1670864674 h 804"/>
              <a:gd name="T12" fmla="*/ 1995963875 w 1458"/>
              <a:gd name="T13" fmla="*/ 1748988700 h 804"/>
              <a:gd name="T14" fmla="*/ 1562496749 w 1458"/>
              <a:gd name="T15" fmla="*/ 1806953070 h 804"/>
              <a:gd name="T16" fmla="*/ 1320561830 w 1458"/>
              <a:gd name="T17" fmla="*/ 1784270877 h 804"/>
              <a:gd name="T18" fmla="*/ 1101307516 w 1458"/>
              <a:gd name="T19" fmla="*/ 1728827456 h 804"/>
              <a:gd name="T20" fmla="*/ 902216032 w 1458"/>
              <a:gd name="T21" fmla="*/ 1628020840 h 804"/>
              <a:gd name="T22" fmla="*/ 796369307 w 1458"/>
              <a:gd name="T23" fmla="*/ 1577617730 h 804"/>
              <a:gd name="T24" fmla="*/ 640119672 w 1458"/>
              <a:gd name="T25" fmla="*/ 1572577419 h 804"/>
              <a:gd name="T26" fmla="*/ 383063721 w 1458"/>
              <a:gd name="T27" fmla="*/ 1655743344 h 804"/>
              <a:gd name="T28" fmla="*/ 148688425 w 1458"/>
              <a:gd name="T29" fmla="*/ 1736388716 h 804"/>
              <a:gd name="T30" fmla="*/ 20161249 w 1458"/>
              <a:gd name="T31" fmla="*/ 1741429027 h 804"/>
              <a:gd name="T32" fmla="*/ 0 w 1458"/>
              <a:gd name="T33" fmla="*/ 1131549416 h 804"/>
              <a:gd name="T34" fmla="*/ 20161249 w 1458"/>
              <a:gd name="T35" fmla="*/ 425907269 h 804"/>
              <a:gd name="T36" fmla="*/ 35282188 w 1458"/>
              <a:gd name="T37" fmla="*/ 299897808 h 804"/>
              <a:gd name="T38" fmla="*/ 120967509 w 1458"/>
              <a:gd name="T39" fmla="*/ 340221883 h 804"/>
              <a:gd name="T40" fmla="*/ 241935018 w 1458"/>
              <a:gd name="T41" fmla="*/ 327620312 h 804"/>
              <a:gd name="T42" fmla="*/ 398184653 w 1458"/>
              <a:gd name="T43" fmla="*/ 221773782 h 804"/>
              <a:gd name="T44" fmla="*/ 504031280 w 1458"/>
              <a:gd name="T45" fmla="*/ 93246571 h 804"/>
              <a:gd name="T46" fmla="*/ 617437479 w 1458"/>
              <a:gd name="T47" fmla="*/ 7561263 h 804"/>
              <a:gd name="T48" fmla="*/ 695563090 w 1458"/>
              <a:gd name="T49" fmla="*/ 7561263 h 804"/>
              <a:gd name="T50" fmla="*/ 781248374 w 1458"/>
              <a:gd name="T51" fmla="*/ 85685311 h 804"/>
              <a:gd name="T52" fmla="*/ 922377275 w 1458"/>
              <a:gd name="T53" fmla="*/ 312499379 h 804"/>
              <a:gd name="T54" fmla="*/ 1043344735 w 1458"/>
              <a:gd name="T55" fmla="*/ 526711901 h 804"/>
              <a:gd name="T56" fmla="*/ 1129030019 w 1458"/>
              <a:gd name="T57" fmla="*/ 589716582 h 804"/>
              <a:gd name="T58" fmla="*/ 1222274975 w 1458"/>
              <a:gd name="T59" fmla="*/ 577115011 h 804"/>
              <a:gd name="T60" fmla="*/ 1350803694 w 1458"/>
              <a:gd name="T61" fmla="*/ 441028202 h 804"/>
              <a:gd name="T62" fmla="*/ 1484372725 w 1458"/>
              <a:gd name="T63" fmla="*/ 214214109 h 804"/>
              <a:gd name="T64" fmla="*/ 1585178941 w 1458"/>
              <a:gd name="T65" fmla="*/ 105846580 h 804"/>
              <a:gd name="T66" fmla="*/ 1691025865 w 1458"/>
              <a:gd name="T67" fmla="*/ 70564378 h 804"/>
              <a:gd name="T68" fmla="*/ 1791832081 w 1458"/>
              <a:gd name="T69" fmla="*/ 105846580 h 804"/>
              <a:gd name="T70" fmla="*/ 1897677021 w 1458"/>
              <a:gd name="T71" fmla="*/ 214214109 h 804"/>
              <a:gd name="T72" fmla="*/ 1960681700 w 1458"/>
              <a:gd name="T73" fmla="*/ 327620312 h 804"/>
              <a:gd name="T74" fmla="*/ 2139611940 w 1458"/>
              <a:gd name="T75" fmla="*/ 589716582 h 804"/>
              <a:gd name="T76" fmla="*/ 2147483647 w 1458"/>
              <a:gd name="T77" fmla="*/ 632558431 h 804"/>
              <a:gd name="T78" fmla="*/ 2147483647 w 1458"/>
              <a:gd name="T79" fmla="*/ 619958448 h 804"/>
              <a:gd name="T80" fmla="*/ 2147483647 w 1458"/>
              <a:gd name="T81" fmla="*/ 511590968 h 804"/>
              <a:gd name="T82" fmla="*/ 2147483647 w 1458"/>
              <a:gd name="T83" fmla="*/ 405745926 h 804"/>
              <a:gd name="T84" fmla="*/ 2147483647 w 1458"/>
              <a:gd name="T85" fmla="*/ 362902489 h 804"/>
              <a:gd name="T86" fmla="*/ 2147483647 w 1458"/>
              <a:gd name="T87" fmla="*/ 413305599 h 804"/>
              <a:gd name="T88" fmla="*/ 2147483647 w 1458"/>
              <a:gd name="T89" fmla="*/ 468749119 h 804"/>
              <a:gd name="T90" fmla="*/ 2147483647 w 1458"/>
              <a:gd name="T91" fmla="*/ 420866958 h 804"/>
              <a:gd name="T92" fmla="*/ 2147483647 w 1458"/>
              <a:gd name="T93" fmla="*/ 257055959 h 804"/>
              <a:gd name="T94" fmla="*/ 2147483647 w 1458"/>
              <a:gd name="T95" fmla="*/ 171370623 h 804"/>
              <a:gd name="T96" fmla="*/ 2147483647 w 1458"/>
              <a:gd name="T97" fmla="*/ 171370623 h 804"/>
              <a:gd name="T98" fmla="*/ 2147483647 w 1458"/>
              <a:gd name="T99" fmla="*/ 262096270 h 804"/>
              <a:gd name="T100" fmla="*/ 2147483647 w 1458"/>
              <a:gd name="T101" fmla="*/ 383063733 h 804"/>
              <a:gd name="T102" fmla="*/ 2147483647 w 1458"/>
              <a:gd name="T103" fmla="*/ 554434405 h 804"/>
              <a:gd name="T104" fmla="*/ 2147483647 w 1458"/>
              <a:gd name="T105" fmla="*/ 597276255 h 804"/>
              <a:gd name="T106" fmla="*/ 2147483647 w 1458"/>
              <a:gd name="T107" fmla="*/ 577115011 h 804"/>
              <a:gd name="T108" fmla="*/ 2147483647 w 1458"/>
              <a:gd name="T109" fmla="*/ 461189446 h 804"/>
              <a:gd name="T110" fmla="*/ 2147483647 w 1458"/>
              <a:gd name="T111" fmla="*/ 327620312 h 804"/>
              <a:gd name="T112" fmla="*/ 2147483647 w 1458"/>
              <a:gd name="T113" fmla="*/ 811490265 h 804"/>
              <a:gd name="T114" fmla="*/ 2147483647 w 1458"/>
              <a:gd name="T115" fmla="*/ 1237395946 h 804"/>
              <a:gd name="T116" fmla="*/ 2147483647 w 1458"/>
              <a:gd name="T117" fmla="*/ 1585178991 h 804"/>
              <a:gd name="T118" fmla="*/ 2147483647 w 1458"/>
              <a:gd name="T119" fmla="*/ 1892638357 h 804"/>
              <a:gd name="T120" fmla="*/ 2147483647 w 1458"/>
              <a:gd name="T121" fmla="*/ 2026205803 h 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58"/>
              <a:gd name="T184" fmla="*/ 0 h 804"/>
              <a:gd name="T185" fmla="*/ 1458 w 1458"/>
              <a:gd name="T186" fmla="*/ 804 h 8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58" h="804">
                <a:moveTo>
                  <a:pt x="1450" y="804"/>
                </a:moveTo>
                <a:lnTo>
                  <a:pt x="1450" y="804"/>
                </a:lnTo>
                <a:lnTo>
                  <a:pt x="1424" y="804"/>
                </a:lnTo>
                <a:lnTo>
                  <a:pt x="1402" y="804"/>
                </a:lnTo>
                <a:lnTo>
                  <a:pt x="1357" y="799"/>
                </a:lnTo>
                <a:lnTo>
                  <a:pt x="1314" y="790"/>
                </a:lnTo>
                <a:lnTo>
                  <a:pt x="1275" y="773"/>
                </a:lnTo>
                <a:lnTo>
                  <a:pt x="1238" y="756"/>
                </a:lnTo>
                <a:lnTo>
                  <a:pt x="1204" y="736"/>
                </a:lnTo>
                <a:lnTo>
                  <a:pt x="1145" y="700"/>
                </a:lnTo>
                <a:lnTo>
                  <a:pt x="1117" y="683"/>
                </a:lnTo>
                <a:lnTo>
                  <a:pt x="1086" y="672"/>
                </a:lnTo>
                <a:lnTo>
                  <a:pt x="1052" y="663"/>
                </a:lnTo>
                <a:lnTo>
                  <a:pt x="1018" y="655"/>
                </a:lnTo>
                <a:lnTo>
                  <a:pt x="981" y="655"/>
                </a:lnTo>
                <a:lnTo>
                  <a:pt x="942" y="655"/>
                </a:lnTo>
                <a:lnTo>
                  <a:pt x="905" y="663"/>
                </a:lnTo>
                <a:lnTo>
                  <a:pt x="866" y="672"/>
                </a:lnTo>
                <a:lnTo>
                  <a:pt x="792" y="694"/>
                </a:lnTo>
                <a:lnTo>
                  <a:pt x="722" y="708"/>
                </a:lnTo>
                <a:lnTo>
                  <a:pt x="654" y="714"/>
                </a:lnTo>
                <a:lnTo>
                  <a:pt x="620" y="717"/>
                </a:lnTo>
                <a:lnTo>
                  <a:pt x="589" y="717"/>
                </a:lnTo>
                <a:lnTo>
                  <a:pt x="555" y="714"/>
                </a:lnTo>
                <a:lnTo>
                  <a:pt x="524" y="708"/>
                </a:lnTo>
                <a:lnTo>
                  <a:pt x="496" y="703"/>
                </a:lnTo>
                <a:lnTo>
                  <a:pt x="465" y="697"/>
                </a:lnTo>
                <a:lnTo>
                  <a:pt x="437" y="686"/>
                </a:lnTo>
                <a:lnTo>
                  <a:pt x="412" y="674"/>
                </a:lnTo>
                <a:lnTo>
                  <a:pt x="383" y="660"/>
                </a:lnTo>
                <a:lnTo>
                  <a:pt x="358" y="646"/>
                </a:lnTo>
                <a:lnTo>
                  <a:pt x="335" y="635"/>
                </a:lnTo>
                <a:lnTo>
                  <a:pt x="316" y="626"/>
                </a:lnTo>
                <a:lnTo>
                  <a:pt x="296" y="624"/>
                </a:lnTo>
                <a:lnTo>
                  <a:pt x="273" y="621"/>
                </a:lnTo>
                <a:lnTo>
                  <a:pt x="254" y="624"/>
                </a:lnTo>
                <a:lnTo>
                  <a:pt x="234" y="629"/>
                </a:lnTo>
                <a:lnTo>
                  <a:pt x="191" y="643"/>
                </a:lnTo>
                <a:lnTo>
                  <a:pt x="152" y="657"/>
                </a:lnTo>
                <a:lnTo>
                  <a:pt x="107" y="674"/>
                </a:lnTo>
                <a:lnTo>
                  <a:pt x="84" y="683"/>
                </a:lnTo>
                <a:lnTo>
                  <a:pt x="59" y="689"/>
                </a:lnTo>
                <a:lnTo>
                  <a:pt x="33" y="691"/>
                </a:lnTo>
                <a:lnTo>
                  <a:pt x="8" y="691"/>
                </a:lnTo>
                <a:lnTo>
                  <a:pt x="2" y="607"/>
                </a:lnTo>
                <a:lnTo>
                  <a:pt x="0" y="525"/>
                </a:lnTo>
                <a:lnTo>
                  <a:pt x="0" y="449"/>
                </a:lnTo>
                <a:lnTo>
                  <a:pt x="2" y="373"/>
                </a:lnTo>
                <a:lnTo>
                  <a:pt x="8" y="234"/>
                </a:lnTo>
                <a:lnTo>
                  <a:pt x="8" y="169"/>
                </a:lnTo>
                <a:lnTo>
                  <a:pt x="5" y="107"/>
                </a:lnTo>
                <a:lnTo>
                  <a:pt x="14" y="119"/>
                </a:lnTo>
                <a:lnTo>
                  <a:pt x="25" y="127"/>
                </a:lnTo>
                <a:lnTo>
                  <a:pt x="36" y="133"/>
                </a:lnTo>
                <a:lnTo>
                  <a:pt x="48" y="135"/>
                </a:lnTo>
                <a:lnTo>
                  <a:pt x="59" y="135"/>
                </a:lnTo>
                <a:lnTo>
                  <a:pt x="73" y="135"/>
                </a:lnTo>
                <a:lnTo>
                  <a:pt x="96" y="130"/>
                </a:lnTo>
                <a:lnTo>
                  <a:pt x="118" y="121"/>
                </a:lnTo>
                <a:lnTo>
                  <a:pt x="141" y="104"/>
                </a:lnTo>
                <a:lnTo>
                  <a:pt x="158" y="88"/>
                </a:lnTo>
                <a:lnTo>
                  <a:pt x="175" y="68"/>
                </a:lnTo>
                <a:lnTo>
                  <a:pt x="200" y="37"/>
                </a:lnTo>
                <a:lnTo>
                  <a:pt x="222" y="14"/>
                </a:lnTo>
                <a:lnTo>
                  <a:pt x="234" y="9"/>
                </a:lnTo>
                <a:lnTo>
                  <a:pt x="245" y="3"/>
                </a:lnTo>
                <a:lnTo>
                  <a:pt x="256" y="0"/>
                </a:lnTo>
                <a:lnTo>
                  <a:pt x="268" y="0"/>
                </a:lnTo>
                <a:lnTo>
                  <a:pt x="276" y="3"/>
                </a:lnTo>
                <a:lnTo>
                  <a:pt x="287" y="11"/>
                </a:lnTo>
                <a:lnTo>
                  <a:pt x="299" y="20"/>
                </a:lnTo>
                <a:lnTo>
                  <a:pt x="310" y="34"/>
                </a:lnTo>
                <a:lnTo>
                  <a:pt x="335" y="71"/>
                </a:lnTo>
                <a:lnTo>
                  <a:pt x="366" y="124"/>
                </a:lnTo>
                <a:lnTo>
                  <a:pt x="392" y="172"/>
                </a:lnTo>
                <a:lnTo>
                  <a:pt x="403" y="192"/>
                </a:lnTo>
                <a:lnTo>
                  <a:pt x="414" y="209"/>
                </a:lnTo>
                <a:lnTo>
                  <a:pt x="426" y="220"/>
                </a:lnTo>
                <a:lnTo>
                  <a:pt x="437" y="229"/>
                </a:lnTo>
                <a:lnTo>
                  <a:pt x="448" y="234"/>
                </a:lnTo>
                <a:lnTo>
                  <a:pt x="462" y="237"/>
                </a:lnTo>
                <a:lnTo>
                  <a:pt x="474" y="234"/>
                </a:lnTo>
                <a:lnTo>
                  <a:pt x="485" y="229"/>
                </a:lnTo>
                <a:lnTo>
                  <a:pt x="496" y="220"/>
                </a:lnTo>
                <a:lnTo>
                  <a:pt x="507" y="209"/>
                </a:lnTo>
                <a:lnTo>
                  <a:pt x="536" y="175"/>
                </a:lnTo>
                <a:lnTo>
                  <a:pt x="564" y="127"/>
                </a:lnTo>
                <a:lnTo>
                  <a:pt x="589" y="85"/>
                </a:lnTo>
                <a:lnTo>
                  <a:pt x="603" y="68"/>
                </a:lnTo>
                <a:lnTo>
                  <a:pt x="617" y="54"/>
                </a:lnTo>
                <a:lnTo>
                  <a:pt x="629" y="42"/>
                </a:lnTo>
                <a:lnTo>
                  <a:pt x="643" y="34"/>
                </a:lnTo>
                <a:lnTo>
                  <a:pt x="657" y="28"/>
                </a:lnTo>
                <a:lnTo>
                  <a:pt x="671" y="28"/>
                </a:lnTo>
                <a:lnTo>
                  <a:pt x="685" y="28"/>
                </a:lnTo>
                <a:lnTo>
                  <a:pt x="696" y="34"/>
                </a:lnTo>
                <a:lnTo>
                  <a:pt x="711" y="42"/>
                </a:lnTo>
                <a:lnTo>
                  <a:pt x="725" y="54"/>
                </a:lnTo>
                <a:lnTo>
                  <a:pt x="739" y="68"/>
                </a:lnTo>
                <a:lnTo>
                  <a:pt x="753" y="85"/>
                </a:lnTo>
                <a:lnTo>
                  <a:pt x="767" y="107"/>
                </a:lnTo>
                <a:lnTo>
                  <a:pt x="778" y="130"/>
                </a:lnTo>
                <a:lnTo>
                  <a:pt x="804" y="175"/>
                </a:lnTo>
                <a:lnTo>
                  <a:pt x="829" y="212"/>
                </a:lnTo>
                <a:lnTo>
                  <a:pt x="849" y="234"/>
                </a:lnTo>
                <a:lnTo>
                  <a:pt x="857" y="243"/>
                </a:lnTo>
                <a:lnTo>
                  <a:pt x="869" y="248"/>
                </a:lnTo>
                <a:lnTo>
                  <a:pt x="877" y="251"/>
                </a:lnTo>
                <a:lnTo>
                  <a:pt x="886" y="254"/>
                </a:lnTo>
                <a:lnTo>
                  <a:pt x="894" y="251"/>
                </a:lnTo>
                <a:lnTo>
                  <a:pt x="900" y="246"/>
                </a:lnTo>
                <a:lnTo>
                  <a:pt x="908" y="240"/>
                </a:lnTo>
                <a:lnTo>
                  <a:pt x="917" y="229"/>
                </a:lnTo>
                <a:lnTo>
                  <a:pt x="931" y="203"/>
                </a:lnTo>
                <a:lnTo>
                  <a:pt x="942" y="178"/>
                </a:lnTo>
                <a:lnTo>
                  <a:pt x="953" y="161"/>
                </a:lnTo>
                <a:lnTo>
                  <a:pt x="965" y="150"/>
                </a:lnTo>
                <a:lnTo>
                  <a:pt x="973" y="144"/>
                </a:lnTo>
                <a:lnTo>
                  <a:pt x="979" y="144"/>
                </a:lnTo>
                <a:lnTo>
                  <a:pt x="987" y="150"/>
                </a:lnTo>
                <a:lnTo>
                  <a:pt x="993" y="155"/>
                </a:lnTo>
                <a:lnTo>
                  <a:pt x="998" y="164"/>
                </a:lnTo>
                <a:lnTo>
                  <a:pt x="1007" y="178"/>
                </a:lnTo>
                <a:lnTo>
                  <a:pt x="1015" y="186"/>
                </a:lnTo>
                <a:lnTo>
                  <a:pt x="1024" y="186"/>
                </a:lnTo>
                <a:lnTo>
                  <a:pt x="1032" y="178"/>
                </a:lnTo>
                <a:lnTo>
                  <a:pt x="1044" y="167"/>
                </a:lnTo>
                <a:lnTo>
                  <a:pt x="1055" y="150"/>
                </a:lnTo>
                <a:lnTo>
                  <a:pt x="1089" y="102"/>
                </a:lnTo>
                <a:lnTo>
                  <a:pt x="1106" y="79"/>
                </a:lnTo>
                <a:lnTo>
                  <a:pt x="1114" y="73"/>
                </a:lnTo>
                <a:lnTo>
                  <a:pt x="1123" y="68"/>
                </a:lnTo>
                <a:lnTo>
                  <a:pt x="1131" y="68"/>
                </a:lnTo>
                <a:lnTo>
                  <a:pt x="1139" y="68"/>
                </a:lnTo>
                <a:lnTo>
                  <a:pt x="1145" y="68"/>
                </a:lnTo>
                <a:lnTo>
                  <a:pt x="1154" y="73"/>
                </a:lnTo>
                <a:lnTo>
                  <a:pt x="1170" y="85"/>
                </a:lnTo>
                <a:lnTo>
                  <a:pt x="1185" y="104"/>
                </a:lnTo>
                <a:lnTo>
                  <a:pt x="1202" y="127"/>
                </a:lnTo>
                <a:lnTo>
                  <a:pt x="1216" y="152"/>
                </a:lnTo>
                <a:lnTo>
                  <a:pt x="1238" y="183"/>
                </a:lnTo>
                <a:lnTo>
                  <a:pt x="1261" y="209"/>
                </a:lnTo>
                <a:lnTo>
                  <a:pt x="1272" y="220"/>
                </a:lnTo>
                <a:lnTo>
                  <a:pt x="1286" y="229"/>
                </a:lnTo>
                <a:lnTo>
                  <a:pt x="1297" y="234"/>
                </a:lnTo>
                <a:lnTo>
                  <a:pt x="1312" y="237"/>
                </a:lnTo>
                <a:lnTo>
                  <a:pt x="1326" y="240"/>
                </a:lnTo>
                <a:lnTo>
                  <a:pt x="1340" y="237"/>
                </a:lnTo>
                <a:lnTo>
                  <a:pt x="1354" y="229"/>
                </a:lnTo>
                <a:lnTo>
                  <a:pt x="1371" y="220"/>
                </a:lnTo>
                <a:lnTo>
                  <a:pt x="1391" y="203"/>
                </a:lnTo>
                <a:lnTo>
                  <a:pt x="1407" y="183"/>
                </a:lnTo>
                <a:lnTo>
                  <a:pt x="1427" y="161"/>
                </a:lnTo>
                <a:lnTo>
                  <a:pt x="1450" y="130"/>
                </a:lnTo>
                <a:lnTo>
                  <a:pt x="1447" y="178"/>
                </a:lnTo>
                <a:lnTo>
                  <a:pt x="1450" y="223"/>
                </a:lnTo>
                <a:lnTo>
                  <a:pt x="1455" y="322"/>
                </a:lnTo>
                <a:lnTo>
                  <a:pt x="1458" y="375"/>
                </a:lnTo>
                <a:lnTo>
                  <a:pt x="1458" y="432"/>
                </a:lnTo>
                <a:lnTo>
                  <a:pt x="1453" y="491"/>
                </a:lnTo>
                <a:lnTo>
                  <a:pt x="1444" y="559"/>
                </a:lnTo>
                <a:lnTo>
                  <a:pt x="1436" y="629"/>
                </a:lnTo>
                <a:lnTo>
                  <a:pt x="1436" y="691"/>
                </a:lnTo>
                <a:lnTo>
                  <a:pt x="1436" y="722"/>
                </a:lnTo>
                <a:lnTo>
                  <a:pt x="1439" y="751"/>
                </a:lnTo>
                <a:lnTo>
                  <a:pt x="1441" y="776"/>
                </a:lnTo>
                <a:lnTo>
                  <a:pt x="1450" y="804"/>
                </a:lnTo>
                <a:close/>
              </a:path>
            </a:pathLst>
          </a:custGeom>
          <a:solidFill>
            <a:srgbClr val="D9D9D9"/>
          </a:solidFill>
          <a:ln w="9525">
            <a:noFill/>
            <a:round/>
            <a:headEnd/>
            <a:tailEnd/>
          </a:ln>
        </p:spPr>
        <p:txBody>
          <a:bodyPr/>
          <a:lstStyle/>
          <a:p>
            <a:endParaRPr lang="en-US"/>
          </a:p>
        </p:txBody>
      </p:sp>
      <p:sp>
        <p:nvSpPr>
          <p:cNvPr id="40966" name="Freeform 6"/>
          <p:cNvSpPr>
            <a:spLocks/>
          </p:cNvSpPr>
          <p:nvPr/>
        </p:nvSpPr>
        <p:spPr bwMode="auto">
          <a:xfrm>
            <a:off x="3289300" y="2565400"/>
            <a:ext cx="2433638" cy="1217613"/>
          </a:xfrm>
          <a:custGeom>
            <a:avLst/>
            <a:gdLst>
              <a:gd name="T0" fmla="*/ 2147483647 w 1533"/>
              <a:gd name="T1" fmla="*/ 1754029706 h 767"/>
              <a:gd name="T2" fmla="*/ 2147483647 w 1533"/>
              <a:gd name="T3" fmla="*/ 1890118156 h 767"/>
              <a:gd name="T4" fmla="*/ 2147483647 w 1533"/>
              <a:gd name="T5" fmla="*/ 1869956904 h 767"/>
              <a:gd name="T6" fmla="*/ 2147483647 w 1533"/>
              <a:gd name="T7" fmla="*/ 1675905648 h 767"/>
              <a:gd name="T8" fmla="*/ 2147483647 w 1533"/>
              <a:gd name="T9" fmla="*/ 1507053974 h 767"/>
              <a:gd name="T10" fmla="*/ 2147483647 w 1533"/>
              <a:gd name="T11" fmla="*/ 1464212107 h 767"/>
              <a:gd name="T12" fmla="*/ 2147483647 w 1533"/>
              <a:gd name="T13" fmla="*/ 1549897427 h 767"/>
              <a:gd name="T14" fmla="*/ 2147483647 w 1533"/>
              <a:gd name="T15" fmla="*/ 1741429717 h 767"/>
              <a:gd name="T16" fmla="*/ 2147483647 w 1533"/>
              <a:gd name="T17" fmla="*/ 1706147526 h 767"/>
              <a:gd name="T18" fmla="*/ 2147483647 w 1533"/>
              <a:gd name="T19" fmla="*/ 1655744000 h 767"/>
              <a:gd name="T20" fmla="*/ 2147483647 w 1533"/>
              <a:gd name="T21" fmla="*/ 1741429717 h 767"/>
              <a:gd name="T22" fmla="*/ 2147483647 w 1533"/>
              <a:gd name="T23" fmla="*/ 1897679419 h 767"/>
              <a:gd name="T24" fmla="*/ 2147483647 w 1533"/>
              <a:gd name="T25" fmla="*/ 1925400347 h 767"/>
              <a:gd name="T26" fmla="*/ 2127012428 w 1533"/>
              <a:gd name="T27" fmla="*/ 1827115037 h 767"/>
              <a:gd name="T28" fmla="*/ 1970762758 w 1533"/>
              <a:gd name="T29" fmla="*/ 1562497416 h 767"/>
              <a:gd name="T30" fmla="*/ 1829634024 w 1533"/>
              <a:gd name="T31" fmla="*/ 1398688039 h 767"/>
              <a:gd name="T32" fmla="*/ 1693545602 w 1533"/>
              <a:gd name="T33" fmla="*/ 1363405848 h 767"/>
              <a:gd name="T34" fmla="*/ 1557456783 w 1533"/>
              <a:gd name="T35" fmla="*/ 1464212107 h 767"/>
              <a:gd name="T36" fmla="*/ 1388607127 w 1533"/>
              <a:gd name="T37" fmla="*/ 1733868454 h 767"/>
              <a:gd name="T38" fmla="*/ 1232357458 w 1533"/>
              <a:gd name="T39" fmla="*/ 1882558480 h 767"/>
              <a:gd name="T40" fmla="*/ 1111389971 w 1533"/>
              <a:gd name="T41" fmla="*/ 1847276289 h 767"/>
              <a:gd name="T42" fmla="*/ 960180613 w 1533"/>
              <a:gd name="T43" fmla="*/ 1605340870 h 767"/>
              <a:gd name="T44" fmla="*/ 791329171 w 1533"/>
              <a:gd name="T45" fmla="*/ 1343244596 h 767"/>
              <a:gd name="T46" fmla="*/ 682963259 w 1533"/>
              <a:gd name="T47" fmla="*/ 1292841466 h 767"/>
              <a:gd name="T48" fmla="*/ 541834525 w 1533"/>
              <a:gd name="T49" fmla="*/ 1386086462 h 767"/>
              <a:gd name="T50" fmla="*/ 393144430 w 1533"/>
              <a:gd name="T51" fmla="*/ 1554937740 h 767"/>
              <a:gd name="T52" fmla="*/ 186491591 w 1533"/>
              <a:gd name="T53" fmla="*/ 1633061798 h 767"/>
              <a:gd name="T54" fmla="*/ 73085342 w 1533"/>
              <a:gd name="T55" fmla="*/ 1592739294 h 767"/>
              <a:gd name="T56" fmla="*/ 65524080 w 1533"/>
              <a:gd name="T57" fmla="*/ 1257559275 h 767"/>
              <a:gd name="T58" fmla="*/ 15120942 w 1533"/>
              <a:gd name="T59" fmla="*/ 836692349 h 767"/>
              <a:gd name="T60" fmla="*/ 57964406 w 1533"/>
              <a:gd name="T61" fmla="*/ 559474938 h 767"/>
              <a:gd name="T62" fmla="*/ 15120942 w 1533"/>
              <a:gd name="T63" fmla="*/ 191531942 h 767"/>
              <a:gd name="T64" fmla="*/ 30241884 w 1533"/>
              <a:gd name="T65" fmla="*/ 27722527 h 767"/>
              <a:gd name="T66" fmla="*/ 292338191 w 1533"/>
              <a:gd name="T67" fmla="*/ 12601579 h 767"/>
              <a:gd name="T68" fmla="*/ 577116708 w 1533"/>
              <a:gd name="T69" fmla="*/ 27722527 h 767"/>
              <a:gd name="T70" fmla="*/ 791329171 w 1533"/>
              <a:gd name="T71" fmla="*/ 35282203 h 767"/>
              <a:gd name="T72" fmla="*/ 1038304654 w 1533"/>
              <a:gd name="T73" fmla="*/ 5040315 h 767"/>
              <a:gd name="T74" fmla="*/ 1267639641 w 1533"/>
              <a:gd name="T75" fmla="*/ 40322516 h 767"/>
              <a:gd name="T76" fmla="*/ 1502013352 w 1533"/>
              <a:gd name="T77" fmla="*/ 5040315 h 767"/>
              <a:gd name="T78" fmla="*/ 1736389047 w 1533"/>
              <a:gd name="T79" fmla="*/ 47883779 h 767"/>
              <a:gd name="T80" fmla="*/ 1963203084 w 1533"/>
              <a:gd name="T81" fmla="*/ 20161258 h 767"/>
              <a:gd name="T82" fmla="*/ 2147483647 w 1533"/>
              <a:gd name="T83" fmla="*/ 47883779 h 767"/>
              <a:gd name="T84" fmla="*/ 2147483647 w 1533"/>
              <a:gd name="T85" fmla="*/ 47883779 h 767"/>
              <a:gd name="T86" fmla="*/ 2147483647 w 1533"/>
              <a:gd name="T87" fmla="*/ 12601579 h 767"/>
              <a:gd name="T88" fmla="*/ 2147483647 w 1533"/>
              <a:gd name="T89" fmla="*/ 47883779 h 767"/>
              <a:gd name="T90" fmla="*/ 2147483647 w 1533"/>
              <a:gd name="T91" fmla="*/ 12601579 h 767"/>
              <a:gd name="T92" fmla="*/ 2147483647 w 1533"/>
              <a:gd name="T93" fmla="*/ 40322516 h 767"/>
              <a:gd name="T94" fmla="*/ 2147483647 w 1533"/>
              <a:gd name="T95" fmla="*/ 27722527 h 767"/>
              <a:gd name="T96" fmla="*/ 2147483647 w 1533"/>
              <a:gd name="T97" fmla="*/ 35282203 h 767"/>
              <a:gd name="T98" fmla="*/ 2147483647 w 1533"/>
              <a:gd name="T99" fmla="*/ 410786400 h 767"/>
              <a:gd name="T100" fmla="*/ 2147483647 w 1533"/>
              <a:gd name="T101" fmla="*/ 929938933 h 767"/>
              <a:gd name="T102" fmla="*/ 2147483647 w 1533"/>
              <a:gd name="T103" fmla="*/ 1242438337 h 767"/>
              <a:gd name="T104" fmla="*/ 2147483647 w 1533"/>
              <a:gd name="T105" fmla="*/ 1491933035 h 7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3"/>
              <a:gd name="T160" fmla="*/ 0 h 767"/>
              <a:gd name="T161" fmla="*/ 1533 w 1533"/>
              <a:gd name="T162" fmla="*/ 767 h 7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3" h="767">
                <a:moveTo>
                  <a:pt x="1465" y="643"/>
                </a:moveTo>
                <a:lnTo>
                  <a:pt x="1465" y="643"/>
                </a:lnTo>
                <a:lnTo>
                  <a:pt x="1442" y="674"/>
                </a:lnTo>
                <a:lnTo>
                  <a:pt x="1422" y="696"/>
                </a:lnTo>
                <a:lnTo>
                  <a:pt x="1406" y="716"/>
                </a:lnTo>
                <a:lnTo>
                  <a:pt x="1386" y="733"/>
                </a:lnTo>
                <a:lnTo>
                  <a:pt x="1369" y="742"/>
                </a:lnTo>
                <a:lnTo>
                  <a:pt x="1355" y="750"/>
                </a:lnTo>
                <a:lnTo>
                  <a:pt x="1341" y="753"/>
                </a:lnTo>
                <a:lnTo>
                  <a:pt x="1327" y="750"/>
                </a:lnTo>
                <a:lnTo>
                  <a:pt x="1312" y="747"/>
                </a:lnTo>
                <a:lnTo>
                  <a:pt x="1301" y="742"/>
                </a:lnTo>
                <a:lnTo>
                  <a:pt x="1287" y="733"/>
                </a:lnTo>
                <a:lnTo>
                  <a:pt x="1276" y="722"/>
                </a:lnTo>
                <a:lnTo>
                  <a:pt x="1253" y="696"/>
                </a:lnTo>
                <a:lnTo>
                  <a:pt x="1231" y="665"/>
                </a:lnTo>
                <a:lnTo>
                  <a:pt x="1217" y="640"/>
                </a:lnTo>
                <a:lnTo>
                  <a:pt x="1200" y="617"/>
                </a:lnTo>
                <a:lnTo>
                  <a:pt x="1185" y="598"/>
                </a:lnTo>
                <a:lnTo>
                  <a:pt x="1169" y="586"/>
                </a:lnTo>
                <a:lnTo>
                  <a:pt x="1160" y="581"/>
                </a:lnTo>
                <a:lnTo>
                  <a:pt x="1154" y="581"/>
                </a:lnTo>
                <a:lnTo>
                  <a:pt x="1146" y="581"/>
                </a:lnTo>
                <a:lnTo>
                  <a:pt x="1138" y="581"/>
                </a:lnTo>
                <a:lnTo>
                  <a:pt x="1129" y="586"/>
                </a:lnTo>
                <a:lnTo>
                  <a:pt x="1121" y="592"/>
                </a:lnTo>
                <a:lnTo>
                  <a:pt x="1104" y="615"/>
                </a:lnTo>
                <a:lnTo>
                  <a:pt x="1070" y="663"/>
                </a:lnTo>
                <a:lnTo>
                  <a:pt x="1059" y="680"/>
                </a:lnTo>
                <a:lnTo>
                  <a:pt x="1047" y="691"/>
                </a:lnTo>
                <a:lnTo>
                  <a:pt x="1039" y="699"/>
                </a:lnTo>
                <a:lnTo>
                  <a:pt x="1030" y="699"/>
                </a:lnTo>
                <a:lnTo>
                  <a:pt x="1022" y="691"/>
                </a:lnTo>
                <a:lnTo>
                  <a:pt x="1013" y="677"/>
                </a:lnTo>
                <a:lnTo>
                  <a:pt x="1008" y="668"/>
                </a:lnTo>
                <a:lnTo>
                  <a:pt x="1002" y="663"/>
                </a:lnTo>
                <a:lnTo>
                  <a:pt x="994" y="657"/>
                </a:lnTo>
                <a:lnTo>
                  <a:pt x="988" y="657"/>
                </a:lnTo>
                <a:lnTo>
                  <a:pt x="980" y="663"/>
                </a:lnTo>
                <a:lnTo>
                  <a:pt x="968" y="674"/>
                </a:lnTo>
                <a:lnTo>
                  <a:pt x="957" y="691"/>
                </a:lnTo>
                <a:lnTo>
                  <a:pt x="946" y="716"/>
                </a:lnTo>
                <a:lnTo>
                  <a:pt x="932" y="742"/>
                </a:lnTo>
                <a:lnTo>
                  <a:pt x="923" y="753"/>
                </a:lnTo>
                <a:lnTo>
                  <a:pt x="915" y="759"/>
                </a:lnTo>
                <a:lnTo>
                  <a:pt x="909" y="764"/>
                </a:lnTo>
                <a:lnTo>
                  <a:pt x="901" y="767"/>
                </a:lnTo>
                <a:lnTo>
                  <a:pt x="892" y="764"/>
                </a:lnTo>
                <a:lnTo>
                  <a:pt x="884" y="761"/>
                </a:lnTo>
                <a:lnTo>
                  <a:pt x="872" y="756"/>
                </a:lnTo>
                <a:lnTo>
                  <a:pt x="864" y="747"/>
                </a:lnTo>
                <a:lnTo>
                  <a:pt x="844" y="725"/>
                </a:lnTo>
                <a:lnTo>
                  <a:pt x="819" y="688"/>
                </a:lnTo>
                <a:lnTo>
                  <a:pt x="793" y="643"/>
                </a:lnTo>
                <a:lnTo>
                  <a:pt x="782" y="620"/>
                </a:lnTo>
                <a:lnTo>
                  <a:pt x="768" y="598"/>
                </a:lnTo>
                <a:lnTo>
                  <a:pt x="754" y="581"/>
                </a:lnTo>
                <a:lnTo>
                  <a:pt x="740" y="567"/>
                </a:lnTo>
                <a:lnTo>
                  <a:pt x="726" y="555"/>
                </a:lnTo>
                <a:lnTo>
                  <a:pt x="711" y="547"/>
                </a:lnTo>
                <a:lnTo>
                  <a:pt x="700" y="541"/>
                </a:lnTo>
                <a:lnTo>
                  <a:pt x="686" y="541"/>
                </a:lnTo>
                <a:lnTo>
                  <a:pt x="672" y="541"/>
                </a:lnTo>
                <a:lnTo>
                  <a:pt x="658" y="547"/>
                </a:lnTo>
                <a:lnTo>
                  <a:pt x="644" y="555"/>
                </a:lnTo>
                <a:lnTo>
                  <a:pt x="632" y="567"/>
                </a:lnTo>
                <a:lnTo>
                  <a:pt x="618" y="581"/>
                </a:lnTo>
                <a:lnTo>
                  <a:pt x="604" y="598"/>
                </a:lnTo>
                <a:lnTo>
                  <a:pt x="579" y="640"/>
                </a:lnTo>
                <a:lnTo>
                  <a:pt x="551" y="688"/>
                </a:lnTo>
                <a:lnTo>
                  <a:pt x="522" y="722"/>
                </a:lnTo>
                <a:lnTo>
                  <a:pt x="511" y="733"/>
                </a:lnTo>
                <a:lnTo>
                  <a:pt x="500" y="742"/>
                </a:lnTo>
                <a:lnTo>
                  <a:pt x="489" y="747"/>
                </a:lnTo>
                <a:lnTo>
                  <a:pt x="477" y="750"/>
                </a:lnTo>
                <a:lnTo>
                  <a:pt x="463" y="747"/>
                </a:lnTo>
                <a:lnTo>
                  <a:pt x="452" y="742"/>
                </a:lnTo>
                <a:lnTo>
                  <a:pt x="441" y="733"/>
                </a:lnTo>
                <a:lnTo>
                  <a:pt x="429" y="722"/>
                </a:lnTo>
                <a:lnTo>
                  <a:pt x="418" y="705"/>
                </a:lnTo>
                <a:lnTo>
                  <a:pt x="407" y="685"/>
                </a:lnTo>
                <a:lnTo>
                  <a:pt x="381" y="637"/>
                </a:lnTo>
                <a:lnTo>
                  <a:pt x="350" y="584"/>
                </a:lnTo>
                <a:lnTo>
                  <a:pt x="325" y="547"/>
                </a:lnTo>
                <a:lnTo>
                  <a:pt x="314" y="533"/>
                </a:lnTo>
                <a:lnTo>
                  <a:pt x="302" y="524"/>
                </a:lnTo>
                <a:lnTo>
                  <a:pt x="291" y="516"/>
                </a:lnTo>
                <a:lnTo>
                  <a:pt x="283" y="513"/>
                </a:lnTo>
                <a:lnTo>
                  <a:pt x="271" y="513"/>
                </a:lnTo>
                <a:lnTo>
                  <a:pt x="260" y="516"/>
                </a:lnTo>
                <a:lnTo>
                  <a:pt x="249" y="522"/>
                </a:lnTo>
                <a:lnTo>
                  <a:pt x="237" y="527"/>
                </a:lnTo>
                <a:lnTo>
                  <a:pt x="215" y="550"/>
                </a:lnTo>
                <a:lnTo>
                  <a:pt x="190" y="581"/>
                </a:lnTo>
                <a:lnTo>
                  <a:pt x="173" y="601"/>
                </a:lnTo>
                <a:lnTo>
                  <a:pt x="156" y="617"/>
                </a:lnTo>
                <a:lnTo>
                  <a:pt x="133" y="634"/>
                </a:lnTo>
                <a:lnTo>
                  <a:pt x="111" y="643"/>
                </a:lnTo>
                <a:lnTo>
                  <a:pt x="88" y="648"/>
                </a:lnTo>
                <a:lnTo>
                  <a:pt x="74" y="648"/>
                </a:lnTo>
                <a:lnTo>
                  <a:pt x="63" y="648"/>
                </a:lnTo>
                <a:lnTo>
                  <a:pt x="51" y="646"/>
                </a:lnTo>
                <a:lnTo>
                  <a:pt x="40" y="640"/>
                </a:lnTo>
                <a:lnTo>
                  <a:pt x="29" y="632"/>
                </a:lnTo>
                <a:lnTo>
                  <a:pt x="20" y="620"/>
                </a:lnTo>
                <a:lnTo>
                  <a:pt x="26" y="555"/>
                </a:lnTo>
                <a:lnTo>
                  <a:pt x="26" y="499"/>
                </a:lnTo>
                <a:lnTo>
                  <a:pt x="23" y="448"/>
                </a:lnTo>
                <a:lnTo>
                  <a:pt x="17" y="406"/>
                </a:lnTo>
                <a:lnTo>
                  <a:pt x="12" y="366"/>
                </a:lnTo>
                <a:lnTo>
                  <a:pt x="6" y="332"/>
                </a:lnTo>
                <a:lnTo>
                  <a:pt x="6" y="299"/>
                </a:lnTo>
                <a:lnTo>
                  <a:pt x="12" y="268"/>
                </a:lnTo>
                <a:lnTo>
                  <a:pt x="23" y="222"/>
                </a:lnTo>
                <a:lnTo>
                  <a:pt x="26" y="186"/>
                </a:lnTo>
                <a:lnTo>
                  <a:pt x="26" y="155"/>
                </a:lnTo>
                <a:lnTo>
                  <a:pt x="20" y="129"/>
                </a:lnTo>
                <a:lnTo>
                  <a:pt x="6" y="76"/>
                </a:lnTo>
                <a:lnTo>
                  <a:pt x="0" y="45"/>
                </a:lnTo>
                <a:lnTo>
                  <a:pt x="0" y="8"/>
                </a:lnTo>
                <a:lnTo>
                  <a:pt x="12" y="11"/>
                </a:lnTo>
                <a:lnTo>
                  <a:pt x="46" y="14"/>
                </a:lnTo>
                <a:lnTo>
                  <a:pt x="74" y="14"/>
                </a:lnTo>
                <a:lnTo>
                  <a:pt x="96" y="11"/>
                </a:lnTo>
                <a:lnTo>
                  <a:pt x="116" y="5"/>
                </a:lnTo>
                <a:lnTo>
                  <a:pt x="139" y="2"/>
                </a:lnTo>
                <a:lnTo>
                  <a:pt x="161" y="0"/>
                </a:lnTo>
                <a:lnTo>
                  <a:pt x="192" y="2"/>
                </a:lnTo>
                <a:lnTo>
                  <a:pt x="229" y="11"/>
                </a:lnTo>
                <a:lnTo>
                  <a:pt x="260" y="16"/>
                </a:lnTo>
                <a:lnTo>
                  <a:pt x="288" y="16"/>
                </a:lnTo>
                <a:lnTo>
                  <a:pt x="314" y="14"/>
                </a:lnTo>
                <a:lnTo>
                  <a:pt x="336" y="8"/>
                </a:lnTo>
                <a:lnTo>
                  <a:pt x="362" y="2"/>
                </a:lnTo>
                <a:lnTo>
                  <a:pt x="384" y="0"/>
                </a:lnTo>
                <a:lnTo>
                  <a:pt x="412" y="2"/>
                </a:lnTo>
                <a:lnTo>
                  <a:pt x="443" y="11"/>
                </a:lnTo>
                <a:lnTo>
                  <a:pt x="477" y="16"/>
                </a:lnTo>
                <a:lnTo>
                  <a:pt x="503" y="16"/>
                </a:lnTo>
                <a:lnTo>
                  <a:pt x="528" y="14"/>
                </a:lnTo>
                <a:lnTo>
                  <a:pt x="548" y="11"/>
                </a:lnTo>
                <a:lnTo>
                  <a:pt x="570" y="5"/>
                </a:lnTo>
                <a:lnTo>
                  <a:pt x="596" y="2"/>
                </a:lnTo>
                <a:lnTo>
                  <a:pt x="621" y="5"/>
                </a:lnTo>
                <a:lnTo>
                  <a:pt x="655" y="11"/>
                </a:lnTo>
                <a:lnTo>
                  <a:pt x="689" y="19"/>
                </a:lnTo>
                <a:lnTo>
                  <a:pt x="714" y="19"/>
                </a:lnTo>
                <a:lnTo>
                  <a:pt x="737" y="16"/>
                </a:lnTo>
                <a:lnTo>
                  <a:pt x="757" y="14"/>
                </a:lnTo>
                <a:lnTo>
                  <a:pt x="779" y="8"/>
                </a:lnTo>
                <a:lnTo>
                  <a:pt x="805" y="8"/>
                </a:lnTo>
                <a:lnTo>
                  <a:pt x="836" y="11"/>
                </a:lnTo>
                <a:lnTo>
                  <a:pt x="872" y="19"/>
                </a:lnTo>
                <a:lnTo>
                  <a:pt x="889" y="22"/>
                </a:lnTo>
                <a:lnTo>
                  <a:pt x="906" y="25"/>
                </a:lnTo>
                <a:lnTo>
                  <a:pt x="937" y="25"/>
                </a:lnTo>
                <a:lnTo>
                  <a:pt x="963" y="19"/>
                </a:lnTo>
                <a:lnTo>
                  <a:pt x="988" y="14"/>
                </a:lnTo>
                <a:lnTo>
                  <a:pt x="1013" y="8"/>
                </a:lnTo>
                <a:lnTo>
                  <a:pt x="1039" y="2"/>
                </a:lnTo>
                <a:lnTo>
                  <a:pt x="1064" y="5"/>
                </a:lnTo>
                <a:lnTo>
                  <a:pt x="1081" y="8"/>
                </a:lnTo>
                <a:lnTo>
                  <a:pt x="1095" y="11"/>
                </a:lnTo>
                <a:lnTo>
                  <a:pt x="1123" y="19"/>
                </a:lnTo>
                <a:lnTo>
                  <a:pt x="1149" y="19"/>
                </a:lnTo>
                <a:lnTo>
                  <a:pt x="1174" y="16"/>
                </a:lnTo>
                <a:lnTo>
                  <a:pt x="1197" y="11"/>
                </a:lnTo>
                <a:lnTo>
                  <a:pt x="1222" y="5"/>
                </a:lnTo>
                <a:lnTo>
                  <a:pt x="1250" y="5"/>
                </a:lnTo>
                <a:lnTo>
                  <a:pt x="1281" y="5"/>
                </a:lnTo>
                <a:lnTo>
                  <a:pt x="1321" y="16"/>
                </a:lnTo>
                <a:lnTo>
                  <a:pt x="1352" y="22"/>
                </a:lnTo>
                <a:lnTo>
                  <a:pt x="1380" y="22"/>
                </a:lnTo>
                <a:lnTo>
                  <a:pt x="1400" y="16"/>
                </a:lnTo>
                <a:lnTo>
                  <a:pt x="1420" y="11"/>
                </a:lnTo>
                <a:lnTo>
                  <a:pt x="1439" y="2"/>
                </a:lnTo>
                <a:lnTo>
                  <a:pt x="1465" y="0"/>
                </a:lnTo>
                <a:lnTo>
                  <a:pt x="1493" y="2"/>
                </a:lnTo>
                <a:lnTo>
                  <a:pt x="1533" y="14"/>
                </a:lnTo>
                <a:lnTo>
                  <a:pt x="1513" y="62"/>
                </a:lnTo>
                <a:lnTo>
                  <a:pt x="1496" y="112"/>
                </a:lnTo>
                <a:lnTo>
                  <a:pt x="1482" y="163"/>
                </a:lnTo>
                <a:lnTo>
                  <a:pt x="1470" y="211"/>
                </a:lnTo>
                <a:lnTo>
                  <a:pt x="1465" y="262"/>
                </a:lnTo>
                <a:lnTo>
                  <a:pt x="1465" y="316"/>
                </a:lnTo>
                <a:lnTo>
                  <a:pt x="1470" y="369"/>
                </a:lnTo>
                <a:lnTo>
                  <a:pt x="1482" y="423"/>
                </a:lnTo>
                <a:lnTo>
                  <a:pt x="1487" y="459"/>
                </a:lnTo>
                <a:lnTo>
                  <a:pt x="1487" y="493"/>
                </a:lnTo>
                <a:lnTo>
                  <a:pt x="1482" y="522"/>
                </a:lnTo>
                <a:lnTo>
                  <a:pt x="1476" y="544"/>
                </a:lnTo>
                <a:lnTo>
                  <a:pt x="1470" y="569"/>
                </a:lnTo>
                <a:lnTo>
                  <a:pt x="1465" y="592"/>
                </a:lnTo>
                <a:lnTo>
                  <a:pt x="1462" y="617"/>
                </a:lnTo>
                <a:lnTo>
                  <a:pt x="1465" y="643"/>
                </a:lnTo>
                <a:close/>
              </a:path>
            </a:pathLst>
          </a:custGeom>
          <a:solidFill>
            <a:srgbClr val="999999"/>
          </a:solidFill>
          <a:ln w="9525">
            <a:noFill/>
            <a:round/>
            <a:headEnd/>
            <a:tailEnd/>
          </a:ln>
        </p:spPr>
        <p:txBody>
          <a:bodyPr/>
          <a:lstStyle/>
          <a:p>
            <a:endParaRPr lang="en-US"/>
          </a:p>
        </p:txBody>
      </p:sp>
      <p:sp>
        <p:nvSpPr>
          <p:cNvPr id="40967" name="Rectangle 7"/>
          <p:cNvSpPr>
            <a:spLocks noChangeArrowheads="1"/>
          </p:cNvSpPr>
          <p:nvPr/>
        </p:nvSpPr>
        <p:spPr bwMode="auto">
          <a:xfrm>
            <a:off x="3468688" y="1036638"/>
            <a:ext cx="2020887" cy="506412"/>
          </a:xfrm>
          <a:prstGeom prst="rect">
            <a:avLst/>
          </a:prstGeom>
          <a:noFill/>
          <a:ln w="9525">
            <a:solidFill>
              <a:srgbClr val="000000"/>
            </a:solidFill>
            <a:miter lim="800000"/>
            <a:headEnd/>
            <a:tailEnd/>
          </a:ln>
        </p:spPr>
        <p:txBody>
          <a:bodyPr/>
          <a:lstStyle/>
          <a:p>
            <a:endParaRPr lang="en-US"/>
          </a:p>
        </p:txBody>
      </p:sp>
      <p:sp>
        <p:nvSpPr>
          <p:cNvPr id="40968" name="Freeform 8"/>
          <p:cNvSpPr>
            <a:spLocks/>
          </p:cNvSpPr>
          <p:nvPr/>
        </p:nvSpPr>
        <p:spPr bwMode="auto">
          <a:xfrm>
            <a:off x="3313113" y="1508125"/>
            <a:ext cx="155575" cy="1074738"/>
          </a:xfrm>
          <a:custGeom>
            <a:avLst/>
            <a:gdLst>
              <a:gd name="T0" fmla="*/ 0 w 98"/>
              <a:gd name="T1" fmla="*/ 1706147547 h 677"/>
              <a:gd name="T2" fmla="*/ 211693158 w 98"/>
              <a:gd name="T3" fmla="*/ 55443468 h 677"/>
              <a:gd name="T4" fmla="*/ 246975335 w 98"/>
              <a:gd name="T5" fmla="*/ 0 h 677"/>
              <a:gd name="T6" fmla="*/ 0 60000 65536"/>
              <a:gd name="T7" fmla="*/ 0 60000 65536"/>
              <a:gd name="T8" fmla="*/ 0 60000 65536"/>
              <a:gd name="T9" fmla="*/ 0 w 98"/>
              <a:gd name="T10" fmla="*/ 0 h 677"/>
              <a:gd name="T11" fmla="*/ 98 w 98"/>
              <a:gd name="T12" fmla="*/ 677 h 677"/>
            </a:gdLst>
            <a:ahLst/>
            <a:cxnLst>
              <a:cxn ang="T6">
                <a:pos x="T0" y="T1"/>
              </a:cxn>
              <a:cxn ang="T7">
                <a:pos x="T2" y="T3"/>
              </a:cxn>
              <a:cxn ang="T8">
                <a:pos x="T4" y="T5"/>
              </a:cxn>
            </a:cxnLst>
            <a:rect l="T9" t="T10" r="T11" b="T12"/>
            <a:pathLst>
              <a:path w="98" h="677">
                <a:moveTo>
                  <a:pt x="0" y="677"/>
                </a:moveTo>
                <a:lnTo>
                  <a:pt x="84" y="22"/>
                </a:lnTo>
                <a:lnTo>
                  <a:pt x="98" y="0"/>
                </a:lnTo>
              </a:path>
            </a:pathLst>
          </a:custGeom>
          <a:noFill/>
          <a:ln w="9525">
            <a:solidFill>
              <a:srgbClr val="000000"/>
            </a:solidFill>
            <a:round/>
            <a:headEnd/>
            <a:tailEnd/>
          </a:ln>
        </p:spPr>
        <p:txBody>
          <a:bodyPr/>
          <a:lstStyle/>
          <a:p>
            <a:endParaRPr lang="en-US"/>
          </a:p>
        </p:txBody>
      </p:sp>
      <p:sp>
        <p:nvSpPr>
          <p:cNvPr id="40969" name="Freeform 9"/>
          <p:cNvSpPr>
            <a:spLocks/>
          </p:cNvSpPr>
          <p:nvPr/>
        </p:nvSpPr>
        <p:spPr bwMode="auto">
          <a:xfrm>
            <a:off x="5489575" y="1508125"/>
            <a:ext cx="209550" cy="1069975"/>
          </a:xfrm>
          <a:custGeom>
            <a:avLst/>
            <a:gdLst>
              <a:gd name="T0" fmla="*/ 332660570 w 132"/>
              <a:gd name="T1" fmla="*/ 1698585491 h 674"/>
              <a:gd name="T2" fmla="*/ 35282184 w 132"/>
              <a:gd name="T3" fmla="*/ 55443442 h 674"/>
              <a:gd name="T4" fmla="*/ 0 w 132"/>
              <a:gd name="T5" fmla="*/ 0 h 674"/>
              <a:gd name="T6" fmla="*/ 0 60000 65536"/>
              <a:gd name="T7" fmla="*/ 0 60000 65536"/>
              <a:gd name="T8" fmla="*/ 0 60000 65536"/>
              <a:gd name="T9" fmla="*/ 0 w 132"/>
              <a:gd name="T10" fmla="*/ 0 h 674"/>
              <a:gd name="T11" fmla="*/ 132 w 132"/>
              <a:gd name="T12" fmla="*/ 674 h 674"/>
            </a:gdLst>
            <a:ahLst/>
            <a:cxnLst>
              <a:cxn ang="T6">
                <a:pos x="T0" y="T1"/>
              </a:cxn>
              <a:cxn ang="T7">
                <a:pos x="T2" y="T3"/>
              </a:cxn>
              <a:cxn ang="T8">
                <a:pos x="T4" y="T5"/>
              </a:cxn>
            </a:cxnLst>
            <a:rect l="T9" t="T10" r="T11" b="T12"/>
            <a:pathLst>
              <a:path w="132" h="674">
                <a:moveTo>
                  <a:pt x="132" y="674"/>
                </a:moveTo>
                <a:lnTo>
                  <a:pt x="14" y="22"/>
                </a:lnTo>
                <a:lnTo>
                  <a:pt x="0" y="0"/>
                </a:lnTo>
              </a:path>
            </a:pathLst>
          </a:custGeom>
          <a:noFill/>
          <a:ln w="9525">
            <a:solidFill>
              <a:srgbClr val="000000"/>
            </a:solidFill>
            <a:round/>
            <a:headEnd/>
            <a:tailEnd/>
          </a:ln>
        </p:spPr>
        <p:txBody>
          <a:bodyPr/>
          <a:lstStyle/>
          <a:p>
            <a:endParaRPr lang="en-US"/>
          </a:p>
        </p:txBody>
      </p:sp>
      <p:sp>
        <p:nvSpPr>
          <p:cNvPr id="40970" name="Freeform 10"/>
          <p:cNvSpPr>
            <a:spLocks/>
          </p:cNvSpPr>
          <p:nvPr/>
        </p:nvSpPr>
        <p:spPr bwMode="auto">
          <a:xfrm>
            <a:off x="6546850" y="2873375"/>
            <a:ext cx="61913" cy="63500"/>
          </a:xfrm>
          <a:custGeom>
            <a:avLst/>
            <a:gdLst>
              <a:gd name="T0" fmla="*/ 47884143 w 39"/>
              <a:gd name="T1" fmla="*/ 100806236 h 40"/>
              <a:gd name="T2" fmla="*/ 47884143 w 39"/>
              <a:gd name="T3" fmla="*/ 100806236 h 40"/>
              <a:gd name="T4" fmla="*/ 70564942 w 39"/>
              <a:gd name="T5" fmla="*/ 100806236 h 40"/>
              <a:gd name="T6" fmla="*/ 85685996 w 39"/>
              <a:gd name="T7" fmla="*/ 85685305 h 40"/>
              <a:gd name="T8" fmla="*/ 98287668 w 39"/>
              <a:gd name="T9" fmla="*/ 70564373 h 40"/>
              <a:gd name="T10" fmla="*/ 98287668 w 39"/>
              <a:gd name="T11" fmla="*/ 50403118 h 40"/>
              <a:gd name="T12" fmla="*/ 98287668 w 39"/>
              <a:gd name="T13" fmla="*/ 50403118 h 40"/>
              <a:gd name="T14" fmla="*/ 98287668 w 39"/>
              <a:gd name="T15" fmla="*/ 35282186 h 40"/>
              <a:gd name="T16" fmla="*/ 85685996 w 39"/>
              <a:gd name="T17" fmla="*/ 15120938 h 40"/>
              <a:gd name="T18" fmla="*/ 70564942 w 39"/>
              <a:gd name="T19" fmla="*/ 7559675 h 40"/>
              <a:gd name="T20" fmla="*/ 47884143 w 39"/>
              <a:gd name="T21" fmla="*/ 0 h 40"/>
              <a:gd name="T22" fmla="*/ 47884143 w 39"/>
              <a:gd name="T23" fmla="*/ 0 h 40"/>
              <a:gd name="T24" fmla="*/ 35282471 w 39"/>
              <a:gd name="T25" fmla="*/ 7559675 h 40"/>
              <a:gd name="T26" fmla="*/ 12601675 w 39"/>
              <a:gd name="T27" fmla="*/ 15120938 h 40"/>
              <a:gd name="T28" fmla="*/ 5040353 w 39"/>
              <a:gd name="T29" fmla="*/ 35282186 h 40"/>
              <a:gd name="T30" fmla="*/ 0 w 39"/>
              <a:gd name="T31" fmla="*/ 50403118 h 40"/>
              <a:gd name="T32" fmla="*/ 0 w 39"/>
              <a:gd name="T33" fmla="*/ 50403118 h 40"/>
              <a:gd name="T34" fmla="*/ 5040353 w 39"/>
              <a:gd name="T35" fmla="*/ 70564373 h 40"/>
              <a:gd name="T36" fmla="*/ 12601675 w 39"/>
              <a:gd name="T37" fmla="*/ 85685305 h 40"/>
              <a:gd name="T38" fmla="*/ 35282471 w 39"/>
              <a:gd name="T39" fmla="*/ 100806236 h 40"/>
              <a:gd name="T40" fmla="*/ 47884143 w 39"/>
              <a:gd name="T41" fmla="*/ 100806236 h 40"/>
              <a:gd name="T42" fmla="*/ 47884143 w 39"/>
              <a:gd name="T43" fmla="*/ 100806236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40"/>
              <a:gd name="T68" fmla="*/ 39 w 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40">
                <a:moveTo>
                  <a:pt x="19" y="40"/>
                </a:moveTo>
                <a:lnTo>
                  <a:pt x="19" y="40"/>
                </a:lnTo>
                <a:lnTo>
                  <a:pt x="28" y="40"/>
                </a:lnTo>
                <a:lnTo>
                  <a:pt x="34" y="34"/>
                </a:lnTo>
                <a:lnTo>
                  <a:pt x="39" y="28"/>
                </a:lnTo>
                <a:lnTo>
                  <a:pt x="39" y="20"/>
                </a:lnTo>
                <a:lnTo>
                  <a:pt x="39" y="14"/>
                </a:lnTo>
                <a:lnTo>
                  <a:pt x="34" y="6"/>
                </a:lnTo>
                <a:lnTo>
                  <a:pt x="28" y="3"/>
                </a:lnTo>
                <a:lnTo>
                  <a:pt x="19" y="0"/>
                </a:lnTo>
                <a:lnTo>
                  <a:pt x="14" y="3"/>
                </a:lnTo>
                <a:lnTo>
                  <a:pt x="5" y="6"/>
                </a:lnTo>
                <a:lnTo>
                  <a:pt x="2" y="14"/>
                </a:lnTo>
                <a:lnTo>
                  <a:pt x="0" y="20"/>
                </a:lnTo>
                <a:lnTo>
                  <a:pt x="2" y="28"/>
                </a:lnTo>
                <a:lnTo>
                  <a:pt x="5" y="34"/>
                </a:lnTo>
                <a:lnTo>
                  <a:pt x="14" y="40"/>
                </a:lnTo>
                <a:lnTo>
                  <a:pt x="19" y="40"/>
                </a:lnTo>
                <a:close/>
              </a:path>
            </a:pathLst>
          </a:custGeom>
          <a:solidFill>
            <a:srgbClr val="000000"/>
          </a:solidFill>
          <a:ln w="4763">
            <a:solidFill>
              <a:srgbClr val="000000"/>
            </a:solidFill>
            <a:round/>
            <a:headEnd/>
            <a:tailEnd/>
          </a:ln>
        </p:spPr>
        <p:txBody>
          <a:bodyPr/>
          <a:lstStyle/>
          <a:p>
            <a:endParaRPr lang="en-US"/>
          </a:p>
        </p:txBody>
      </p:sp>
      <p:sp>
        <p:nvSpPr>
          <p:cNvPr id="40971" name="Line 11"/>
          <p:cNvSpPr>
            <a:spLocks noChangeShapeType="1"/>
          </p:cNvSpPr>
          <p:nvPr/>
        </p:nvSpPr>
        <p:spPr bwMode="auto">
          <a:xfrm>
            <a:off x="6577013" y="2905125"/>
            <a:ext cx="1587" cy="1588"/>
          </a:xfrm>
          <a:prstGeom prst="line">
            <a:avLst/>
          </a:prstGeom>
          <a:noFill/>
          <a:ln w="4763">
            <a:solidFill>
              <a:srgbClr val="000000"/>
            </a:solidFill>
            <a:round/>
            <a:headEnd/>
            <a:tailEnd/>
          </a:ln>
        </p:spPr>
        <p:txBody>
          <a:bodyPr/>
          <a:lstStyle/>
          <a:p>
            <a:endParaRPr lang="en-US"/>
          </a:p>
        </p:txBody>
      </p:sp>
      <p:sp>
        <p:nvSpPr>
          <p:cNvPr id="40972" name="Freeform 12"/>
          <p:cNvSpPr>
            <a:spLocks/>
          </p:cNvSpPr>
          <p:nvPr/>
        </p:nvSpPr>
        <p:spPr bwMode="auto">
          <a:xfrm>
            <a:off x="6546850" y="2314575"/>
            <a:ext cx="61913" cy="61913"/>
          </a:xfrm>
          <a:custGeom>
            <a:avLst/>
            <a:gdLst>
              <a:gd name="T0" fmla="*/ 47884143 w 39"/>
              <a:gd name="T1" fmla="*/ 98287668 h 39"/>
              <a:gd name="T2" fmla="*/ 47884143 w 39"/>
              <a:gd name="T3" fmla="*/ 98287668 h 39"/>
              <a:gd name="T4" fmla="*/ 70564942 w 39"/>
              <a:gd name="T5" fmla="*/ 90726347 h 39"/>
              <a:gd name="T6" fmla="*/ 85685996 w 39"/>
              <a:gd name="T7" fmla="*/ 83166614 h 39"/>
              <a:gd name="T8" fmla="*/ 98287668 w 39"/>
              <a:gd name="T9" fmla="*/ 63005209 h 39"/>
              <a:gd name="T10" fmla="*/ 98287668 w 39"/>
              <a:gd name="T11" fmla="*/ 47884143 h 39"/>
              <a:gd name="T12" fmla="*/ 98287668 w 39"/>
              <a:gd name="T13" fmla="*/ 47884143 h 39"/>
              <a:gd name="T14" fmla="*/ 98287668 w 39"/>
              <a:gd name="T15" fmla="*/ 27722738 h 39"/>
              <a:gd name="T16" fmla="*/ 85685996 w 39"/>
              <a:gd name="T17" fmla="*/ 12601675 h 39"/>
              <a:gd name="T18" fmla="*/ 70564942 w 39"/>
              <a:gd name="T19" fmla="*/ 0 h 39"/>
              <a:gd name="T20" fmla="*/ 47884143 w 39"/>
              <a:gd name="T21" fmla="*/ 0 h 39"/>
              <a:gd name="T22" fmla="*/ 47884143 w 39"/>
              <a:gd name="T23" fmla="*/ 0 h 39"/>
              <a:gd name="T24" fmla="*/ 35282471 w 39"/>
              <a:gd name="T25" fmla="*/ 0 h 39"/>
              <a:gd name="T26" fmla="*/ 12601675 w 39"/>
              <a:gd name="T27" fmla="*/ 12601675 h 39"/>
              <a:gd name="T28" fmla="*/ 5040353 w 39"/>
              <a:gd name="T29" fmla="*/ 27722738 h 39"/>
              <a:gd name="T30" fmla="*/ 0 w 39"/>
              <a:gd name="T31" fmla="*/ 47884143 h 39"/>
              <a:gd name="T32" fmla="*/ 0 w 39"/>
              <a:gd name="T33" fmla="*/ 47884143 h 39"/>
              <a:gd name="T34" fmla="*/ 5040353 w 39"/>
              <a:gd name="T35" fmla="*/ 63005209 h 39"/>
              <a:gd name="T36" fmla="*/ 12601675 w 39"/>
              <a:gd name="T37" fmla="*/ 83166614 h 39"/>
              <a:gd name="T38" fmla="*/ 35282471 w 39"/>
              <a:gd name="T39" fmla="*/ 90726347 h 39"/>
              <a:gd name="T40" fmla="*/ 47884143 w 39"/>
              <a:gd name="T41" fmla="*/ 98287668 h 39"/>
              <a:gd name="T42" fmla="*/ 47884143 w 39"/>
              <a:gd name="T43" fmla="*/ 98287668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9"/>
              <a:gd name="T68" fmla="*/ 39 w 39"/>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9">
                <a:moveTo>
                  <a:pt x="19" y="39"/>
                </a:moveTo>
                <a:lnTo>
                  <a:pt x="19" y="39"/>
                </a:lnTo>
                <a:lnTo>
                  <a:pt x="28" y="36"/>
                </a:lnTo>
                <a:lnTo>
                  <a:pt x="34" y="33"/>
                </a:lnTo>
                <a:lnTo>
                  <a:pt x="39" y="25"/>
                </a:lnTo>
                <a:lnTo>
                  <a:pt x="39" y="19"/>
                </a:lnTo>
                <a:lnTo>
                  <a:pt x="39" y="11"/>
                </a:lnTo>
                <a:lnTo>
                  <a:pt x="34" y="5"/>
                </a:lnTo>
                <a:lnTo>
                  <a:pt x="28" y="0"/>
                </a:lnTo>
                <a:lnTo>
                  <a:pt x="19" y="0"/>
                </a:lnTo>
                <a:lnTo>
                  <a:pt x="14" y="0"/>
                </a:lnTo>
                <a:lnTo>
                  <a:pt x="5" y="5"/>
                </a:lnTo>
                <a:lnTo>
                  <a:pt x="2" y="11"/>
                </a:lnTo>
                <a:lnTo>
                  <a:pt x="0" y="19"/>
                </a:lnTo>
                <a:lnTo>
                  <a:pt x="2" y="25"/>
                </a:lnTo>
                <a:lnTo>
                  <a:pt x="5" y="33"/>
                </a:lnTo>
                <a:lnTo>
                  <a:pt x="14" y="36"/>
                </a:lnTo>
                <a:lnTo>
                  <a:pt x="19" y="39"/>
                </a:lnTo>
                <a:close/>
              </a:path>
            </a:pathLst>
          </a:custGeom>
          <a:solidFill>
            <a:srgbClr val="000000"/>
          </a:solidFill>
          <a:ln w="4763">
            <a:solidFill>
              <a:srgbClr val="000000"/>
            </a:solidFill>
            <a:round/>
            <a:headEnd/>
            <a:tailEnd/>
          </a:ln>
        </p:spPr>
        <p:txBody>
          <a:bodyPr/>
          <a:lstStyle/>
          <a:p>
            <a:endParaRPr lang="en-US"/>
          </a:p>
        </p:txBody>
      </p:sp>
      <p:sp>
        <p:nvSpPr>
          <p:cNvPr id="40973" name="Line 13"/>
          <p:cNvSpPr>
            <a:spLocks noChangeShapeType="1"/>
          </p:cNvSpPr>
          <p:nvPr/>
        </p:nvSpPr>
        <p:spPr bwMode="auto">
          <a:xfrm>
            <a:off x="6577013" y="2344738"/>
            <a:ext cx="1587" cy="1587"/>
          </a:xfrm>
          <a:prstGeom prst="line">
            <a:avLst/>
          </a:prstGeom>
          <a:noFill/>
          <a:ln w="4763">
            <a:solidFill>
              <a:srgbClr val="000000"/>
            </a:solidFill>
            <a:round/>
            <a:headEnd/>
            <a:tailEnd/>
          </a:ln>
        </p:spPr>
        <p:txBody>
          <a:bodyPr/>
          <a:lstStyle/>
          <a:p>
            <a:endParaRPr lang="en-US"/>
          </a:p>
        </p:txBody>
      </p:sp>
      <p:sp>
        <p:nvSpPr>
          <p:cNvPr id="40974" name="Freeform 14"/>
          <p:cNvSpPr>
            <a:spLocks/>
          </p:cNvSpPr>
          <p:nvPr/>
        </p:nvSpPr>
        <p:spPr bwMode="auto">
          <a:xfrm>
            <a:off x="6546850" y="3568700"/>
            <a:ext cx="61913" cy="61913"/>
          </a:xfrm>
          <a:custGeom>
            <a:avLst/>
            <a:gdLst>
              <a:gd name="T0" fmla="*/ 47884143 w 39"/>
              <a:gd name="T1" fmla="*/ 98287668 h 39"/>
              <a:gd name="T2" fmla="*/ 47884143 w 39"/>
              <a:gd name="T3" fmla="*/ 98287668 h 39"/>
              <a:gd name="T4" fmla="*/ 70564942 w 39"/>
              <a:gd name="T5" fmla="*/ 98287668 h 39"/>
              <a:gd name="T6" fmla="*/ 85685996 w 39"/>
              <a:gd name="T7" fmla="*/ 83166614 h 39"/>
              <a:gd name="T8" fmla="*/ 98287668 w 39"/>
              <a:gd name="T9" fmla="*/ 70564942 h 39"/>
              <a:gd name="T10" fmla="*/ 98287668 w 39"/>
              <a:gd name="T11" fmla="*/ 47884143 h 39"/>
              <a:gd name="T12" fmla="*/ 98287668 w 39"/>
              <a:gd name="T13" fmla="*/ 47884143 h 39"/>
              <a:gd name="T14" fmla="*/ 98287668 w 39"/>
              <a:gd name="T15" fmla="*/ 27722738 h 39"/>
              <a:gd name="T16" fmla="*/ 85685996 w 39"/>
              <a:gd name="T17" fmla="*/ 12601675 h 39"/>
              <a:gd name="T18" fmla="*/ 70564942 w 39"/>
              <a:gd name="T19" fmla="*/ 5040353 h 39"/>
              <a:gd name="T20" fmla="*/ 47884143 w 39"/>
              <a:gd name="T21" fmla="*/ 0 h 39"/>
              <a:gd name="T22" fmla="*/ 47884143 w 39"/>
              <a:gd name="T23" fmla="*/ 0 h 39"/>
              <a:gd name="T24" fmla="*/ 35282471 w 39"/>
              <a:gd name="T25" fmla="*/ 5040353 h 39"/>
              <a:gd name="T26" fmla="*/ 12601675 w 39"/>
              <a:gd name="T27" fmla="*/ 12601675 h 39"/>
              <a:gd name="T28" fmla="*/ 5040353 w 39"/>
              <a:gd name="T29" fmla="*/ 27722738 h 39"/>
              <a:gd name="T30" fmla="*/ 0 w 39"/>
              <a:gd name="T31" fmla="*/ 47884143 h 39"/>
              <a:gd name="T32" fmla="*/ 0 w 39"/>
              <a:gd name="T33" fmla="*/ 47884143 h 39"/>
              <a:gd name="T34" fmla="*/ 5040353 w 39"/>
              <a:gd name="T35" fmla="*/ 70564942 h 39"/>
              <a:gd name="T36" fmla="*/ 12601675 w 39"/>
              <a:gd name="T37" fmla="*/ 83166614 h 39"/>
              <a:gd name="T38" fmla="*/ 35282471 w 39"/>
              <a:gd name="T39" fmla="*/ 98287668 h 39"/>
              <a:gd name="T40" fmla="*/ 47884143 w 39"/>
              <a:gd name="T41" fmla="*/ 98287668 h 39"/>
              <a:gd name="T42" fmla="*/ 47884143 w 39"/>
              <a:gd name="T43" fmla="*/ 98287668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9"/>
              <a:gd name="T68" fmla="*/ 39 w 39"/>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9">
                <a:moveTo>
                  <a:pt x="19" y="39"/>
                </a:moveTo>
                <a:lnTo>
                  <a:pt x="19" y="39"/>
                </a:lnTo>
                <a:lnTo>
                  <a:pt x="28" y="39"/>
                </a:lnTo>
                <a:lnTo>
                  <a:pt x="34" y="33"/>
                </a:lnTo>
                <a:lnTo>
                  <a:pt x="39" y="28"/>
                </a:lnTo>
                <a:lnTo>
                  <a:pt x="39" y="19"/>
                </a:lnTo>
                <a:lnTo>
                  <a:pt x="39" y="11"/>
                </a:lnTo>
                <a:lnTo>
                  <a:pt x="34" y="5"/>
                </a:lnTo>
                <a:lnTo>
                  <a:pt x="28" y="2"/>
                </a:lnTo>
                <a:lnTo>
                  <a:pt x="19" y="0"/>
                </a:lnTo>
                <a:lnTo>
                  <a:pt x="14" y="2"/>
                </a:lnTo>
                <a:lnTo>
                  <a:pt x="5" y="5"/>
                </a:lnTo>
                <a:lnTo>
                  <a:pt x="2" y="11"/>
                </a:lnTo>
                <a:lnTo>
                  <a:pt x="0" y="19"/>
                </a:lnTo>
                <a:lnTo>
                  <a:pt x="2" y="28"/>
                </a:lnTo>
                <a:lnTo>
                  <a:pt x="5" y="33"/>
                </a:lnTo>
                <a:lnTo>
                  <a:pt x="14" y="39"/>
                </a:lnTo>
                <a:lnTo>
                  <a:pt x="19" y="39"/>
                </a:lnTo>
                <a:close/>
              </a:path>
            </a:pathLst>
          </a:custGeom>
          <a:solidFill>
            <a:srgbClr val="000000"/>
          </a:solidFill>
          <a:ln w="4763">
            <a:solidFill>
              <a:srgbClr val="000000"/>
            </a:solidFill>
            <a:round/>
            <a:headEnd/>
            <a:tailEnd/>
          </a:ln>
        </p:spPr>
        <p:txBody>
          <a:bodyPr/>
          <a:lstStyle/>
          <a:p>
            <a:endParaRPr lang="en-US"/>
          </a:p>
        </p:txBody>
      </p:sp>
      <p:sp>
        <p:nvSpPr>
          <p:cNvPr id="40975" name="Line 15"/>
          <p:cNvSpPr>
            <a:spLocks noChangeShapeType="1"/>
          </p:cNvSpPr>
          <p:nvPr/>
        </p:nvSpPr>
        <p:spPr bwMode="auto">
          <a:xfrm>
            <a:off x="6577013" y="3598863"/>
            <a:ext cx="1587" cy="1587"/>
          </a:xfrm>
          <a:prstGeom prst="line">
            <a:avLst/>
          </a:prstGeom>
          <a:noFill/>
          <a:ln w="4763">
            <a:solidFill>
              <a:srgbClr val="000000"/>
            </a:solidFill>
            <a:round/>
            <a:headEnd/>
            <a:tailEnd/>
          </a:ln>
        </p:spPr>
        <p:txBody>
          <a:bodyPr/>
          <a:lstStyle/>
          <a:p>
            <a:endParaRPr lang="en-US"/>
          </a:p>
        </p:txBody>
      </p:sp>
      <p:sp>
        <p:nvSpPr>
          <p:cNvPr id="40976" name="Freeform 16"/>
          <p:cNvSpPr>
            <a:spLocks/>
          </p:cNvSpPr>
          <p:nvPr/>
        </p:nvSpPr>
        <p:spPr bwMode="auto">
          <a:xfrm>
            <a:off x="6546850" y="3792538"/>
            <a:ext cx="61913" cy="61912"/>
          </a:xfrm>
          <a:custGeom>
            <a:avLst/>
            <a:gdLst>
              <a:gd name="T0" fmla="*/ 47884143 w 39"/>
              <a:gd name="T1" fmla="*/ 98284493 h 39"/>
              <a:gd name="T2" fmla="*/ 47884143 w 39"/>
              <a:gd name="T3" fmla="*/ 98284493 h 39"/>
              <a:gd name="T4" fmla="*/ 70564942 w 39"/>
              <a:gd name="T5" fmla="*/ 90724882 h 39"/>
              <a:gd name="T6" fmla="*/ 85685996 w 39"/>
              <a:gd name="T7" fmla="*/ 85684612 h 39"/>
              <a:gd name="T8" fmla="*/ 98287668 w 39"/>
              <a:gd name="T9" fmla="*/ 70563802 h 39"/>
              <a:gd name="T10" fmla="*/ 98287668 w 39"/>
              <a:gd name="T11" fmla="*/ 47881782 h 39"/>
              <a:gd name="T12" fmla="*/ 98287668 w 39"/>
              <a:gd name="T13" fmla="*/ 47881782 h 39"/>
              <a:gd name="T14" fmla="*/ 98287668 w 39"/>
              <a:gd name="T15" fmla="*/ 27720703 h 39"/>
              <a:gd name="T16" fmla="*/ 85685996 w 39"/>
              <a:gd name="T17" fmla="*/ 12599884 h 39"/>
              <a:gd name="T18" fmla="*/ 70564942 w 39"/>
              <a:gd name="T19" fmla="*/ 0 h 39"/>
              <a:gd name="T20" fmla="*/ 47884143 w 39"/>
              <a:gd name="T21" fmla="*/ 0 h 39"/>
              <a:gd name="T22" fmla="*/ 47884143 w 39"/>
              <a:gd name="T23" fmla="*/ 0 h 39"/>
              <a:gd name="T24" fmla="*/ 35282471 w 39"/>
              <a:gd name="T25" fmla="*/ 0 h 39"/>
              <a:gd name="T26" fmla="*/ 12601675 w 39"/>
              <a:gd name="T27" fmla="*/ 12599884 h 39"/>
              <a:gd name="T28" fmla="*/ 5040353 w 39"/>
              <a:gd name="T29" fmla="*/ 27720703 h 39"/>
              <a:gd name="T30" fmla="*/ 0 w 39"/>
              <a:gd name="T31" fmla="*/ 47881782 h 39"/>
              <a:gd name="T32" fmla="*/ 0 w 39"/>
              <a:gd name="T33" fmla="*/ 47881782 h 39"/>
              <a:gd name="T34" fmla="*/ 5040353 w 39"/>
              <a:gd name="T35" fmla="*/ 70563802 h 39"/>
              <a:gd name="T36" fmla="*/ 12601675 w 39"/>
              <a:gd name="T37" fmla="*/ 85684612 h 39"/>
              <a:gd name="T38" fmla="*/ 35282471 w 39"/>
              <a:gd name="T39" fmla="*/ 90724882 h 39"/>
              <a:gd name="T40" fmla="*/ 47884143 w 39"/>
              <a:gd name="T41" fmla="*/ 98284493 h 39"/>
              <a:gd name="T42" fmla="*/ 47884143 w 39"/>
              <a:gd name="T43" fmla="*/ 98284493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9"/>
              <a:gd name="T68" fmla="*/ 39 w 39"/>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9">
                <a:moveTo>
                  <a:pt x="19" y="39"/>
                </a:moveTo>
                <a:lnTo>
                  <a:pt x="19" y="39"/>
                </a:lnTo>
                <a:lnTo>
                  <a:pt x="28" y="36"/>
                </a:lnTo>
                <a:lnTo>
                  <a:pt x="34" y="34"/>
                </a:lnTo>
                <a:lnTo>
                  <a:pt x="39" y="28"/>
                </a:lnTo>
                <a:lnTo>
                  <a:pt x="39" y="19"/>
                </a:lnTo>
                <a:lnTo>
                  <a:pt x="39" y="11"/>
                </a:lnTo>
                <a:lnTo>
                  <a:pt x="34" y="5"/>
                </a:lnTo>
                <a:lnTo>
                  <a:pt x="28" y="0"/>
                </a:lnTo>
                <a:lnTo>
                  <a:pt x="19" y="0"/>
                </a:lnTo>
                <a:lnTo>
                  <a:pt x="14" y="0"/>
                </a:lnTo>
                <a:lnTo>
                  <a:pt x="5" y="5"/>
                </a:lnTo>
                <a:lnTo>
                  <a:pt x="2" y="11"/>
                </a:lnTo>
                <a:lnTo>
                  <a:pt x="0" y="19"/>
                </a:lnTo>
                <a:lnTo>
                  <a:pt x="2" y="28"/>
                </a:lnTo>
                <a:lnTo>
                  <a:pt x="5" y="34"/>
                </a:lnTo>
                <a:lnTo>
                  <a:pt x="14" y="36"/>
                </a:lnTo>
                <a:lnTo>
                  <a:pt x="19" y="39"/>
                </a:lnTo>
                <a:close/>
              </a:path>
            </a:pathLst>
          </a:custGeom>
          <a:solidFill>
            <a:srgbClr val="000000"/>
          </a:solidFill>
          <a:ln w="4763">
            <a:solidFill>
              <a:srgbClr val="000000"/>
            </a:solidFill>
            <a:round/>
            <a:headEnd/>
            <a:tailEnd/>
          </a:ln>
        </p:spPr>
        <p:txBody>
          <a:bodyPr/>
          <a:lstStyle/>
          <a:p>
            <a:endParaRPr lang="en-US"/>
          </a:p>
        </p:txBody>
      </p:sp>
      <p:sp>
        <p:nvSpPr>
          <p:cNvPr id="40977" name="Line 17"/>
          <p:cNvSpPr>
            <a:spLocks noChangeShapeType="1"/>
          </p:cNvSpPr>
          <p:nvPr/>
        </p:nvSpPr>
        <p:spPr bwMode="auto">
          <a:xfrm>
            <a:off x="6577013" y="3822700"/>
            <a:ext cx="1587" cy="1588"/>
          </a:xfrm>
          <a:prstGeom prst="line">
            <a:avLst/>
          </a:prstGeom>
          <a:noFill/>
          <a:ln w="4763">
            <a:solidFill>
              <a:srgbClr val="000000"/>
            </a:solidFill>
            <a:round/>
            <a:headEnd/>
            <a:tailEnd/>
          </a:ln>
        </p:spPr>
        <p:txBody>
          <a:bodyPr/>
          <a:lstStyle/>
          <a:p>
            <a:endParaRPr lang="en-US"/>
          </a:p>
        </p:txBody>
      </p:sp>
      <p:sp>
        <p:nvSpPr>
          <p:cNvPr id="40978" name="Freeform 18"/>
          <p:cNvSpPr>
            <a:spLocks/>
          </p:cNvSpPr>
          <p:nvPr/>
        </p:nvSpPr>
        <p:spPr bwMode="auto">
          <a:xfrm>
            <a:off x="5910263" y="3268663"/>
            <a:ext cx="192087" cy="22225"/>
          </a:xfrm>
          <a:custGeom>
            <a:avLst/>
            <a:gdLst>
              <a:gd name="T0" fmla="*/ 304937341 w 121"/>
              <a:gd name="T1" fmla="*/ 35282190 h 14"/>
              <a:gd name="T2" fmla="*/ 304937341 w 121"/>
              <a:gd name="T3" fmla="*/ 35282190 h 14"/>
              <a:gd name="T4" fmla="*/ 277216495 w 121"/>
              <a:gd name="T5" fmla="*/ 20161251 h 14"/>
              <a:gd name="T6" fmla="*/ 241934408 w 121"/>
              <a:gd name="T7" fmla="*/ 5040313 h 14"/>
              <a:gd name="T8" fmla="*/ 199091031 w 121"/>
              <a:gd name="T9" fmla="*/ 0 h 14"/>
              <a:gd name="T10" fmla="*/ 156249291 w 121"/>
              <a:gd name="T11" fmla="*/ 0 h 14"/>
              <a:gd name="T12" fmla="*/ 156249291 w 121"/>
              <a:gd name="T13" fmla="*/ 0 h 14"/>
              <a:gd name="T14" fmla="*/ 113405963 w 121"/>
              <a:gd name="T15" fmla="*/ 0 h 14"/>
              <a:gd name="T16" fmla="*/ 70564198 w 121"/>
              <a:gd name="T17" fmla="*/ 5040313 h 14"/>
              <a:gd name="T18" fmla="*/ 35282099 w 121"/>
              <a:gd name="T19" fmla="*/ 20161251 h 14"/>
              <a:gd name="T20" fmla="*/ 0 w 121"/>
              <a:gd name="T21" fmla="*/ 3528219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4"/>
              <a:gd name="T35" fmla="*/ 121 w 12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4">
                <a:moveTo>
                  <a:pt x="121" y="14"/>
                </a:moveTo>
                <a:lnTo>
                  <a:pt x="121" y="14"/>
                </a:lnTo>
                <a:lnTo>
                  <a:pt x="110" y="8"/>
                </a:lnTo>
                <a:lnTo>
                  <a:pt x="96" y="2"/>
                </a:lnTo>
                <a:lnTo>
                  <a:pt x="79" y="0"/>
                </a:lnTo>
                <a:lnTo>
                  <a:pt x="62" y="0"/>
                </a:lnTo>
                <a:lnTo>
                  <a:pt x="45" y="0"/>
                </a:lnTo>
                <a:lnTo>
                  <a:pt x="28" y="2"/>
                </a:lnTo>
                <a:lnTo>
                  <a:pt x="14" y="8"/>
                </a:lnTo>
                <a:lnTo>
                  <a:pt x="0" y="14"/>
                </a:lnTo>
              </a:path>
            </a:pathLst>
          </a:custGeom>
          <a:noFill/>
          <a:ln w="9525">
            <a:solidFill>
              <a:srgbClr val="000000"/>
            </a:solidFill>
            <a:round/>
            <a:headEnd/>
            <a:tailEnd/>
          </a:ln>
        </p:spPr>
        <p:txBody>
          <a:bodyPr/>
          <a:lstStyle/>
          <a:p>
            <a:endParaRPr lang="en-US"/>
          </a:p>
        </p:txBody>
      </p:sp>
      <p:sp>
        <p:nvSpPr>
          <p:cNvPr id="40979" name="Line 19"/>
          <p:cNvSpPr>
            <a:spLocks noChangeShapeType="1"/>
          </p:cNvSpPr>
          <p:nvPr/>
        </p:nvSpPr>
        <p:spPr bwMode="auto">
          <a:xfrm flipH="1">
            <a:off x="5910263" y="3217863"/>
            <a:ext cx="192087" cy="1587"/>
          </a:xfrm>
          <a:prstGeom prst="line">
            <a:avLst/>
          </a:prstGeom>
          <a:noFill/>
          <a:ln w="9525">
            <a:solidFill>
              <a:srgbClr val="000000"/>
            </a:solidFill>
            <a:round/>
            <a:headEnd/>
            <a:tailEnd/>
          </a:ln>
        </p:spPr>
        <p:txBody>
          <a:bodyPr/>
          <a:lstStyle/>
          <a:p>
            <a:endParaRPr lang="en-US"/>
          </a:p>
        </p:txBody>
      </p:sp>
      <p:sp>
        <p:nvSpPr>
          <p:cNvPr id="40980" name="Freeform 20"/>
          <p:cNvSpPr>
            <a:spLocks/>
          </p:cNvSpPr>
          <p:nvPr/>
        </p:nvSpPr>
        <p:spPr bwMode="auto">
          <a:xfrm>
            <a:off x="6008688" y="2905125"/>
            <a:ext cx="1143000" cy="693738"/>
          </a:xfrm>
          <a:custGeom>
            <a:avLst/>
            <a:gdLst>
              <a:gd name="T0" fmla="*/ 0 w 720"/>
              <a:gd name="T1" fmla="*/ 496471993 h 437"/>
              <a:gd name="T2" fmla="*/ 0 w 720"/>
              <a:gd name="T3" fmla="*/ 0 h 437"/>
              <a:gd name="T4" fmla="*/ 1741428966 w 720"/>
              <a:gd name="T5" fmla="*/ 0 h 437"/>
              <a:gd name="T6" fmla="*/ 1741428966 w 720"/>
              <a:gd name="T7" fmla="*/ 390625284 h 437"/>
              <a:gd name="T8" fmla="*/ 1670864615 w 720"/>
              <a:gd name="T9" fmla="*/ 425907586 h 437"/>
              <a:gd name="T10" fmla="*/ 1814512678 w 720"/>
              <a:gd name="T11" fmla="*/ 496471993 h 437"/>
              <a:gd name="T12" fmla="*/ 1670864615 w 720"/>
              <a:gd name="T13" fmla="*/ 561996084 h 437"/>
              <a:gd name="T14" fmla="*/ 1814512678 w 720"/>
              <a:gd name="T15" fmla="*/ 632560490 h 437"/>
              <a:gd name="T16" fmla="*/ 1670864615 w 720"/>
              <a:gd name="T17" fmla="*/ 703124896 h 437"/>
              <a:gd name="T18" fmla="*/ 1741428966 w 720"/>
              <a:gd name="T19" fmla="*/ 733366785 h 437"/>
              <a:gd name="T20" fmla="*/ 1741428966 w 720"/>
              <a:gd name="T21" fmla="*/ 1101309958 h 437"/>
              <a:gd name="T22" fmla="*/ 0 w 720"/>
              <a:gd name="T23" fmla="*/ 1101309958 h 437"/>
              <a:gd name="T24" fmla="*/ 0 w 720"/>
              <a:gd name="T25" fmla="*/ 569555762 h 4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0"/>
              <a:gd name="T40" fmla="*/ 0 h 437"/>
              <a:gd name="T41" fmla="*/ 720 w 720"/>
              <a:gd name="T42" fmla="*/ 437 h 4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0" h="437">
                <a:moveTo>
                  <a:pt x="0" y="197"/>
                </a:moveTo>
                <a:lnTo>
                  <a:pt x="0" y="0"/>
                </a:lnTo>
                <a:lnTo>
                  <a:pt x="691" y="0"/>
                </a:lnTo>
                <a:lnTo>
                  <a:pt x="691" y="155"/>
                </a:lnTo>
                <a:lnTo>
                  <a:pt x="663" y="169"/>
                </a:lnTo>
                <a:lnTo>
                  <a:pt x="720" y="197"/>
                </a:lnTo>
                <a:lnTo>
                  <a:pt x="663" y="223"/>
                </a:lnTo>
                <a:lnTo>
                  <a:pt x="720" y="251"/>
                </a:lnTo>
                <a:lnTo>
                  <a:pt x="663" y="279"/>
                </a:lnTo>
                <a:lnTo>
                  <a:pt x="691" y="291"/>
                </a:lnTo>
                <a:lnTo>
                  <a:pt x="691" y="437"/>
                </a:lnTo>
                <a:lnTo>
                  <a:pt x="0" y="437"/>
                </a:lnTo>
                <a:lnTo>
                  <a:pt x="0" y="226"/>
                </a:lnTo>
              </a:path>
            </a:pathLst>
          </a:custGeom>
          <a:noFill/>
          <a:ln w="9525">
            <a:solidFill>
              <a:srgbClr val="000000"/>
            </a:solidFill>
            <a:round/>
            <a:headEnd/>
            <a:tailEnd/>
          </a:ln>
        </p:spPr>
        <p:txBody>
          <a:bodyPr/>
          <a:lstStyle/>
          <a:p>
            <a:endParaRPr lang="en-US"/>
          </a:p>
        </p:txBody>
      </p:sp>
      <p:sp>
        <p:nvSpPr>
          <p:cNvPr id="40981" name="Freeform 21"/>
          <p:cNvSpPr>
            <a:spLocks/>
          </p:cNvSpPr>
          <p:nvPr/>
        </p:nvSpPr>
        <p:spPr bwMode="auto">
          <a:xfrm>
            <a:off x="8566150" y="3151188"/>
            <a:ext cx="90488" cy="215900"/>
          </a:xfrm>
          <a:custGeom>
            <a:avLst/>
            <a:gdLst>
              <a:gd name="T0" fmla="*/ 70564771 w 57"/>
              <a:gd name="T1" fmla="*/ 0 h 136"/>
              <a:gd name="T2" fmla="*/ 0 w 57"/>
              <a:gd name="T3" fmla="*/ 35282184 h 136"/>
              <a:gd name="T4" fmla="*/ 143650505 w 57"/>
              <a:gd name="T5" fmla="*/ 105846565 h 136"/>
              <a:gd name="T6" fmla="*/ 0 w 57"/>
              <a:gd name="T7" fmla="*/ 171370598 h 136"/>
              <a:gd name="T8" fmla="*/ 143650505 w 57"/>
              <a:gd name="T9" fmla="*/ 241934991 h 136"/>
              <a:gd name="T10" fmla="*/ 0 w 57"/>
              <a:gd name="T11" fmla="*/ 312499334 h 136"/>
              <a:gd name="T12" fmla="*/ 70564771 w 57"/>
              <a:gd name="T13" fmla="*/ 342741195 h 136"/>
              <a:gd name="T14" fmla="*/ 0 60000 65536"/>
              <a:gd name="T15" fmla="*/ 0 60000 65536"/>
              <a:gd name="T16" fmla="*/ 0 60000 65536"/>
              <a:gd name="T17" fmla="*/ 0 60000 65536"/>
              <a:gd name="T18" fmla="*/ 0 60000 65536"/>
              <a:gd name="T19" fmla="*/ 0 60000 65536"/>
              <a:gd name="T20" fmla="*/ 0 60000 65536"/>
              <a:gd name="T21" fmla="*/ 0 w 57"/>
              <a:gd name="T22" fmla="*/ 0 h 136"/>
              <a:gd name="T23" fmla="*/ 57 w 57"/>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36">
                <a:moveTo>
                  <a:pt x="28" y="0"/>
                </a:moveTo>
                <a:lnTo>
                  <a:pt x="0" y="14"/>
                </a:lnTo>
                <a:lnTo>
                  <a:pt x="57" y="42"/>
                </a:lnTo>
                <a:lnTo>
                  <a:pt x="0" y="68"/>
                </a:lnTo>
                <a:lnTo>
                  <a:pt x="57" y="96"/>
                </a:lnTo>
                <a:lnTo>
                  <a:pt x="0" y="124"/>
                </a:lnTo>
                <a:lnTo>
                  <a:pt x="28" y="136"/>
                </a:lnTo>
              </a:path>
            </a:pathLst>
          </a:custGeom>
          <a:noFill/>
          <a:ln w="9525">
            <a:solidFill>
              <a:srgbClr val="000000"/>
            </a:solidFill>
            <a:round/>
            <a:headEnd/>
            <a:tailEnd/>
          </a:ln>
        </p:spPr>
        <p:txBody>
          <a:bodyPr/>
          <a:lstStyle/>
          <a:p>
            <a:endParaRPr lang="en-US"/>
          </a:p>
        </p:txBody>
      </p:sp>
      <p:sp>
        <p:nvSpPr>
          <p:cNvPr id="40982" name="Freeform 22"/>
          <p:cNvSpPr>
            <a:spLocks/>
          </p:cNvSpPr>
          <p:nvPr/>
        </p:nvSpPr>
        <p:spPr bwMode="auto">
          <a:xfrm>
            <a:off x="8051800" y="2873375"/>
            <a:ext cx="61913" cy="63500"/>
          </a:xfrm>
          <a:custGeom>
            <a:avLst/>
            <a:gdLst>
              <a:gd name="T0" fmla="*/ 47884143 w 39"/>
              <a:gd name="T1" fmla="*/ 100806236 h 40"/>
              <a:gd name="T2" fmla="*/ 47884143 w 39"/>
              <a:gd name="T3" fmla="*/ 100806236 h 40"/>
              <a:gd name="T4" fmla="*/ 70564942 w 39"/>
              <a:gd name="T5" fmla="*/ 100806236 h 40"/>
              <a:gd name="T6" fmla="*/ 85685996 w 39"/>
              <a:gd name="T7" fmla="*/ 85685305 h 40"/>
              <a:gd name="T8" fmla="*/ 98287668 w 39"/>
              <a:gd name="T9" fmla="*/ 70564373 h 40"/>
              <a:gd name="T10" fmla="*/ 98287668 w 39"/>
              <a:gd name="T11" fmla="*/ 50403118 h 40"/>
              <a:gd name="T12" fmla="*/ 98287668 w 39"/>
              <a:gd name="T13" fmla="*/ 50403118 h 40"/>
              <a:gd name="T14" fmla="*/ 98287668 w 39"/>
              <a:gd name="T15" fmla="*/ 35282186 h 40"/>
              <a:gd name="T16" fmla="*/ 85685996 w 39"/>
              <a:gd name="T17" fmla="*/ 15120938 h 40"/>
              <a:gd name="T18" fmla="*/ 70564942 w 39"/>
              <a:gd name="T19" fmla="*/ 7559675 h 40"/>
              <a:gd name="T20" fmla="*/ 47884143 w 39"/>
              <a:gd name="T21" fmla="*/ 0 h 40"/>
              <a:gd name="T22" fmla="*/ 47884143 w 39"/>
              <a:gd name="T23" fmla="*/ 0 h 40"/>
              <a:gd name="T24" fmla="*/ 35282471 w 39"/>
              <a:gd name="T25" fmla="*/ 7559675 h 40"/>
              <a:gd name="T26" fmla="*/ 12601675 w 39"/>
              <a:gd name="T27" fmla="*/ 15120938 h 40"/>
              <a:gd name="T28" fmla="*/ 5040353 w 39"/>
              <a:gd name="T29" fmla="*/ 35282186 h 40"/>
              <a:gd name="T30" fmla="*/ 0 w 39"/>
              <a:gd name="T31" fmla="*/ 50403118 h 40"/>
              <a:gd name="T32" fmla="*/ 0 w 39"/>
              <a:gd name="T33" fmla="*/ 50403118 h 40"/>
              <a:gd name="T34" fmla="*/ 5040353 w 39"/>
              <a:gd name="T35" fmla="*/ 70564373 h 40"/>
              <a:gd name="T36" fmla="*/ 12601675 w 39"/>
              <a:gd name="T37" fmla="*/ 85685305 h 40"/>
              <a:gd name="T38" fmla="*/ 35282471 w 39"/>
              <a:gd name="T39" fmla="*/ 100806236 h 40"/>
              <a:gd name="T40" fmla="*/ 47884143 w 39"/>
              <a:gd name="T41" fmla="*/ 100806236 h 40"/>
              <a:gd name="T42" fmla="*/ 47884143 w 39"/>
              <a:gd name="T43" fmla="*/ 100806236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40"/>
              <a:gd name="T68" fmla="*/ 39 w 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40">
                <a:moveTo>
                  <a:pt x="19" y="40"/>
                </a:moveTo>
                <a:lnTo>
                  <a:pt x="19" y="40"/>
                </a:lnTo>
                <a:lnTo>
                  <a:pt x="28" y="40"/>
                </a:lnTo>
                <a:lnTo>
                  <a:pt x="34" y="34"/>
                </a:lnTo>
                <a:lnTo>
                  <a:pt x="39" y="28"/>
                </a:lnTo>
                <a:lnTo>
                  <a:pt x="39" y="20"/>
                </a:lnTo>
                <a:lnTo>
                  <a:pt x="39" y="14"/>
                </a:lnTo>
                <a:lnTo>
                  <a:pt x="34" y="6"/>
                </a:lnTo>
                <a:lnTo>
                  <a:pt x="28" y="3"/>
                </a:lnTo>
                <a:lnTo>
                  <a:pt x="19" y="0"/>
                </a:lnTo>
                <a:lnTo>
                  <a:pt x="14" y="3"/>
                </a:lnTo>
                <a:lnTo>
                  <a:pt x="5" y="6"/>
                </a:lnTo>
                <a:lnTo>
                  <a:pt x="2" y="14"/>
                </a:lnTo>
                <a:lnTo>
                  <a:pt x="0" y="20"/>
                </a:lnTo>
                <a:lnTo>
                  <a:pt x="2" y="28"/>
                </a:lnTo>
                <a:lnTo>
                  <a:pt x="5" y="34"/>
                </a:lnTo>
                <a:lnTo>
                  <a:pt x="14" y="40"/>
                </a:lnTo>
                <a:lnTo>
                  <a:pt x="19" y="40"/>
                </a:lnTo>
                <a:close/>
              </a:path>
            </a:pathLst>
          </a:custGeom>
          <a:solidFill>
            <a:srgbClr val="000000"/>
          </a:solidFill>
          <a:ln w="4763">
            <a:solidFill>
              <a:srgbClr val="000000"/>
            </a:solidFill>
            <a:round/>
            <a:headEnd/>
            <a:tailEnd/>
          </a:ln>
        </p:spPr>
        <p:txBody>
          <a:bodyPr/>
          <a:lstStyle/>
          <a:p>
            <a:endParaRPr lang="en-US"/>
          </a:p>
        </p:txBody>
      </p:sp>
      <p:sp>
        <p:nvSpPr>
          <p:cNvPr id="40983" name="Line 23"/>
          <p:cNvSpPr>
            <a:spLocks noChangeShapeType="1"/>
          </p:cNvSpPr>
          <p:nvPr/>
        </p:nvSpPr>
        <p:spPr bwMode="auto">
          <a:xfrm>
            <a:off x="8081963" y="2905125"/>
            <a:ext cx="1587" cy="1588"/>
          </a:xfrm>
          <a:prstGeom prst="line">
            <a:avLst/>
          </a:prstGeom>
          <a:noFill/>
          <a:ln w="4763">
            <a:solidFill>
              <a:srgbClr val="000000"/>
            </a:solidFill>
            <a:round/>
            <a:headEnd/>
            <a:tailEnd/>
          </a:ln>
        </p:spPr>
        <p:txBody>
          <a:bodyPr/>
          <a:lstStyle/>
          <a:p>
            <a:endParaRPr lang="en-US"/>
          </a:p>
        </p:txBody>
      </p:sp>
      <p:sp>
        <p:nvSpPr>
          <p:cNvPr id="40984" name="Freeform 24"/>
          <p:cNvSpPr>
            <a:spLocks/>
          </p:cNvSpPr>
          <p:nvPr/>
        </p:nvSpPr>
        <p:spPr bwMode="auto">
          <a:xfrm>
            <a:off x="8051800" y="3568700"/>
            <a:ext cx="61913" cy="61913"/>
          </a:xfrm>
          <a:custGeom>
            <a:avLst/>
            <a:gdLst>
              <a:gd name="T0" fmla="*/ 47884143 w 39"/>
              <a:gd name="T1" fmla="*/ 98287668 h 39"/>
              <a:gd name="T2" fmla="*/ 47884143 w 39"/>
              <a:gd name="T3" fmla="*/ 98287668 h 39"/>
              <a:gd name="T4" fmla="*/ 70564942 w 39"/>
              <a:gd name="T5" fmla="*/ 98287668 h 39"/>
              <a:gd name="T6" fmla="*/ 85685996 w 39"/>
              <a:gd name="T7" fmla="*/ 83166614 h 39"/>
              <a:gd name="T8" fmla="*/ 98287668 w 39"/>
              <a:gd name="T9" fmla="*/ 70564942 h 39"/>
              <a:gd name="T10" fmla="*/ 98287668 w 39"/>
              <a:gd name="T11" fmla="*/ 47884143 h 39"/>
              <a:gd name="T12" fmla="*/ 98287668 w 39"/>
              <a:gd name="T13" fmla="*/ 47884143 h 39"/>
              <a:gd name="T14" fmla="*/ 98287668 w 39"/>
              <a:gd name="T15" fmla="*/ 27722738 h 39"/>
              <a:gd name="T16" fmla="*/ 85685996 w 39"/>
              <a:gd name="T17" fmla="*/ 12601675 h 39"/>
              <a:gd name="T18" fmla="*/ 70564942 w 39"/>
              <a:gd name="T19" fmla="*/ 5040353 h 39"/>
              <a:gd name="T20" fmla="*/ 47884143 w 39"/>
              <a:gd name="T21" fmla="*/ 0 h 39"/>
              <a:gd name="T22" fmla="*/ 47884143 w 39"/>
              <a:gd name="T23" fmla="*/ 0 h 39"/>
              <a:gd name="T24" fmla="*/ 35282471 w 39"/>
              <a:gd name="T25" fmla="*/ 5040353 h 39"/>
              <a:gd name="T26" fmla="*/ 12601675 w 39"/>
              <a:gd name="T27" fmla="*/ 12601675 h 39"/>
              <a:gd name="T28" fmla="*/ 5040353 w 39"/>
              <a:gd name="T29" fmla="*/ 27722738 h 39"/>
              <a:gd name="T30" fmla="*/ 0 w 39"/>
              <a:gd name="T31" fmla="*/ 47884143 h 39"/>
              <a:gd name="T32" fmla="*/ 0 w 39"/>
              <a:gd name="T33" fmla="*/ 47884143 h 39"/>
              <a:gd name="T34" fmla="*/ 5040353 w 39"/>
              <a:gd name="T35" fmla="*/ 70564942 h 39"/>
              <a:gd name="T36" fmla="*/ 12601675 w 39"/>
              <a:gd name="T37" fmla="*/ 83166614 h 39"/>
              <a:gd name="T38" fmla="*/ 35282471 w 39"/>
              <a:gd name="T39" fmla="*/ 98287668 h 39"/>
              <a:gd name="T40" fmla="*/ 47884143 w 39"/>
              <a:gd name="T41" fmla="*/ 98287668 h 39"/>
              <a:gd name="T42" fmla="*/ 47884143 w 39"/>
              <a:gd name="T43" fmla="*/ 98287668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9"/>
              <a:gd name="T68" fmla="*/ 39 w 39"/>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9">
                <a:moveTo>
                  <a:pt x="19" y="39"/>
                </a:moveTo>
                <a:lnTo>
                  <a:pt x="19" y="39"/>
                </a:lnTo>
                <a:lnTo>
                  <a:pt x="28" y="39"/>
                </a:lnTo>
                <a:lnTo>
                  <a:pt x="34" y="33"/>
                </a:lnTo>
                <a:lnTo>
                  <a:pt x="39" y="28"/>
                </a:lnTo>
                <a:lnTo>
                  <a:pt x="39" y="19"/>
                </a:lnTo>
                <a:lnTo>
                  <a:pt x="39" y="11"/>
                </a:lnTo>
                <a:lnTo>
                  <a:pt x="34" y="5"/>
                </a:lnTo>
                <a:lnTo>
                  <a:pt x="28" y="2"/>
                </a:lnTo>
                <a:lnTo>
                  <a:pt x="19" y="0"/>
                </a:lnTo>
                <a:lnTo>
                  <a:pt x="14" y="2"/>
                </a:lnTo>
                <a:lnTo>
                  <a:pt x="5" y="5"/>
                </a:lnTo>
                <a:lnTo>
                  <a:pt x="2" y="11"/>
                </a:lnTo>
                <a:lnTo>
                  <a:pt x="0" y="19"/>
                </a:lnTo>
                <a:lnTo>
                  <a:pt x="2" y="28"/>
                </a:lnTo>
                <a:lnTo>
                  <a:pt x="5" y="33"/>
                </a:lnTo>
                <a:lnTo>
                  <a:pt x="14" y="39"/>
                </a:lnTo>
                <a:lnTo>
                  <a:pt x="19" y="39"/>
                </a:lnTo>
                <a:close/>
              </a:path>
            </a:pathLst>
          </a:custGeom>
          <a:solidFill>
            <a:srgbClr val="000000"/>
          </a:solidFill>
          <a:ln w="4763">
            <a:solidFill>
              <a:srgbClr val="000000"/>
            </a:solidFill>
            <a:round/>
            <a:headEnd/>
            <a:tailEnd/>
          </a:ln>
        </p:spPr>
        <p:txBody>
          <a:bodyPr/>
          <a:lstStyle/>
          <a:p>
            <a:endParaRPr lang="en-US"/>
          </a:p>
        </p:txBody>
      </p:sp>
      <p:sp>
        <p:nvSpPr>
          <p:cNvPr id="40985" name="Line 25"/>
          <p:cNvSpPr>
            <a:spLocks noChangeShapeType="1"/>
          </p:cNvSpPr>
          <p:nvPr/>
        </p:nvSpPr>
        <p:spPr bwMode="auto">
          <a:xfrm>
            <a:off x="8081963" y="3598863"/>
            <a:ext cx="1587" cy="1587"/>
          </a:xfrm>
          <a:prstGeom prst="line">
            <a:avLst/>
          </a:prstGeom>
          <a:noFill/>
          <a:ln w="4763">
            <a:solidFill>
              <a:srgbClr val="000000"/>
            </a:solidFill>
            <a:round/>
            <a:headEnd/>
            <a:tailEnd/>
          </a:ln>
        </p:spPr>
        <p:txBody>
          <a:bodyPr/>
          <a:lstStyle/>
          <a:p>
            <a:endParaRPr lang="en-US"/>
          </a:p>
        </p:txBody>
      </p:sp>
      <p:sp>
        <p:nvSpPr>
          <p:cNvPr id="40986" name="Freeform 26"/>
          <p:cNvSpPr>
            <a:spLocks/>
          </p:cNvSpPr>
          <p:nvPr/>
        </p:nvSpPr>
        <p:spPr bwMode="auto">
          <a:xfrm>
            <a:off x="7558088" y="3271838"/>
            <a:ext cx="49212" cy="19050"/>
          </a:xfrm>
          <a:custGeom>
            <a:avLst/>
            <a:gdLst>
              <a:gd name="T0" fmla="*/ 78123262 w 31"/>
              <a:gd name="T1" fmla="*/ 30241878 h 12"/>
              <a:gd name="T2" fmla="*/ 50402613 w 31"/>
              <a:gd name="T3" fmla="*/ 15120939 h 12"/>
              <a:gd name="T4" fmla="*/ 15120786 w 31"/>
              <a:gd name="T5" fmla="*/ 0 h 12"/>
              <a:gd name="T6" fmla="*/ 0 w 31"/>
              <a:gd name="T7" fmla="*/ 0 h 12"/>
              <a:gd name="T8" fmla="*/ 0 60000 65536"/>
              <a:gd name="T9" fmla="*/ 0 60000 65536"/>
              <a:gd name="T10" fmla="*/ 0 60000 65536"/>
              <a:gd name="T11" fmla="*/ 0 60000 65536"/>
              <a:gd name="T12" fmla="*/ 0 w 31"/>
              <a:gd name="T13" fmla="*/ 0 h 12"/>
              <a:gd name="T14" fmla="*/ 31 w 31"/>
              <a:gd name="T15" fmla="*/ 12 h 12"/>
            </a:gdLst>
            <a:ahLst/>
            <a:cxnLst>
              <a:cxn ang="T8">
                <a:pos x="T0" y="T1"/>
              </a:cxn>
              <a:cxn ang="T9">
                <a:pos x="T2" y="T3"/>
              </a:cxn>
              <a:cxn ang="T10">
                <a:pos x="T4" y="T5"/>
              </a:cxn>
              <a:cxn ang="T11">
                <a:pos x="T6" y="T7"/>
              </a:cxn>
            </a:cxnLst>
            <a:rect l="T12" t="T13" r="T14" b="T15"/>
            <a:pathLst>
              <a:path w="31" h="12">
                <a:moveTo>
                  <a:pt x="31" y="12"/>
                </a:moveTo>
                <a:lnTo>
                  <a:pt x="20" y="6"/>
                </a:lnTo>
                <a:lnTo>
                  <a:pt x="6" y="0"/>
                </a:lnTo>
                <a:lnTo>
                  <a:pt x="0" y="0"/>
                </a:lnTo>
              </a:path>
            </a:pathLst>
          </a:custGeom>
          <a:noFill/>
          <a:ln w="9525">
            <a:solidFill>
              <a:srgbClr val="000000"/>
            </a:solidFill>
            <a:round/>
            <a:headEnd/>
            <a:tailEnd/>
          </a:ln>
        </p:spPr>
        <p:txBody>
          <a:bodyPr/>
          <a:lstStyle/>
          <a:p>
            <a:endParaRPr lang="en-US"/>
          </a:p>
        </p:txBody>
      </p:sp>
      <p:sp>
        <p:nvSpPr>
          <p:cNvPr id="40987" name="Freeform 27"/>
          <p:cNvSpPr>
            <a:spLocks/>
          </p:cNvSpPr>
          <p:nvPr/>
        </p:nvSpPr>
        <p:spPr bwMode="auto">
          <a:xfrm>
            <a:off x="7469188" y="3268663"/>
            <a:ext cx="53975" cy="3175"/>
          </a:xfrm>
          <a:custGeom>
            <a:avLst/>
            <a:gdLst>
              <a:gd name="T0" fmla="*/ 85685299 w 34"/>
              <a:gd name="T1" fmla="*/ 0 h 2"/>
              <a:gd name="T2" fmla="*/ 70564368 w 34"/>
              <a:gd name="T3" fmla="*/ 0 h 2"/>
              <a:gd name="T4" fmla="*/ 27720925 w 34"/>
              <a:gd name="T5" fmla="*/ 0 h 2"/>
              <a:gd name="T6" fmla="*/ 0 w 34"/>
              <a:gd name="T7" fmla="*/ 5040312 h 2"/>
              <a:gd name="T8" fmla="*/ 0 60000 65536"/>
              <a:gd name="T9" fmla="*/ 0 60000 65536"/>
              <a:gd name="T10" fmla="*/ 0 60000 65536"/>
              <a:gd name="T11" fmla="*/ 0 60000 65536"/>
              <a:gd name="T12" fmla="*/ 0 w 34"/>
              <a:gd name="T13" fmla="*/ 0 h 2"/>
              <a:gd name="T14" fmla="*/ 34 w 34"/>
              <a:gd name="T15" fmla="*/ 2 h 2"/>
            </a:gdLst>
            <a:ahLst/>
            <a:cxnLst>
              <a:cxn ang="T8">
                <a:pos x="T0" y="T1"/>
              </a:cxn>
              <a:cxn ang="T9">
                <a:pos x="T2" y="T3"/>
              </a:cxn>
              <a:cxn ang="T10">
                <a:pos x="T4" y="T5"/>
              </a:cxn>
              <a:cxn ang="T11">
                <a:pos x="T6" y="T7"/>
              </a:cxn>
            </a:cxnLst>
            <a:rect l="T12" t="T13" r="T14" b="T15"/>
            <a:pathLst>
              <a:path w="34" h="2">
                <a:moveTo>
                  <a:pt x="34" y="0"/>
                </a:moveTo>
                <a:lnTo>
                  <a:pt x="28" y="0"/>
                </a:lnTo>
                <a:lnTo>
                  <a:pt x="11" y="0"/>
                </a:lnTo>
                <a:lnTo>
                  <a:pt x="0" y="2"/>
                </a:lnTo>
              </a:path>
            </a:pathLst>
          </a:custGeom>
          <a:noFill/>
          <a:ln w="9525">
            <a:solidFill>
              <a:srgbClr val="000000"/>
            </a:solidFill>
            <a:round/>
            <a:headEnd/>
            <a:tailEnd/>
          </a:ln>
        </p:spPr>
        <p:txBody>
          <a:bodyPr/>
          <a:lstStyle/>
          <a:p>
            <a:endParaRPr lang="en-US"/>
          </a:p>
        </p:txBody>
      </p:sp>
      <p:sp>
        <p:nvSpPr>
          <p:cNvPr id="40988" name="Freeform 28"/>
          <p:cNvSpPr>
            <a:spLocks/>
          </p:cNvSpPr>
          <p:nvPr/>
        </p:nvSpPr>
        <p:spPr bwMode="auto">
          <a:xfrm>
            <a:off x="7415213" y="3281363"/>
            <a:ext cx="22225" cy="9525"/>
          </a:xfrm>
          <a:custGeom>
            <a:avLst/>
            <a:gdLst>
              <a:gd name="T0" fmla="*/ 35282190 w 14"/>
              <a:gd name="T1" fmla="*/ 0 h 6"/>
              <a:gd name="T2" fmla="*/ 35282190 w 14"/>
              <a:gd name="T3" fmla="*/ 0 h 6"/>
              <a:gd name="T4" fmla="*/ 0 w 14"/>
              <a:gd name="T5" fmla="*/ 15120939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14" y="0"/>
                </a:lnTo>
                <a:lnTo>
                  <a:pt x="0" y="6"/>
                </a:lnTo>
              </a:path>
            </a:pathLst>
          </a:custGeom>
          <a:noFill/>
          <a:ln w="9525">
            <a:solidFill>
              <a:srgbClr val="000000"/>
            </a:solidFill>
            <a:round/>
            <a:headEnd/>
            <a:tailEnd/>
          </a:ln>
        </p:spPr>
        <p:txBody>
          <a:bodyPr/>
          <a:lstStyle/>
          <a:p>
            <a:endParaRPr lang="en-US"/>
          </a:p>
        </p:txBody>
      </p:sp>
      <p:sp>
        <p:nvSpPr>
          <p:cNvPr id="40989" name="Line 29"/>
          <p:cNvSpPr>
            <a:spLocks noChangeShapeType="1"/>
          </p:cNvSpPr>
          <p:nvPr/>
        </p:nvSpPr>
        <p:spPr bwMode="auto">
          <a:xfrm flipH="1">
            <a:off x="7553325" y="3217863"/>
            <a:ext cx="53975" cy="1587"/>
          </a:xfrm>
          <a:prstGeom prst="line">
            <a:avLst/>
          </a:prstGeom>
          <a:noFill/>
          <a:ln w="9525">
            <a:solidFill>
              <a:srgbClr val="000000"/>
            </a:solidFill>
            <a:round/>
            <a:headEnd/>
            <a:tailEnd/>
          </a:ln>
        </p:spPr>
        <p:txBody>
          <a:bodyPr/>
          <a:lstStyle/>
          <a:p>
            <a:endParaRPr lang="en-US"/>
          </a:p>
        </p:txBody>
      </p:sp>
      <p:sp>
        <p:nvSpPr>
          <p:cNvPr id="40990" name="Line 30"/>
          <p:cNvSpPr>
            <a:spLocks noChangeShapeType="1"/>
          </p:cNvSpPr>
          <p:nvPr/>
        </p:nvSpPr>
        <p:spPr bwMode="auto">
          <a:xfrm flipH="1">
            <a:off x="7464425" y="3217863"/>
            <a:ext cx="53975" cy="1587"/>
          </a:xfrm>
          <a:prstGeom prst="line">
            <a:avLst/>
          </a:prstGeom>
          <a:noFill/>
          <a:ln w="9525">
            <a:solidFill>
              <a:srgbClr val="000000"/>
            </a:solidFill>
            <a:round/>
            <a:headEnd/>
            <a:tailEnd/>
          </a:ln>
        </p:spPr>
        <p:txBody>
          <a:bodyPr/>
          <a:lstStyle/>
          <a:p>
            <a:endParaRPr lang="en-US"/>
          </a:p>
        </p:txBody>
      </p:sp>
      <p:sp>
        <p:nvSpPr>
          <p:cNvPr id="40991" name="Line 31"/>
          <p:cNvSpPr>
            <a:spLocks noChangeShapeType="1"/>
          </p:cNvSpPr>
          <p:nvPr/>
        </p:nvSpPr>
        <p:spPr bwMode="auto">
          <a:xfrm flipH="1">
            <a:off x="7415213" y="3217863"/>
            <a:ext cx="12700" cy="1587"/>
          </a:xfrm>
          <a:prstGeom prst="line">
            <a:avLst/>
          </a:prstGeom>
          <a:noFill/>
          <a:ln w="9525">
            <a:solidFill>
              <a:srgbClr val="000000"/>
            </a:solidFill>
            <a:round/>
            <a:headEnd/>
            <a:tailEnd/>
          </a:ln>
        </p:spPr>
        <p:txBody>
          <a:bodyPr/>
          <a:lstStyle/>
          <a:p>
            <a:endParaRPr lang="en-US"/>
          </a:p>
        </p:txBody>
      </p:sp>
      <p:sp>
        <p:nvSpPr>
          <p:cNvPr id="40992" name="Line 32"/>
          <p:cNvSpPr>
            <a:spLocks noChangeShapeType="1"/>
          </p:cNvSpPr>
          <p:nvPr/>
        </p:nvSpPr>
        <p:spPr bwMode="auto">
          <a:xfrm>
            <a:off x="8610600" y="3367088"/>
            <a:ext cx="1588" cy="71437"/>
          </a:xfrm>
          <a:prstGeom prst="line">
            <a:avLst/>
          </a:prstGeom>
          <a:noFill/>
          <a:ln w="9525">
            <a:solidFill>
              <a:srgbClr val="000000"/>
            </a:solidFill>
            <a:round/>
            <a:headEnd/>
            <a:tailEnd/>
          </a:ln>
        </p:spPr>
        <p:txBody>
          <a:bodyPr/>
          <a:lstStyle/>
          <a:p>
            <a:endParaRPr lang="en-US"/>
          </a:p>
        </p:txBody>
      </p:sp>
      <p:sp>
        <p:nvSpPr>
          <p:cNvPr id="40993" name="Line 33"/>
          <p:cNvSpPr>
            <a:spLocks noChangeShapeType="1"/>
          </p:cNvSpPr>
          <p:nvPr/>
        </p:nvSpPr>
        <p:spPr bwMode="auto">
          <a:xfrm>
            <a:off x="8610600" y="3473450"/>
            <a:ext cx="1588" cy="71438"/>
          </a:xfrm>
          <a:prstGeom prst="line">
            <a:avLst/>
          </a:prstGeom>
          <a:noFill/>
          <a:ln w="9525">
            <a:solidFill>
              <a:srgbClr val="000000"/>
            </a:solidFill>
            <a:round/>
            <a:headEnd/>
            <a:tailEnd/>
          </a:ln>
        </p:spPr>
        <p:txBody>
          <a:bodyPr/>
          <a:lstStyle/>
          <a:p>
            <a:endParaRPr lang="en-US"/>
          </a:p>
        </p:txBody>
      </p:sp>
      <p:sp>
        <p:nvSpPr>
          <p:cNvPr id="40994" name="Freeform 34"/>
          <p:cNvSpPr>
            <a:spLocks/>
          </p:cNvSpPr>
          <p:nvPr/>
        </p:nvSpPr>
        <p:spPr bwMode="auto">
          <a:xfrm>
            <a:off x="8556625" y="3581400"/>
            <a:ext cx="53975" cy="17463"/>
          </a:xfrm>
          <a:custGeom>
            <a:avLst/>
            <a:gdLst>
              <a:gd name="T0" fmla="*/ 85685299 w 34"/>
              <a:gd name="T1" fmla="*/ 0 h 11"/>
              <a:gd name="T2" fmla="*/ 85685299 w 34"/>
              <a:gd name="T3" fmla="*/ 27723309 h 11"/>
              <a:gd name="T4" fmla="*/ 0 w 34"/>
              <a:gd name="T5" fmla="*/ 27723309 h 11"/>
              <a:gd name="T6" fmla="*/ 0 60000 65536"/>
              <a:gd name="T7" fmla="*/ 0 60000 65536"/>
              <a:gd name="T8" fmla="*/ 0 60000 65536"/>
              <a:gd name="T9" fmla="*/ 0 w 34"/>
              <a:gd name="T10" fmla="*/ 0 h 11"/>
              <a:gd name="T11" fmla="*/ 34 w 34"/>
              <a:gd name="T12" fmla="*/ 11 h 11"/>
            </a:gdLst>
            <a:ahLst/>
            <a:cxnLst>
              <a:cxn ang="T6">
                <a:pos x="T0" y="T1"/>
              </a:cxn>
              <a:cxn ang="T7">
                <a:pos x="T2" y="T3"/>
              </a:cxn>
              <a:cxn ang="T8">
                <a:pos x="T4" y="T5"/>
              </a:cxn>
            </a:cxnLst>
            <a:rect l="T9" t="T10" r="T11" b="T12"/>
            <a:pathLst>
              <a:path w="34" h="11">
                <a:moveTo>
                  <a:pt x="34" y="0"/>
                </a:moveTo>
                <a:lnTo>
                  <a:pt x="34" y="11"/>
                </a:lnTo>
                <a:lnTo>
                  <a:pt x="0" y="11"/>
                </a:lnTo>
              </a:path>
            </a:pathLst>
          </a:custGeom>
          <a:noFill/>
          <a:ln w="9525">
            <a:solidFill>
              <a:srgbClr val="000000"/>
            </a:solidFill>
            <a:round/>
            <a:headEnd/>
            <a:tailEnd/>
          </a:ln>
        </p:spPr>
        <p:txBody>
          <a:bodyPr/>
          <a:lstStyle/>
          <a:p>
            <a:endParaRPr lang="en-US"/>
          </a:p>
        </p:txBody>
      </p:sp>
      <p:sp>
        <p:nvSpPr>
          <p:cNvPr id="40995" name="Line 35"/>
          <p:cNvSpPr>
            <a:spLocks noChangeShapeType="1"/>
          </p:cNvSpPr>
          <p:nvPr/>
        </p:nvSpPr>
        <p:spPr bwMode="auto">
          <a:xfrm flipH="1">
            <a:off x="8450263" y="3598863"/>
            <a:ext cx="71437" cy="1587"/>
          </a:xfrm>
          <a:prstGeom prst="line">
            <a:avLst/>
          </a:prstGeom>
          <a:noFill/>
          <a:ln w="9525">
            <a:solidFill>
              <a:srgbClr val="000000"/>
            </a:solidFill>
            <a:round/>
            <a:headEnd/>
            <a:tailEnd/>
          </a:ln>
        </p:spPr>
        <p:txBody>
          <a:bodyPr/>
          <a:lstStyle/>
          <a:p>
            <a:endParaRPr lang="en-US"/>
          </a:p>
        </p:txBody>
      </p:sp>
      <p:sp>
        <p:nvSpPr>
          <p:cNvPr id="40996" name="Line 36"/>
          <p:cNvSpPr>
            <a:spLocks noChangeShapeType="1"/>
          </p:cNvSpPr>
          <p:nvPr/>
        </p:nvSpPr>
        <p:spPr bwMode="auto">
          <a:xfrm flipH="1">
            <a:off x="8342313" y="3598863"/>
            <a:ext cx="71437" cy="1587"/>
          </a:xfrm>
          <a:prstGeom prst="line">
            <a:avLst/>
          </a:prstGeom>
          <a:noFill/>
          <a:ln w="9525">
            <a:solidFill>
              <a:srgbClr val="000000"/>
            </a:solidFill>
            <a:round/>
            <a:headEnd/>
            <a:tailEnd/>
          </a:ln>
        </p:spPr>
        <p:txBody>
          <a:bodyPr/>
          <a:lstStyle/>
          <a:p>
            <a:endParaRPr lang="en-US"/>
          </a:p>
        </p:txBody>
      </p:sp>
      <p:sp>
        <p:nvSpPr>
          <p:cNvPr id="40997" name="Line 37"/>
          <p:cNvSpPr>
            <a:spLocks noChangeShapeType="1"/>
          </p:cNvSpPr>
          <p:nvPr/>
        </p:nvSpPr>
        <p:spPr bwMode="auto">
          <a:xfrm flipH="1">
            <a:off x="8234363" y="3598863"/>
            <a:ext cx="71437" cy="1587"/>
          </a:xfrm>
          <a:prstGeom prst="line">
            <a:avLst/>
          </a:prstGeom>
          <a:noFill/>
          <a:ln w="9525">
            <a:solidFill>
              <a:srgbClr val="000000"/>
            </a:solidFill>
            <a:round/>
            <a:headEnd/>
            <a:tailEnd/>
          </a:ln>
        </p:spPr>
        <p:txBody>
          <a:bodyPr/>
          <a:lstStyle/>
          <a:p>
            <a:endParaRPr lang="en-US"/>
          </a:p>
        </p:txBody>
      </p:sp>
      <p:sp>
        <p:nvSpPr>
          <p:cNvPr id="40998" name="Line 38"/>
          <p:cNvSpPr>
            <a:spLocks noChangeShapeType="1"/>
          </p:cNvSpPr>
          <p:nvPr/>
        </p:nvSpPr>
        <p:spPr bwMode="auto">
          <a:xfrm flipH="1">
            <a:off x="8128000" y="3598863"/>
            <a:ext cx="71438" cy="1587"/>
          </a:xfrm>
          <a:prstGeom prst="line">
            <a:avLst/>
          </a:prstGeom>
          <a:noFill/>
          <a:ln w="9525">
            <a:solidFill>
              <a:srgbClr val="000000"/>
            </a:solidFill>
            <a:round/>
            <a:headEnd/>
            <a:tailEnd/>
          </a:ln>
        </p:spPr>
        <p:txBody>
          <a:bodyPr/>
          <a:lstStyle/>
          <a:p>
            <a:endParaRPr lang="en-US"/>
          </a:p>
        </p:txBody>
      </p:sp>
      <p:sp>
        <p:nvSpPr>
          <p:cNvPr id="40999" name="Line 39"/>
          <p:cNvSpPr>
            <a:spLocks noChangeShapeType="1"/>
          </p:cNvSpPr>
          <p:nvPr/>
        </p:nvSpPr>
        <p:spPr bwMode="auto">
          <a:xfrm flipH="1">
            <a:off x="8020050" y="3598863"/>
            <a:ext cx="71438" cy="1587"/>
          </a:xfrm>
          <a:prstGeom prst="line">
            <a:avLst/>
          </a:prstGeom>
          <a:noFill/>
          <a:ln w="9525">
            <a:solidFill>
              <a:srgbClr val="000000"/>
            </a:solidFill>
            <a:round/>
            <a:headEnd/>
            <a:tailEnd/>
          </a:ln>
        </p:spPr>
        <p:txBody>
          <a:bodyPr/>
          <a:lstStyle/>
          <a:p>
            <a:endParaRPr lang="en-US"/>
          </a:p>
        </p:txBody>
      </p:sp>
      <p:sp>
        <p:nvSpPr>
          <p:cNvPr id="41000" name="Line 40"/>
          <p:cNvSpPr>
            <a:spLocks noChangeShapeType="1"/>
          </p:cNvSpPr>
          <p:nvPr/>
        </p:nvSpPr>
        <p:spPr bwMode="auto">
          <a:xfrm flipH="1">
            <a:off x="7912100" y="3598863"/>
            <a:ext cx="71438" cy="1587"/>
          </a:xfrm>
          <a:prstGeom prst="line">
            <a:avLst/>
          </a:prstGeom>
          <a:noFill/>
          <a:ln w="9525">
            <a:solidFill>
              <a:srgbClr val="000000"/>
            </a:solidFill>
            <a:round/>
            <a:headEnd/>
            <a:tailEnd/>
          </a:ln>
        </p:spPr>
        <p:txBody>
          <a:bodyPr/>
          <a:lstStyle/>
          <a:p>
            <a:endParaRPr lang="en-US"/>
          </a:p>
        </p:txBody>
      </p:sp>
      <p:sp>
        <p:nvSpPr>
          <p:cNvPr id="41001" name="Line 41"/>
          <p:cNvSpPr>
            <a:spLocks noChangeShapeType="1"/>
          </p:cNvSpPr>
          <p:nvPr/>
        </p:nvSpPr>
        <p:spPr bwMode="auto">
          <a:xfrm flipH="1">
            <a:off x="7804150" y="3598863"/>
            <a:ext cx="73025" cy="1587"/>
          </a:xfrm>
          <a:prstGeom prst="line">
            <a:avLst/>
          </a:prstGeom>
          <a:noFill/>
          <a:ln w="9525">
            <a:solidFill>
              <a:srgbClr val="000000"/>
            </a:solidFill>
            <a:round/>
            <a:headEnd/>
            <a:tailEnd/>
          </a:ln>
        </p:spPr>
        <p:txBody>
          <a:bodyPr/>
          <a:lstStyle/>
          <a:p>
            <a:endParaRPr lang="en-US"/>
          </a:p>
        </p:txBody>
      </p:sp>
      <p:sp>
        <p:nvSpPr>
          <p:cNvPr id="41002" name="Line 42"/>
          <p:cNvSpPr>
            <a:spLocks noChangeShapeType="1"/>
          </p:cNvSpPr>
          <p:nvPr/>
        </p:nvSpPr>
        <p:spPr bwMode="auto">
          <a:xfrm flipH="1">
            <a:off x="7697788" y="3598863"/>
            <a:ext cx="71437" cy="1587"/>
          </a:xfrm>
          <a:prstGeom prst="line">
            <a:avLst/>
          </a:prstGeom>
          <a:noFill/>
          <a:ln w="9525">
            <a:solidFill>
              <a:srgbClr val="000000"/>
            </a:solidFill>
            <a:round/>
            <a:headEnd/>
            <a:tailEnd/>
          </a:ln>
        </p:spPr>
        <p:txBody>
          <a:bodyPr/>
          <a:lstStyle/>
          <a:p>
            <a:endParaRPr lang="en-US"/>
          </a:p>
        </p:txBody>
      </p:sp>
      <p:sp>
        <p:nvSpPr>
          <p:cNvPr id="41003" name="Line 43"/>
          <p:cNvSpPr>
            <a:spLocks noChangeShapeType="1"/>
          </p:cNvSpPr>
          <p:nvPr/>
        </p:nvSpPr>
        <p:spPr bwMode="auto">
          <a:xfrm flipH="1">
            <a:off x="7589838" y="3598863"/>
            <a:ext cx="71437" cy="1587"/>
          </a:xfrm>
          <a:prstGeom prst="line">
            <a:avLst/>
          </a:prstGeom>
          <a:noFill/>
          <a:ln w="9525">
            <a:solidFill>
              <a:srgbClr val="000000"/>
            </a:solidFill>
            <a:round/>
            <a:headEnd/>
            <a:tailEnd/>
          </a:ln>
        </p:spPr>
        <p:txBody>
          <a:bodyPr/>
          <a:lstStyle/>
          <a:p>
            <a:endParaRPr lang="en-US"/>
          </a:p>
        </p:txBody>
      </p:sp>
      <p:sp>
        <p:nvSpPr>
          <p:cNvPr id="41004" name="Freeform 44"/>
          <p:cNvSpPr>
            <a:spLocks/>
          </p:cNvSpPr>
          <p:nvPr/>
        </p:nvSpPr>
        <p:spPr bwMode="auto">
          <a:xfrm>
            <a:off x="7513638" y="3568700"/>
            <a:ext cx="39687" cy="30163"/>
          </a:xfrm>
          <a:custGeom>
            <a:avLst/>
            <a:gdLst>
              <a:gd name="T0" fmla="*/ 63002324 w 25"/>
              <a:gd name="T1" fmla="*/ 47884549 h 19"/>
              <a:gd name="T2" fmla="*/ 0 w 25"/>
              <a:gd name="T3" fmla="*/ 47884549 h 19"/>
              <a:gd name="T4" fmla="*/ 0 w 25"/>
              <a:gd name="T5" fmla="*/ 0 h 19"/>
              <a:gd name="T6" fmla="*/ 0 60000 65536"/>
              <a:gd name="T7" fmla="*/ 0 60000 65536"/>
              <a:gd name="T8" fmla="*/ 0 60000 65536"/>
              <a:gd name="T9" fmla="*/ 0 w 25"/>
              <a:gd name="T10" fmla="*/ 0 h 19"/>
              <a:gd name="T11" fmla="*/ 25 w 25"/>
              <a:gd name="T12" fmla="*/ 19 h 19"/>
            </a:gdLst>
            <a:ahLst/>
            <a:cxnLst>
              <a:cxn ang="T6">
                <a:pos x="T0" y="T1"/>
              </a:cxn>
              <a:cxn ang="T7">
                <a:pos x="T2" y="T3"/>
              </a:cxn>
              <a:cxn ang="T8">
                <a:pos x="T4" y="T5"/>
              </a:cxn>
            </a:cxnLst>
            <a:rect l="T9" t="T10" r="T11" b="T12"/>
            <a:pathLst>
              <a:path w="25" h="19">
                <a:moveTo>
                  <a:pt x="25" y="19"/>
                </a:moveTo>
                <a:lnTo>
                  <a:pt x="0" y="19"/>
                </a:lnTo>
                <a:lnTo>
                  <a:pt x="0" y="0"/>
                </a:lnTo>
              </a:path>
            </a:pathLst>
          </a:custGeom>
          <a:noFill/>
          <a:ln w="9525">
            <a:solidFill>
              <a:srgbClr val="000000"/>
            </a:solidFill>
            <a:round/>
            <a:headEnd/>
            <a:tailEnd/>
          </a:ln>
        </p:spPr>
        <p:txBody>
          <a:bodyPr/>
          <a:lstStyle/>
          <a:p>
            <a:endParaRPr lang="en-US"/>
          </a:p>
        </p:txBody>
      </p:sp>
      <p:sp>
        <p:nvSpPr>
          <p:cNvPr id="41005" name="Line 45"/>
          <p:cNvSpPr>
            <a:spLocks noChangeShapeType="1"/>
          </p:cNvSpPr>
          <p:nvPr/>
        </p:nvSpPr>
        <p:spPr bwMode="auto">
          <a:xfrm flipV="1">
            <a:off x="7513638" y="3460750"/>
            <a:ext cx="1587" cy="71438"/>
          </a:xfrm>
          <a:prstGeom prst="line">
            <a:avLst/>
          </a:prstGeom>
          <a:noFill/>
          <a:ln w="9525">
            <a:solidFill>
              <a:srgbClr val="000000"/>
            </a:solidFill>
            <a:round/>
            <a:headEnd/>
            <a:tailEnd/>
          </a:ln>
        </p:spPr>
        <p:txBody>
          <a:bodyPr/>
          <a:lstStyle/>
          <a:p>
            <a:endParaRPr lang="en-US"/>
          </a:p>
        </p:txBody>
      </p:sp>
      <p:sp>
        <p:nvSpPr>
          <p:cNvPr id="41006" name="Line 46"/>
          <p:cNvSpPr>
            <a:spLocks noChangeShapeType="1"/>
          </p:cNvSpPr>
          <p:nvPr/>
        </p:nvSpPr>
        <p:spPr bwMode="auto">
          <a:xfrm flipV="1">
            <a:off x="7513638" y="3352800"/>
            <a:ext cx="1587" cy="71438"/>
          </a:xfrm>
          <a:prstGeom prst="line">
            <a:avLst/>
          </a:prstGeom>
          <a:noFill/>
          <a:ln w="9525">
            <a:solidFill>
              <a:srgbClr val="000000"/>
            </a:solidFill>
            <a:round/>
            <a:headEnd/>
            <a:tailEnd/>
          </a:ln>
        </p:spPr>
        <p:txBody>
          <a:bodyPr/>
          <a:lstStyle/>
          <a:p>
            <a:endParaRPr lang="en-US"/>
          </a:p>
        </p:txBody>
      </p:sp>
      <p:sp>
        <p:nvSpPr>
          <p:cNvPr id="41007" name="Line 47"/>
          <p:cNvSpPr>
            <a:spLocks noChangeShapeType="1"/>
          </p:cNvSpPr>
          <p:nvPr/>
        </p:nvSpPr>
        <p:spPr bwMode="auto">
          <a:xfrm flipV="1">
            <a:off x="7513638" y="3263900"/>
            <a:ext cx="1587" cy="53975"/>
          </a:xfrm>
          <a:prstGeom prst="line">
            <a:avLst/>
          </a:prstGeom>
          <a:noFill/>
          <a:ln w="9525">
            <a:solidFill>
              <a:srgbClr val="000000"/>
            </a:solidFill>
            <a:round/>
            <a:headEnd/>
            <a:tailEnd/>
          </a:ln>
        </p:spPr>
        <p:txBody>
          <a:bodyPr/>
          <a:lstStyle/>
          <a:p>
            <a:endParaRPr lang="en-US"/>
          </a:p>
        </p:txBody>
      </p:sp>
      <p:sp>
        <p:nvSpPr>
          <p:cNvPr id="41008" name="Line 48"/>
          <p:cNvSpPr>
            <a:spLocks noChangeShapeType="1"/>
          </p:cNvSpPr>
          <p:nvPr/>
        </p:nvSpPr>
        <p:spPr bwMode="auto">
          <a:xfrm flipV="1">
            <a:off x="7513638" y="3146425"/>
            <a:ext cx="1587" cy="71438"/>
          </a:xfrm>
          <a:prstGeom prst="line">
            <a:avLst/>
          </a:prstGeom>
          <a:noFill/>
          <a:ln w="9525">
            <a:solidFill>
              <a:srgbClr val="000000"/>
            </a:solidFill>
            <a:round/>
            <a:headEnd/>
            <a:tailEnd/>
          </a:ln>
        </p:spPr>
        <p:txBody>
          <a:bodyPr/>
          <a:lstStyle/>
          <a:p>
            <a:endParaRPr lang="en-US"/>
          </a:p>
        </p:txBody>
      </p:sp>
      <p:sp>
        <p:nvSpPr>
          <p:cNvPr id="41009" name="Line 49"/>
          <p:cNvSpPr>
            <a:spLocks noChangeShapeType="1"/>
          </p:cNvSpPr>
          <p:nvPr/>
        </p:nvSpPr>
        <p:spPr bwMode="auto">
          <a:xfrm flipV="1">
            <a:off x="7513638" y="3040063"/>
            <a:ext cx="1587" cy="71437"/>
          </a:xfrm>
          <a:prstGeom prst="line">
            <a:avLst/>
          </a:prstGeom>
          <a:noFill/>
          <a:ln w="9525">
            <a:solidFill>
              <a:srgbClr val="000000"/>
            </a:solidFill>
            <a:round/>
            <a:headEnd/>
            <a:tailEnd/>
          </a:ln>
        </p:spPr>
        <p:txBody>
          <a:bodyPr/>
          <a:lstStyle/>
          <a:p>
            <a:endParaRPr lang="en-US"/>
          </a:p>
        </p:txBody>
      </p:sp>
      <p:sp>
        <p:nvSpPr>
          <p:cNvPr id="41010" name="Line 50"/>
          <p:cNvSpPr>
            <a:spLocks noChangeShapeType="1"/>
          </p:cNvSpPr>
          <p:nvPr/>
        </p:nvSpPr>
        <p:spPr bwMode="auto">
          <a:xfrm flipV="1">
            <a:off x="7513638" y="2932113"/>
            <a:ext cx="1587" cy="71437"/>
          </a:xfrm>
          <a:prstGeom prst="line">
            <a:avLst/>
          </a:prstGeom>
          <a:noFill/>
          <a:ln w="9525">
            <a:solidFill>
              <a:srgbClr val="000000"/>
            </a:solidFill>
            <a:round/>
            <a:headEnd/>
            <a:tailEnd/>
          </a:ln>
        </p:spPr>
        <p:txBody>
          <a:bodyPr/>
          <a:lstStyle/>
          <a:p>
            <a:endParaRPr lang="en-US"/>
          </a:p>
        </p:txBody>
      </p:sp>
      <p:sp>
        <p:nvSpPr>
          <p:cNvPr id="41011" name="Line 51"/>
          <p:cNvSpPr>
            <a:spLocks noChangeShapeType="1"/>
          </p:cNvSpPr>
          <p:nvPr/>
        </p:nvSpPr>
        <p:spPr bwMode="auto">
          <a:xfrm>
            <a:off x="7523163" y="2905125"/>
            <a:ext cx="71437" cy="1588"/>
          </a:xfrm>
          <a:prstGeom prst="line">
            <a:avLst/>
          </a:prstGeom>
          <a:noFill/>
          <a:ln w="9525">
            <a:solidFill>
              <a:srgbClr val="000000"/>
            </a:solidFill>
            <a:round/>
            <a:headEnd/>
            <a:tailEnd/>
          </a:ln>
        </p:spPr>
        <p:txBody>
          <a:bodyPr/>
          <a:lstStyle/>
          <a:p>
            <a:endParaRPr lang="en-US"/>
          </a:p>
        </p:txBody>
      </p:sp>
      <p:sp>
        <p:nvSpPr>
          <p:cNvPr id="41012" name="Line 52"/>
          <p:cNvSpPr>
            <a:spLocks noChangeShapeType="1"/>
          </p:cNvSpPr>
          <p:nvPr/>
        </p:nvSpPr>
        <p:spPr bwMode="auto">
          <a:xfrm>
            <a:off x="7629525" y="2905125"/>
            <a:ext cx="73025" cy="1588"/>
          </a:xfrm>
          <a:prstGeom prst="line">
            <a:avLst/>
          </a:prstGeom>
          <a:noFill/>
          <a:ln w="9525">
            <a:solidFill>
              <a:srgbClr val="000000"/>
            </a:solidFill>
            <a:round/>
            <a:headEnd/>
            <a:tailEnd/>
          </a:ln>
        </p:spPr>
        <p:txBody>
          <a:bodyPr/>
          <a:lstStyle/>
          <a:p>
            <a:endParaRPr lang="en-US"/>
          </a:p>
        </p:txBody>
      </p:sp>
      <p:sp>
        <p:nvSpPr>
          <p:cNvPr id="41013" name="Line 53"/>
          <p:cNvSpPr>
            <a:spLocks noChangeShapeType="1"/>
          </p:cNvSpPr>
          <p:nvPr/>
        </p:nvSpPr>
        <p:spPr bwMode="auto">
          <a:xfrm>
            <a:off x="7737475" y="2905125"/>
            <a:ext cx="71438" cy="1588"/>
          </a:xfrm>
          <a:prstGeom prst="line">
            <a:avLst/>
          </a:prstGeom>
          <a:noFill/>
          <a:ln w="9525">
            <a:solidFill>
              <a:srgbClr val="000000"/>
            </a:solidFill>
            <a:round/>
            <a:headEnd/>
            <a:tailEnd/>
          </a:ln>
        </p:spPr>
        <p:txBody>
          <a:bodyPr/>
          <a:lstStyle/>
          <a:p>
            <a:endParaRPr lang="en-US"/>
          </a:p>
        </p:txBody>
      </p:sp>
      <p:sp>
        <p:nvSpPr>
          <p:cNvPr id="41014" name="Line 54"/>
          <p:cNvSpPr>
            <a:spLocks noChangeShapeType="1"/>
          </p:cNvSpPr>
          <p:nvPr/>
        </p:nvSpPr>
        <p:spPr bwMode="auto">
          <a:xfrm>
            <a:off x="7845425" y="2905125"/>
            <a:ext cx="71438" cy="1588"/>
          </a:xfrm>
          <a:prstGeom prst="line">
            <a:avLst/>
          </a:prstGeom>
          <a:noFill/>
          <a:ln w="9525">
            <a:solidFill>
              <a:srgbClr val="000000"/>
            </a:solidFill>
            <a:round/>
            <a:headEnd/>
            <a:tailEnd/>
          </a:ln>
        </p:spPr>
        <p:txBody>
          <a:bodyPr/>
          <a:lstStyle/>
          <a:p>
            <a:endParaRPr lang="en-US"/>
          </a:p>
        </p:txBody>
      </p:sp>
      <p:sp>
        <p:nvSpPr>
          <p:cNvPr id="41015" name="Line 55"/>
          <p:cNvSpPr>
            <a:spLocks noChangeShapeType="1"/>
          </p:cNvSpPr>
          <p:nvPr/>
        </p:nvSpPr>
        <p:spPr bwMode="auto">
          <a:xfrm>
            <a:off x="7953375" y="2905125"/>
            <a:ext cx="71438" cy="1588"/>
          </a:xfrm>
          <a:prstGeom prst="line">
            <a:avLst/>
          </a:prstGeom>
          <a:noFill/>
          <a:ln w="9525">
            <a:solidFill>
              <a:srgbClr val="000000"/>
            </a:solidFill>
            <a:round/>
            <a:headEnd/>
            <a:tailEnd/>
          </a:ln>
        </p:spPr>
        <p:txBody>
          <a:bodyPr/>
          <a:lstStyle/>
          <a:p>
            <a:endParaRPr lang="en-US"/>
          </a:p>
        </p:txBody>
      </p:sp>
      <p:sp>
        <p:nvSpPr>
          <p:cNvPr id="41016" name="Line 56"/>
          <p:cNvSpPr>
            <a:spLocks noChangeShapeType="1"/>
          </p:cNvSpPr>
          <p:nvPr/>
        </p:nvSpPr>
        <p:spPr bwMode="auto">
          <a:xfrm>
            <a:off x="8059738" y="2905125"/>
            <a:ext cx="71437" cy="1588"/>
          </a:xfrm>
          <a:prstGeom prst="line">
            <a:avLst/>
          </a:prstGeom>
          <a:noFill/>
          <a:ln w="9525">
            <a:solidFill>
              <a:srgbClr val="000000"/>
            </a:solidFill>
            <a:round/>
            <a:headEnd/>
            <a:tailEnd/>
          </a:ln>
        </p:spPr>
        <p:txBody>
          <a:bodyPr/>
          <a:lstStyle/>
          <a:p>
            <a:endParaRPr lang="en-US"/>
          </a:p>
        </p:txBody>
      </p:sp>
      <p:sp>
        <p:nvSpPr>
          <p:cNvPr id="41017" name="Line 57"/>
          <p:cNvSpPr>
            <a:spLocks noChangeShapeType="1"/>
          </p:cNvSpPr>
          <p:nvPr/>
        </p:nvSpPr>
        <p:spPr bwMode="auto">
          <a:xfrm>
            <a:off x="8167688" y="2905125"/>
            <a:ext cx="71437" cy="1588"/>
          </a:xfrm>
          <a:prstGeom prst="line">
            <a:avLst/>
          </a:prstGeom>
          <a:noFill/>
          <a:ln w="9525">
            <a:solidFill>
              <a:srgbClr val="000000"/>
            </a:solidFill>
            <a:round/>
            <a:headEnd/>
            <a:tailEnd/>
          </a:ln>
        </p:spPr>
        <p:txBody>
          <a:bodyPr/>
          <a:lstStyle/>
          <a:p>
            <a:endParaRPr lang="en-US"/>
          </a:p>
        </p:txBody>
      </p:sp>
      <p:sp>
        <p:nvSpPr>
          <p:cNvPr id="41018" name="Line 58"/>
          <p:cNvSpPr>
            <a:spLocks noChangeShapeType="1"/>
          </p:cNvSpPr>
          <p:nvPr/>
        </p:nvSpPr>
        <p:spPr bwMode="auto">
          <a:xfrm>
            <a:off x="8275638" y="2905125"/>
            <a:ext cx="71437" cy="1588"/>
          </a:xfrm>
          <a:prstGeom prst="line">
            <a:avLst/>
          </a:prstGeom>
          <a:noFill/>
          <a:ln w="9525">
            <a:solidFill>
              <a:srgbClr val="000000"/>
            </a:solidFill>
            <a:round/>
            <a:headEnd/>
            <a:tailEnd/>
          </a:ln>
        </p:spPr>
        <p:txBody>
          <a:bodyPr/>
          <a:lstStyle/>
          <a:p>
            <a:endParaRPr lang="en-US"/>
          </a:p>
        </p:txBody>
      </p:sp>
      <p:sp>
        <p:nvSpPr>
          <p:cNvPr id="41019" name="Line 59"/>
          <p:cNvSpPr>
            <a:spLocks noChangeShapeType="1"/>
          </p:cNvSpPr>
          <p:nvPr/>
        </p:nvSpPr>
        <p:spPr bwMode="auto">
          <a:xfrm>
            <a:off x="8382000" y="2905125"/>
            <a:ext cx="73025" cy="1588"/>
          </a:xfrm>
          <a:prstGeom prst="line">
            <a:avLst/>
          </a:prstGeom>
          <a:noFill/>
          <a:ln w="9525">
            <a:solidFill>
              <a:srgbClr val="000000"/>
            </a:solidFill>
            <a:round/>
            <a:headEnd/>
            <a:tailEnd/>
          </a:ln>
        </p:spPr>
        <p:txBody>
          <a:bodyPr/>
          <a:lstStyle/>
          <a:p>
            <a:endParaRPr lang="en-US"/>
          </a:p>
        </p:txBody>
      </p:sp>
      <p:sp>
        <p:nvSpPr>
          <p:cNvPr id="41020" name="Line 60"/>
          <p:cNvSpPr>
            <a:spLocks noChangeShapeType="1"/>
          </p:cNvSpPr>
          <p:nvPr/>
        </p:nvSpPr>
        <p:spPr bwMode="auto">
          <a:xfrm>
            <a:off x="8489950" y="2905125"/>
            <a:ext cx="71438" cy="1588"/>
          </a:xfrm>
          <a:prstGeom prst="line">
            <a:avLst/>
          </a:prstGeom>
          <a:noFill/>
          <a:ln w="9525">
            <a:solidFill>
              <a:srgbClr val="000000"/>
            </a:solidFill>
            <a:round/>
            <a:headEnd/>
            <a:tailEnd/>
          </a:ln>
        </p:spPr>
        <p:txBody>
          <a:bodyPr/>
          <a:lstStyle/>
          <a:p>
            <a:endParaRPr lang="en-US"/>
          </a:p>
        </p:txBody>
      </p:sp>
      <p:sp>
        <p:nvSpPr>
          <p:cNvPr id="41021" name="Freeform 61"/>
          <p:cNvSpPr>
            <a:spLocks/>
          </p:cNvSpPr>
          <p:nvPr/>
        </p:nvSpPr>
        <p:spPr bwMode="auto">
          <a:xfrm>
            <a:off x="8597900" y="2905125"/>
            <a:ext cx="12700" cy="61913"/>
          </a:xfrm>
          <a:custGeom>
            <a:avLst/>
            <a:gdLst>
              <a:gd name="T0" fmla="*/ 0 w 8"/>
              <a:gd name="T1" fmla="*/ 0 h 39"/>
              <a:gd name="T2" fmla="*/ 20161247 w 8"/>
              <a:gd name="T3" fmla="*/ 0 h 39"/>
              <a:gd name="T4" fmla="*/ 20161247 w 8"/>
              <a:gd name="T5" fmla="*/ 98287668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0"/>
                </a:moveTo>
                <a:lnTo>
                  <a:pt x="8" y="0"/>
                </a:lnTo>
                <a:lnTo>
                  <a:pt x="8" y="39"/>
                </a:lnTo>
              </a:path>
            </a:pathLst>
          </a:custGeom>
          <a:noFill/>
          <a:ln w="9525">
            <a:solidFill>
              <a:srgbClr val="000000"/>
            </a:solidFill>
            <a:round/>
            <a:headEnd/>
            <a:tailEnd/>
          </a:ln>
        </p:spPr>
        <p:txBody>
          <a:bodyPr/>
          <a:lstStyle/>
          <a:p>
            <a:endParaRPr lang="en-US"/>
          </a:p>
        </p:txBody>
      </p:sp>
      <p:sp>
        <p:nvSpPr>
          <p:cNvPr id="41022" name="Line 62"/>
          <p:cNvSpPr>
            <a:spLocks noChangeShapeType="1"/>
          </p:cNvSpPr>
          <p:nvPr/>
        </p:nvSpPr>
        <p:spPr bwMode="auto">
          <a:xfrm>
            <a:off x="8610600" y="3003550"/>
            <a:ext cx="1588" cy="71438"/>
          </a:xfrm>
          <a:prstGeom prst="line">
            <a:avLst/>
          </a:prstGeom>
          <a:noFill/>
          <a:ln w="9525">
            <a:solidFill>
              <a:srgbClr val="000000"/>
            </a:solidFill>
            <a:round/>
            <a:headEnd/>
            <a:tailEnd/>
          </a:ln>
        </p:spPr>
        <p:txBody>
          <a:bodyPr/>
          <a:lstStyle/>
          <a:p>
            <a:endParaRPr lang="en-US"/>
          </a:p>
        </p:txBody>
      </p:sp>
      <p:sp>
        <p:nvSpPr>
          <p:cNvPr id="41023" name="Line 63"/>
          <p:cNvSpPr>
            <a:spLocks noChangeShapeType="1"/>
          </p:cNvSpPr>
          <p:nvPr/>
        </p:nvSpPr>
        <p:spPr bwMode="auto">
          <a:xfrm>
            <a:off x="8610600" y="3111500"/>
            <a:ext cx="1588" cy="39688"/>
          </a:xfrm>
          <a:prstGeom prst="line">
            <a:avLst/>
          </a:prstGeom>
          <a:noFill/>
          <a:ln w="9525">
            <a:solidFill>
              <a:srgbClr val="000000"/>
            </a:solidFill>
            <a:round/>
            <a:headEnd/>
            <a:tailEnd/>
          </a:ln>
        </p:spPr>
        <p:txBody>
          <a:bodyPr/>
          <a:lstStyle/>
          <a:p>
            <a:endParaRPr lang="en-US"/>
          </a:p>
        </p:txBody>
      </p:sp>
      <p:sp>
        <p:nvSpPr>
          <p:cNvPr id="41024" name="Freeform 64"/>
          <p:cNvSpPr>
            <a:spLocks/>
          </p:cNvSpPr>
          <p:nvPr/>
        </p:nvSpPr>
        <p:spPr bwMode="auto">
          <a:xfrm>
            <a:off x="6532563" y="1651000"/>
            <a:ext cx="90487" cy="895350"/>
          </a:xfrm>
          <a:custGeom>
            <a:avLst/>
            <a:gdLst>
              <a:gd name="T0" fmla="*/ 70563991 w 57"/>
              <a:gd name="T1" fmla="*/ 0 h 564"/>
              <a:gd name="T2" fmla="*/ 70563991 w 57"/>
              <a:gd name="T3" fmla="*/ 456147488 h 564"/>
              <a:gd name="T4" fmla="*/ 0 w 57"/>
              <a:gd name="T5" fmla="*/ 491429661 h 564"/>
              <a:gd name="T6" fmla="*/ 143647330 w 57"/>
              <a:gd name="T7" fmla="*/ 554434333 h 564"/>
              <a:gd name="T8" fmla="*/ 0 w 57"/>
              <a:gd name="T9" fmla="*/ 624998678 h 564"/>
              <a:gd name="T10" fmla="*/ 143647330 w 57"/>
              <a:gd name="T11" fmla="*/ 690522712 h 564"/>
              <a:gd name="T12" fmla="*/ 0 w 57"/>
              <a:gd name="T13" fmla="*/ 761087056 h 564"/>
              <a:gd name="T14" fmla="*/ 70563991 w 57"/>
              <a:gd name="T15" fmla="*/ 796369229 h 564"/>
              <a:gd name="T16" fmla="*/ 70563991 w 57"/>
              <a:gd name="T17" fmla="*/ 1421367907 h 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4"/>
              <a:gd name="T29" fmla="*/ 57 w 57"/>
              <a:gd name="T30" fmla="*/ 564 h 5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4">
                <a:moveTo>
                  <a:pt x="28" y="0"/>
                </a:moveTo>
                <a:lnTo>
                  <a:pt x="28" y="181"/>
                </a:lnTo>
                <a:lnTo>
                  <a:pt x="0" y="195"/>
                </a:lnTo>
                <a:lnTo>
                  <a:pt x="57" y="220"/>
                </a:lnTo>
                <a:lnTo>
                  <a:pt x="0" y="248"/>
                </a:lnTo>
                <a:lnTo>
                  <a:pt x="57" y="274"/>
                </a:lnTo>
                <a:lnTo>
                  <a:pt x="0" y="302"/>
                </a:lnTo>
                <a:lnTo>
                  <a:pt x="28" y="316"/>
                </a:lnTo>
                <a:lnTo>
                  <a:pt x="28" y="564"/>
                </a:lnTo>
              </a:path>
            </a:pathLst>
          </a:custGeom>
          <a:noFill/>
          <a:ln w="9525">
            <a:solidFill>
              <a:srgbClr val="000000"/>
            </a:solidFill>
            <a:round/>
            <a:headEnd/>
            <a:tailEnd/>
          </a:ln>
        </p:spPr>
        <p:txBody>
          <a:bodyPr/>
          <a:lstStyle/>
          <a:p>
            <a:endParaRPr lang="en-US"/>
          </a:p>
        </p:txBody>
      </p:sp>
      <p:sp>
        <p:nvSpPr>
          <p:cNvPr id="41025" name="Line 65"/>
          <p:cNvSpPr>
            <a:spLocks noChangeShapeType="1"/>
          </p:cNvSpPr>
          <p:nvPr/>
        </p:nvSpPr>
        <p:spPr bwMode="auto">
          <a:xfrm flipV="1">
            <a:off x="8081963" y="2492375"/>
            <a:ext cx="1587" cy="53975"/>
          </a:xfrm>
          <a:prstGeom prst="line">
            <a:avLst/>
          </a:prstGeom>
          <a:noFill/>
          <a:ln w="9525">
            <a:solidFill>
              <a:srgbClr val="000000"/>
            </a:solidFill>
            <a:round/>
            <a:headEnd/>
            <a:tailEnd/>
          </a:ln>
        </p:spPr>
        <p:txBody>
          <a:bodyPr/>
          <a:lstStyle/>
          <a:p>
            <a:endParaRPr lang="en-US"/>
          </a:p>
        </p:txBody>
      </p:sp>
      <p:sp>
        <p:nvSpPr>
          <p:cNvPr id="41026" name="Line 66"/>
          <p:cNvSpPr>
            <a:spLocks noChangeShapeType="1"/>
          </p:cNvSpPr>
          <p:nvPr/>
        </p:nvSpPr>
        <p:spPr bwMode="auto">
          <a:xfrm flipV="1">
            <a:off x="8081963" y="2403475"/>
            <a:ext cx="1587" cy="53975"/>
          </a:xfrm>
          <a:prstGeom prst="line">
            <a:avLst/>
          </a:prstGeom>
          <a:noFill/>
          <a:ln w="9525">
            <a:solidFill>
              <a:srgbClr val="000000"/>
            </a:solidFill>
            <a:round/>
            <a:headEnd/>
            <a:tailEnd/>
          </a:ln>
        </p:spPr>
        <p:txBody>
          <a:bodyPr/>
          <a:lstStyle/>
          <a:p>
            <a:endParaRPr lang="en-US"/>
          </a:p>
        </p:txBody>
      </p:sp>
      <p:sp>
        <p:nvSpPr>
          <p:cNvPr id="41027" name="Freeform 67"/>
          <p:cNvSpPr>
            <a:spLocks/>
          </p:cNvSpPr>
          <p:nvPr/>
        </p:nvSpPr>
        <p:spPr bwMode="auto">
          <a:xfrm>
            <a:off x="8054975" y="2339975"/>
            <a:ext cx="26988" cy="26988"/>
          </a:xfrm>
          <a:custGeom>
            <a:avLst/>
            <a:gdLst>
              <a:gd name="T0" fmla="*/ 42844237 w 17"/>
              <a:gd name="T1" fmla="*/ 42844237 h 17"/>
              <a:gd name="T2" fmla="*/ 42844237 w 17"/>
              <a:gd name="T3" fmla="*/ 0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7" y="17"/>
                </a:moveTo>
                <a:lnTo>
                  <a:pt x="17" y="0"/>
                </a:lnTo>
                <a:lnTo>
                  <a:pt x="0" y="0"/>
                </a:lnTo>
              </a:path>
            </a:pathLst>
          </a:custGeom>
          <a:noFill/>
          <a:ln w="9525">
            <a:solidFill>
              <a:srgbClr val="000000"/>
            </a:solidFill>
            <a:round/>
            <a:headEnd/>
            <a:tailEnd/>
          </a:ln>
        </p:spPr>
        <p:txBody>
          <a:bodyPr/>
          <a:lstStyle/>
          <a:p>
            <a:endParaRPr lang="en-US"/>
          </a:p>
        </p:txBody>
      </p:sp>
      <p:sp>
        <p:nvSpPr>
          <p:cNvPr id="41028" name="Line 68"/>
          <p:cNvSpPr>
            <a:spLocks noChangeShapeType="1"/>
          </p:cNvSpPr>
          <p:nvPr/>
        </p:nvSpPr>
        <p:spPr bwMode="auto">
          <a:xfrm flipH="1">
            <a:off x="7966075" y="2339975"/>
            <a:ext cx="53975" cy="1588"/>
          </a:xfrm>
          <a:prstGeom prst="line">
            <a:avLst/>
          </a:prstGeom>
          <a:noFill/>
          <a:ln w="9525">
            <a:solidFill>
              <a:srgbClr val="000000"/>
            </a:solidFill>
            <a:round/>
            <a:headEnd/>
            <a:tailEnd/>
          </a:ln>
        </p:spPr>
        <p:txBody>
          <a:bodyPr/>
          <a:lstStyle/>
          <a:p>
            <a:endParaRPr lang="en-US"/>
          </a:p>
        </p:txBody>
      </p:sp>
      <p:sp>
        <p:nvSpPr>
          <p:cNvPr id="41029" name="Line 69"/>
          <p:cNvSpPr>
            <a:spLocks noChangeShapeType="1"/>
          </p:cNvSpPr>
          <p:nvPr/>
        </p:nvSpPr>
        <p:spPr bwMode="auto">
          <a:xfrm flipH="1">
            <a:off x="7877175" y="2339975"/>
            <a:ext cx="52388" cy="1588"/>
          </a:xfrm>
          <a:prstGeom prst="line">
            <a:avLst/>
          </a:prstGeom>
          <a:noFill/>
          <a:ln w="9525">
            <a:solidFill>
              <a:srgbClr val="000000"/>
            </a:solidFill>
            <a:round/>
            <a:headEnd/>
            <a:tailEnd/>
          </a:ln>
        </p:spPr>
        <p:txBody>
          <a:bodyPr/>
          <a:lstStyle/>
          <a:p>
            <a:endParaRPr lang="en-US"/>
          </a:p>
        </p:txBody>
      </p:sp>
      <p:sp>
        <p:nvSpPr>
          <p:cNvPr id="41030" name="Line 70"/>
          <p:cNvSpPr>
            <a:spLocks noChangeShapeType="1"/>
          </p:cNvSpPr>
          <p:nvPr/>
        </p:nvSpPr>
        <p:spPr bwMode="auto">
          <a:xfrm flipH="1">
            <a:off x="7786688" y="2339975"/>
            <a:ext cx="53975" cy="1588"/>
          </a:xfrm>
          <a:prstGeom prst="line">
            <a:avLst/>
          </a:prstGeom>
          <a:noFill/>
          <a:ln w="9525">
            <a:solidFill>
              <a:srgbClr val="000000"/>
            </a:solidFill>
            <a:round/>
            <a:headEnd/>
            <a:tailEnd/>
          </a:ln>
        </p:spPr>
        <p:txBody>
          <a:bodyPr/>
          <a:lstStyle/>
          <a:p>
            <a:endParaRPr lang="en-US"/>
          </a:p>
        </p:txBody>
      </p:sp>
      <p:sp>
        <p:nvSpPr>
          <p:cNvPr id="41031" name="Line 71"/>
          <p:cNvSpPr>
            <a:spLocks noChangeShapeType="1"/>
          </p:cNvSpPr>
          <p:nvPr/>
        </p:nvSpPr>
        <p:spPr bwMode="auto">
          <a:xfrm flipH="1">
            <a:off x="7697788" y="2339975"/>
            <a:ext cx="53975" cy="1588"/>
          </a:xfrm>
          <a:prstGeom prst="line">
            <a:avLst/>
          </a:prstGeom>
          <a:noFill/>
          <a:ln w="9525">
            <a:solidFill>
              <a:srgbClr val="000000"/>
            </a:solidFill>
            <a:round/>
            <a:headEnd/>
            <a:tailEnd/>
          </a:ln>
        </p:spPr>
        <p:txBody>
          <a:bodyPr/>
          <a:lstStyle/>
          <a:p>
            <a:endParaRPr lang="en-US"/>
          </a:p>
        </p:txBody>
      </p:sp>
      <p:sp>
        <p:nvSpPr>
          <p:cNvPr id="41032" name="Line 72"/>
          <p:cNvSpPr>
            <a:spLocks noChangeShapeType="1"/>
          </p:cNvSpPr>
          <p:nvPr/>
        </p:nvSpPr>
        <p:spPr bwMode="auto">
          <a:xfrm flipH="1">
            <a:off x="7607300" y="2339975"/>
            <a:ext cx="53975" cy="1588"/>
          </a:xfrm>
          <a:prstGeom prst="line">
            <a:avLst/>
          </a:prstGeom>
          <a:noFill/>
          <a:ln w="9525">
            <a:solidFill>
              <a:srgbClr val="000000"/>
            </a:solidFill>
            <a:round/>
            <a:headEnd/>
            <a:tailEnd/>
          </a:ln>
        </p:spPr>
        <p:txBody>
          <a:bodyPr/>
          <a:lstStyle/>
          <a:p>
            <a:endParaRPr lang="en-US"/>
          </a:p>
        </p:txBody>
      </p:sp>
      <p:sp>
        <p:nvSpPr>
          <p:cNvPr id="41033" name="Line 73"/>
          <p:cNvSpPr>
            <a:spLocks noChangeShapeType="1"/>
          </p:cNvSpPr>
          <p:nvPr/>
        </p:nvSpPr>
        <p:spPr bwMode="auto">
          <a:xfrm flipH="1">
            <a:off x="7518400" y="2339975"/>
            <a:ext cx="53975" cy="1588"/>
          </a:xfrm>
          <a:prstGeom prst="line">
            <a:avLst/>
          </a:prstGeom>
          <a:noFill/>
          <a:ln w="9525">
            <a:solidFill>
              <a:srgbClr val="000000"/>
            </a:solidFill>
            <a:round/>
            <a:headEnd/>
            <a:tailEnd/>
          </a:ln>
        </p:spPr>
        <p:txBody>
          <a:bodyPr/>
          <a:lstStyle/>
          <a:p>
            <a:endParaRPr lang="en-US"/>
          </a:p>
        </p:txBody>
      </p:sp>
      <p:sp>
        <p:nvSpPr>
          <p:cNvPr id="41034" name="Line 74"/>
          <p:cNvSpPr>
            <a:spLocks noChangeShapeType="1"/>
          </p:cNvSpPr>
          <p:nvPr/>
        </p:nvSpPr>
        <p:spPr bwMode="auto">
          <a:xfrm flipH="1">
            <a:off x="7427913" y="2339975"/>
            <a:ext cx="53975" cy="1588"/>
          </a:xfrm>
          <a:prstGeom prst="line">
            <a:avLst/>
          </a:prstGeom>
          <a:noFill/>
          <a:ln w="9525">
            <a:solidFill>
              <a:srgbClr val="000000"/>
            </a:solidFill>
            <a:round/>
            <a:headEnd/>
            <a:tailEnd/>
          </a:ln>
        </p:spPr>
        <p:txBody>
          <a:bodyPr/>
          <a:lstStyle/>
          <a:p>
            <a:endParaRPr lang="en-US"/>
          </a:p>
        </p:txBody>
      </p:sp>
      <p:sp>
        <p:nvSpPr>
          <p:cNvPr id="41035" name="Line 75"/>
          <p:cNvSpPr>
            <a:spLocks noChangeShapeType="1"/>
          </p:cNvSpPr>
          <p:nvPr/>
        </p:nvSpPr>
        <p:spPr bwMode="auto">
          <a:xfrm flipH="1">
            <a:off x="7339013" y="2339975"/>
            <a:ext cx="53975" cy="1588"/>
          </a:xfrm>
          <a:prstGeom prst="line">
            <a:avLst/>
          </a:prstGeom>
          <a:noFill/>
          <a:ln w="9525">
            <a:solidFill>
              <a:srgbClr val="000000"/>
            </a:solidFill>
            <a:round/>
            <a:headEnd/>
            <a:tailEnd/>
          </a:ln>
        </p:spPr>
        <p:txBody>
          <a:bodyPr/>
          <a:lstStyle/>
          <a:p>
            <a:endParaRPr lang="en-US"/>
          </a:p>
        </p:txBody>
      </p:sp>
      <p:sp>
        <p:nvSpPr>
          <p:cNvPr id="41036" name="Line 76"/>
          <p:cNvSpPr>
            <a:spLocks noChangeShapeType="1"/>
          </p:cNvSpPr>
          <p:nvPr/>
        </p:nvSpPr>
        <p:spPr bwMode="auto">
          <a:xfrm flipH="1">
            <a:off x="7250113" y="2339975"/>
            <a:ext cx="52387" cy="1588"/>
          </a:xfrm>
          <a:prstGeom prst="line">
            <a:avLst/>
          </a:prstGeom>
          <a:noFill/>
          <a:ln w="9525">
            <a:solidFill>
              <a:srgbClr val="000000"/>
            </a:solidFill>
            <a:round/>
            <a:headEnd/>
            <a:tailEnd/>
          </a:ln>
        </p:spPr>
        <p:txBody>
          <a:bodyPr/>
          <a:lstStyle/>
          <a:p>
            <a:endParaRPr lang="en-US"/>
          </a:p>
        </p:txBody>
      </p:sp>
      <p:sp>
        <p:nvSpPr>
          <p:cNvPr id="41037" name="Line 77"/>
          <p:cNvSpPr>
            <a:spLocks noChangeShapeType="1"/>
          </p:cNvSpPr>
          <p:nvPr/>
        </p:nvSpPr>
        <p:spPr bwMode="auto">
          <a:xfrm flipH="1">
            <a:off x="7159625" y="2339975"/>
            <a:ext cx="53975" cy="1588"/>
          </a:xfrm>
          <a:prstGeom prst="line">
            <a:avLst/>
          </a:prstGeom>
          <a:noFill/>
          <a:ln w="9525">
            <a:solidFill>
              <a:srgbClr val="000000"/>
            </a:solidFill>
            <a:round/>
            <a:headEnd/>
            <a:tailEnd/>
          </a:ln>
        </p:spPr>
        <p:txBody>
          <a:bodyPr/>
          <a:lstStyle/>
          <a:p>
            <a:endParaRPr lang="en-US"/>
          </a:p>
        </p:txBody>
      </p:sp>
      <p:sp>
        <p:nvSpPr>
          <p:cNvPr id="41038" name="Line 78"/>
          <p:cNvSpPr>
            <a:spLocks noChangeShapeType="1"/>
          </p:cNvSpPr>
          <p:nvPr/>
        </p:nvSpPr>
        <p:spPr bwMode="auto">
          <a:xfrm flipH="1">
            <a:off x="7070725" y="2339975"/>
            <a:ext cx="53975" cy="1588"/>
          </a:xfrm>
          <a:prstGeom prst="line">
            <a:avLst/>
          </a:prstGeom>
          <a:noFill/>
          <a:ln w="9525">
            <a:solidFill>
              <a:srgbClr val="000000"/>
            </a:solidFill>
            <a:round/>
            <a:headEnd/>
            <a:tailEnd/>
          </a:ln>
        </p:spPr>
        <p:txBody>
          <a:bodyPr/>
          <a:lstStyle/>
          <a:p>
            <a:endParaRPr lang="en-US"/>
          </a:p>
        </p:txBody>
      </p:sp>
      <p:sp>
        <p:nvSpPr>
          <p:cNvPr id="41039" name="Line 79"/>
          <p:cNvSpPr>
            <a:spLocks noChangeShapeType="1"/>
          </p:cNvSpPr>
          <p:nvPr/>
        </p:nvSpPr>
        <p:spPr bwMode="auto">
          <a:xfrm flipH="1">
            <a:off x="6980238" y="2339975"/>
            <a:ext cx="53975" cy="1588"/>
          </a:xfrm>
          <a:prstGeom prst="line">
            <a:avLst/>
          </a:prstGeom>
          <a:noFill/>
          <a:ln w="9525">
            <a:solidFill>
              <a:srgbClr val="000000"/>
            </a:solidFill>
            <a:round/>
            <a:headEnd/>
            <a:tailEnd/>
          </a:ln>
        </p:spPr>
        <p:txBody>
          <a:bodyPr/>
          <a:lstStyle/>
          <a:p>
            <a:endParaRPr lang="en-US"/>
          </a:p>
        </p:txBody>
      </p:sp>
      <p:sp>
        <p:nvSpPr>
          <p:cNvPr id="41040" name="Line 80"/>
          <p:cNvSpPr>
            <a:spLocks noChangeShapeType="1"/>
          </p:cNvSpPr>
          <p:nvPr/>
        </p:nvSpPr>
        <p:spPr bwMode="auto">
          <a:xfrm flipH="1">
            <a:off x="6891338" y="2339975"/>
            <a:ext cx="53975" cy="1588"/>
          </a:xfrm>
          <a:prstGeom prst="line">
            <a:avLst/>
          </a:prstGeom>
          <a:noFill/>
          <a:ln w="9525">
            <a:solidFill>
              <a:srgbClr val="000000"/>
            </a:solidFill>
            <a:round/>
            <a:headEnd/>
            <a:tailEnd/>
          </a:ln>
        </p:spPr>
        <p:txBody>
          <a:bodyPr/>
          <a:lstStyle/>
          <a:p>
            <a:endParaRPr lang="en-US"/>
          </a:p>
        </p:txBody>
      </p:sp>
      <p:sp>
        <p:nvSpPr>
          <p:cNvPr id="41041" name="Line 81"/>
          <p:cNvSpPr>
            <a:spLocks noChangeShapeType="1"/>
          </p:cNvSpPr>
          <p:nvPr/>
        </p:nvSpPr>
        <p:spPr bwMode="auto">
          <a:xfrm flipH="1">
            <a:off x="6800850" y="2339975"/>
            <a:ext cx="53975" cy="1588"/>
          </a:xfrm>
          <a:prstGeom prst="line">
            <a:avLst/>
          </a:prstGeom>
          <a:noFill/>
          <a:ln w="9525">
            <a:solidFill>
              <a:srgbClr val="000000"/>
            </a:solidFill>
            <a:round/>
            <a:headEnd/>
            <a:tailEnd/>
          </a:ln>
        </p:spPr>
        <p:txBody>
          <a:bodyPr/>
          <a:lstStyle/>
          <a:p>
            <a:endParaRPr lang="en-US"/>
          </a:p>
        </p:txBody>
      </p:sp>
      <p:sp>
        <p:nvSpPr>
          <p:cNvPr id="41042" name="Line 82"/>
          <p:cNvSpPr>
            <a:spLocks noChangeShapeType="1"/>
          </p:cNvSpPr>
          <p:nvPr/>
        </p:nvSpPr>
        <p:spPr bwMode="auto">
          <a:xfrm flipH="1">
            <a:off x="6711950" y="2339975"/>
            <a:ext cx="53975" cy="1588"/>
          </a:xfrm>
          <a:prstGeom prst="line">
            <a:avLst/>
          </a:prstGeom>
          <a:noFill/>
          <a:ln w="9525">
            <a:solidFill>
              <a:srgbClr val="000000"/>
            </a:solidFill>
            <a:round/>
            <a:headEnd/>
            <a:tailEnd/>
          </a:ln>
        </p:spPr>
        <p:txBody>
          <a:bodyPr/>
          <a:lstStyle/>
          <a:p>
            <a:endParaRPr lang="en-US"/>
          </a:p>
        </p:txBody>
      </p:sp>
      <p:sp>
        <p:nvSpPr>
          <p:cNvPr id="41043" name="Line 83"/>
          <p:cNvSpPr>
            <a:spLocks noChangeShapeType="1"/>
          </p:cNvSpPr>
          <p:nvPr/>
        </p:nvSpPr>
        <p:spPr bwMode="auto">
          <a:xfrm flipH="1">
            <a:off x="6623050" y="2339975"/>
            <a:ext cx="52388" cy="1588"/>
          </a:xfrm>
          <a:prstGeom prst="line">
            <a:avLst/>
          </a:prstGeom>
          <a:noFill/>
          <a:ln w="9525">
            <a:solidFill>
              <a:srgbClr val="000000"/>
            </a:solidFill>
            <a:round/>
            <a:headEnd/>
            <a:tailEnd/>
          </a:ln>
        </p:spPr>
        <p:txBody>
          <a:bodyPr/>
          <a:lstStyle/>
          <a:p>
            <a:endParaRPr lang="en-US"/>
          </a:p>
        </p:txBody>
      </p:sp>
      <p:sp>
        <p:nvSpPr>
          <p:cNvPr id="41044" name="Line 84"/>
          <p:cNvSpPr>
            <a:spLocks noChangeShapeType="1"/>
          </p:cNvSpPr>
          <p:nvPr/>
        </p:nvSpPr>
        <p:spPr bwMode="auto">
          <a:xfrm flipH="1">
            <a:off x="6581775" y="2339975"/>
            <a:ext cx="4763" cy="1588"/>
          </a:xfrm>
          <a:prstGeom prst="line">
            <a:avLst/>
          </a:prstGeom>
          <a:noFill/>
          <a:ln w="9525">
            <a:solidFill>
              <a:srgbClr val="000000"/>
            </a:solidFill>
            <a:round/>
            <a:headEnd/>
            <a:tailEnd/>
          </a:ln>
        </p:spPr>
        <p:txBody>
          <a:bodyPr/>
          <a:lstStyle/>
          <a:p>
            <a:endParaRPr lang="en-US"/>
          </a:p>
        </p:txBody>
      </p:sp>
      <p:sp>
        <p:nvSpPr>
          <p:cNvPr id="41045" name="Line 85"/>
          <p:cNvSpPr>
            <a:spLocks noChangeShapeType="1"/>
          </p:cNvSpPr>
          <p:nvPr/>
        </p:nvSpPr>
        <p:spPr bwMode="auto">
          <a:xfrm>
            <a:off x="8081963" y="2905125"/>
            <a:ext cx="1587" cy="1588"/>
          </a:xfrm>
          <a:prstGeom prst="line">
            <a:avLst/>
          </a:prstGeom>
          <a:noFill/>
          <a:ln w="9525">
            <a:solidFill>
              <a:srgbClr val="000000"/>
            </a:solidFill>
            <a:round/>
            <a:headEnd/>
            <a:tailEnd/>
          </a:ln>
        </p:spPr>
        <p:txBody>
          <a:bodyPr/>
          <a:lstStyle/>
          <a:p>
            <a:endParaRPr lang="en-US"/>
          </a:p>
        </p:txBody>
      </p:sp>
      <p:sp>
        <p:nvSpPr>
          <p:cNvPr id="41046" name="Line 86"/>
          <p:cNvSpPr>
            <a:spLocks noChangeShapeType="1"/>
          </p:cNvSpPr>
          <p:nvPr/>
        </p:nvSpPr>
        <p:spPr bwMode="auto">
          <a:xfrm>
            <a:off x="8081963" y="3598863"/>
            <a:ext cx="1587" cy="71437"/>
          </a:xfrm>
          <a:prstGeom prst="line">
            <a:avLst/>
          </a:prstGeom>
          <a:noFill/>
          <a:ln w="9525">
            <a:solidFill>
              <a:srgbClr val="000000"/>
            </a:solidFill>
            <a:round/>
            <a:headEnd/>
            <a:tailEnd/>
          </a:ln>
        </p:spPr>
        <p:txBody>
          <a:bodyPr/>
          <a:lstStyle/>
          <a:p>
            <a:endParaRPr lang="en-US"/>
          </a:p>
        </p:txBody>
      </p:sp>
      <p:sp>
        <p:nvSpPr>
          <p:cNvPr id="41047" name="Line 87"/>
          <p:cNvSpPr>
            <a:spLocks noChangeShapeType="1"/>
          </p:cNvSpPr>
          <p:nvPr/>
        </p:nvSpPr>
        <p:spPr bwMode="auto">
          <a:xfrm>
            <a:off x="8081963" y="3706813"/>
            <a:ext cx="1587" cy="71437"/>
          </a:xfrm>
          <a:prstGeom prst="line">
            <a:avLst/>
          </a:prstGeom>
          <a:noFill/>
          <a:ln w="9525">
            <a:solidFill>
              <a:srgbClr val="000000"/>
            </a:solidFill>
            <a:round/>
            <a:headEnd/>
            <a:tailEnd/>
          </a:ln>
        </p:spPr>
        <p:txBody>
          <a:bodyPr/>
          <a:lstStyle/>
          <a:p>
            <a:endParaRPr lang="en-US"/>
          </a:p>
        </p:txBody>
      </p:sp>
      <p:sp>
        <p:nvSpPr>
          <p:cNvPr id="41048" name="Freeform 88"/>
          <p:cNvSpPr>
            <a:spLocks/>
          </p:cNvSpPr>
          <p:nvPr/>
        </p:nvSpPr>
        <p:spPr bwMode="auto">
          <a:xfrm>
            <a:off x="8020050" y="3814763"/>
            <a:ext cx="61913" cy="7937"/>
          </a:xfrm>
          <a:custGeom>
            <a:avLst/>
            <a:gdLst>
              <a:gd name="T0" fmla="*/ 98287668 w 39"/>
              <a:gd name="T1" fmla="*/ 0 h 5"/>
              <a:gd name="T2" fmla="*/ 98287668 w 39"/>
              <a:gd name="T3" fmla="*/ 12599192 h 5"/>
              <a:gd name="T4" fmla="*/ 0 w 39"/>
              <a:gd name="T5" fmla="*/ 12599192 h 5"/>
              <a:gd name="T6" fmla="*/ 0 60000 65536"/>
              <a:gd name="T7" fmla="*/ 0 60000 65536"/>
              <a:gd name="T8" fmla="*/ 0 60000 65536"/>
              <a:gd name="T9" fmla="*/ 0 w 39"/>
              <a:gd name="T10" fmla="*/ 0 h 5"/>
              <a:gd name="T11" fmla="*/ 39 w 39"/>
              <a:gd name="T12" fmla="*/ 5 h 5"/>
            </a:gdLst>
            <a:ahLst/>
            <a:cxnLst>
              <a:cxn ang="T6">
                <a:pos x="T0" y="T1"/>
              </a:cxn>
              <a:cxn ang="T7">
                <a:pos x="T2" y="T3"/>
              </a:cxn>
              <a:cxn ang="T8">
                <a:pos x="T4" y="T5"/>
              </a:cxn>
            </a:cxnLst>
            <a:rect l="T9" t="T10" r="T11" b="T12"/>
            <a:pathLst>
              <a:path w="39" h="5">
                <a:moveTo>
                  <a:pt x="39" y="0"/>
                </a:moveTo>
                <a:lnTo>
                  <a:pt x="39" y="5"/>
                </a:lnTo>
                <a:lnTo>
                  <a:pt x="0" y="5"/>
                </a:lnTo>
              </a:path>
            </a:pathLst>
          </a:custGeom>
          <a:noFill/>
          <a:ln w="9525">
            <a:solidFill>
              <a:srgbClr val="000000"/>
            </a:solidFill>
            <a:round/>
            <a:headEnd/>
            <a:tailEnd/>
          </a:ln>
        </p:spPr>
        <p:txBody>
          <a:bodyPr/>
          <a:lstStyle/>
          <a:p>
            <a:endParaRPr lang="en-US"/>
          </a:p>
        </p:txBody>
      </p:sp>
      <p:sp>
        <p:nvSpPr>
          <p:cNvPr id="41049" name="Line 89"/>
          <p:cNvSpPr>
            <a:spLocks noChangeShapeType="1"/>
          </p:cNvSpPr>
          <p:nvPr/>
        </p:nvSpPr>
        <p:spPr bwMode="auto">
          <a:xfrm flipH="1">
            <a:off x="7912100" y="3822700"/>
            <a:ext cx="71438" cy="1588"/>
          </a:xfrm>
          <a:prstGeom prst="line">
            <a:avLst/>
          </a:prstGeom>
          <a:noFill/>
          <a:ln w="9525">
            <a:solidFill>
              <a:srgbClr val="000000"/>
            </a:solidFill>
            <a:round/>
            <a:headEnd/>
            <a:tailEnd/>
          </a:ln>
        </p:spPr>
        <p:txBody>
          <a:bodyPr/>
          <a:lstStyle/>
          <a:p>
            <a:endParaRPr lang="en-US"/>
          </a:p>
        </p:txBody>
      </p:sp>
      <p:sp>
        <p:nvSpPr>
          <p:cNvPr id="41050" name="Line 90"/>
          <p:cNvSpPr>
            <a:spLocks noChangeShapeType="1"/>
          </p:cNvSpPr>
          <p:nvPr/>
        </p:nvSpPr>
        <p:spPr bwMode="auto">
          <a:xfrm flipH="1">
            <a:off x="7804150" y="3822700"/>
            <a:ext cx="73025" cy="1588"/>
          </a:xfrm>
          <a:prstGeom prst="line">
            <a:avLst/>
          </a:prstGeom>
          <a:noFill/>
          <a:ln w="9525">
            <a:solidFill>
              <a:srgbClr val="000000"/>
            </a:solidFill>
            <a:round/>
            <a:headEnd/>
            <a:tailEnd/>
          </a:ln>
        </p:spPr>
        <p:txBody>
          <a:bodyPr/>
          <a:lstStyle/>
          <a:p>
            <a:endParaRPr lang="en-US"/>
          </a:p>
        </p:txBody>
      </p:sp>
      <p:sp>
        <p:nvSpPr>
          <p:cNvPr id="41051" name="Line 91"/>
          <p:cNvSpPr>
            <a:spLocks noChangeShapeType="1"/>
          </p:cNvSpPr>
          <p:nvPr/>
        </p:nvSpPr>
        <p:spPr bwMode="auto">
          <a:xfrm flipH="1">
            <a:off x="7697788" y="3822700"/>
            <a:ext cx="71437" cy="1588"/>
          </a:xfrm>
          <a:prstGeom prst="line">
            <a:avLst/>
          </a:prstGeom>
          <a:noFill/>
          <a:ln w="9525">
            <a:solidFill>
              <a:srgbClr val="000000"/>
            </a:solidFill>
            <a:round/>
            <a:headEnd/>
            <a:tailEnd/>
          </a:ln>
        </p:spPr>
        <p:txBody>
          <a:bodyPr/>
          <a:lstStyle/>
          <a:p>
            <a:endParaRPr lang="en-US"/>
          </a:p>
        </p:txBody>
      </p:sp>
      <p:sp>
        <p:nvSpPr>
          <p:cNvPr id="41052" name="Line 92"/>
          <p:cNvSpPr>
            <a:spLocks noChangeShapeType="1"/>
          </p:cNvSpPr>
          <p:nvPr/>
        </p:nvSpPr>
        <p:spPr bwMode="auto">
          <a:xfrm flipH="1">
            <a:off x="7589838" y="3822700"/>
            <a:ext cx="71437" cy="1588"/>
          </a:xfrm>
          <a:prstGeom prst="line">
            <a:avLst/>
          </a:prstGeom>
          <a:noFill/>
          <a:ln w="9525">
            <a:solidFill>
              <a:srgbClr val="000000"/>
            </a:solidFill>
            <a:round/>
            <a:headEnd/>
            <a:tailEnd/>
          </a:ln>
        </p:spPr>
        <p:txBody>
          <a:bodyPr/>
          <a:lstStyle/>
          <a:p>
            <a:endParaRPr lang="en-US"/>
          </a:p>
        </p:txBody>
      </p:sp>
      <p:sp>
        <p:nvSpPr>
          <p:cNvPr id="41053" name="Line 93"/>
          <p:cNvSpPr>
            <a:spLocks noChangeShapeType="1"/>
          </p:cNvSpPr>
          <p:nvPr/>
        </p:nvSpPr>
        <p:spPr bwMode="auto">
          <a:xfrm flipH="1">
            <a:off x="7481888" y="3822700"/>
            <a:ext cx="71437" cy="1588"/>
          </a:xfrm>
          <a:prstGeom prst="line">
            <a:avLst/>
          </a:prstGeom>
          <a:noFill/>
          <a:ln w="9525">
            <a:solidFill>
              <a:srgbClr val="000000"/>
            </a:solidFill>
            <a:round/>
            <a:headEnd/>
            <a:tailEnd/>
          </a:ln>
        </p:spPr>
        <p:txBody>
          <a:bodyPr/>
          <a:lstStyle/>
          <a:p>
            <a:endParaRPr lang="en-US"/>
          </a:p>
        </p:txBody>
      </p:sp>
      <p:sp>
        <p:nvSpPr>
          <p:cNvPr id="41054" name="Line 94"/>
          <p:cNvSpPr>
            <a:spLocks noChangeShapeType="1"/>
          </p:cNvSpPr>
          <p:nvPr/>
        </p:nvSpPr>
        <p:spPr bwMode="auto">
          <a:xfrm flipH="1">
            <a:off x="7375525" y="3822700"/>
            <a:ext cx="71438" cy="1588"/>
          </a:xfrm>
          <a:prstGeom prst="line">
            <a:avLst/>
          </a:prstGeom>
          <a:noFill/>
          <a:ln w="9525">
            <a:solidFill>
              <a:srgbClr val="000000"/>
            </a:solidFill>
            <a:round/>
            <a:headEnd/>
            <a:tailEnd/>
          </a:ln>
        </p:spPr>
        <p:txBody>
          <a:bodyPr/>
          <a:lstStyle/>
          <a:p>
            <a:endParaRPr lang="en-US"/>
          </a:p>
        </p:txBody>
      </p:sp>
      <p:sp>
        <p:nvSpPr>
          <p:cNvPr id="41055" name="Line 95"/>
          <p:cNvSpPr>
            <a:spLocks noChangeShapeType="1"/>
          </p:cNvSpPr>
          <p:nvPr/>
        </p:nvSpPr>
        <p:spPr bwMode="auto">
          <a:xfrm flipH="1">
            <a:off x="7267575" y="3822700"/>
            <a:ext cx="71438" cy="1588"/>
          </a:xfrm>
          <a:prstGeom prst="line">
            <a:avLst/>
          </a:prstGeom>
          <a:noFill/>
          <a:ln w="9525">
            <a:solidFill>
              <a:srgbClr val="000000"/>
            </a:solidFill>
            <a:round/>
            <a:headEnd/>
            <a:tailEnd/>
          </a:ln>
        </p:spPr>
        <p:txBody>
          <a:bodyPr/>
          <a:lstStyle/>
          <a:p>
            <a:endParaRPr lang="en-US"/>
          </a:p>
        </p:txBody>
      </p:sp>
      <p:sp>
        <p:nvSpPr>
          <p:cNvPr id="41056" name="Line 96"/>
          <p:cNvSpPr>
            <a:spLocks noChangeShapeType="1"/>
          </p:cNvSpPr>
          <p:nvPr/>
        </p:nvSpPr>
        <p:spPr bwMode="auto">
          <a:xfrm flipH="1">
            <a:off x="7159625" y="3822700"/>
            <a:ext cx="71438" cy="1588"/>
          </a:xfrm>
          <a:prstGeom prst="line">
            <a:avLst/>
          </a:prstGeom>
          <a:noFill/>
          <a:ln w="9525">
            <a:solidFill>
              <a:srgbClr val="000000"/>
            </a:solidFill>
            <a:round/>
            <a:headEnd/>
            <a:tailEnd/>
          </a:ln>
        </p:spPr>
        <p:txBody>
          <a:bodyPr/>
          <a:lstStyle/>
          <a:p>
            <a:endParaRPr lang="en-US"/>
          </a:p>
        </p:txBody>
      </p:sp>
      <p:sp>
        <p:nvSpPr>
          <p:cNvPr id="41057" name="Line 97"/>
          <p:cNvSpPr>
            <a:spLocks noChangeShapeType="1"/>
          </p:cNvSpPr>
          <p:nvPr/>
        </p:nvSpPr>
        <p:spPr bwMode="auto">
          <a:xfrm flipH="1">
            <a:off x="7051675" y="3822700"/>
            <a:ext cx="73025" cy="1588"/>
          </a:xfrm>
          <a:prstGeom prst="line">
            <a:avLst/>
          </a:prstGeom>
          <a:noFill/>
          <a:ln w="9525">
            <a:solidFill>
              <a:srgbClr val="000000"/>
            </a:solidFill>
            <a:round/>
            <a:headEnd/>
            <a:tailEnd/>
          </a:ln>
        </p:spPr>
        <p:txBody>
          <a:bodyPr/>
          <a:lstStyle/>
          <a:p>
            <a:endParaRPr lang="en-US"/>
          </a:p>
        </p:txBody>
      </p:sp>
      <p:sp>
        <p:nvSpPr>
          <p:cNvPr id="41058" name="Line 98"/>
          <p:cNvSpPr>
            <a:spLocks noChangeShapeType="1"/>
          </p:cNvSpPr>
          <p:nvPr/>
        </p:nvSpPr>
        <p:spPr bwMode="auto">
          <a:xfrm flipH="1">
            <a:off x="6945313" y="3822700"/>
            <a:ext cx="71437" cy="1588"/>
          </a:xfrm>
          <a:prstGeom prst="line">
            <a:avLst/>
          </a:prstGeom>
          <a:noFill/>
          <a:ln w="9525">
            <a:solidFill>
              <a:srgbClr val="000000"/>
            </a:solidFill>
            <a:round/>
            <a:headEnd/>
            <a:tailEnd/>
          </a:ln>
        </p:spPr>
        <p:txBody>
          <a:bodyPr/>
          <a:lstStyle/>
          <a:p>
            <a:endParaRPr lang="en-US"/>
          </a:p>
        </p:txBody>
      </p:sp>
      <p:sp>
        <p:nvSpPr>
          <p:cNvPr id="41059" name="Line 99"/>
          <p:cNvSpPr>
            <a:spLocks noChangeShapeType="1"/>
          </p:cNvSpPr>
          <p:nvPr/>
        </p:nvSpPr>
        <p:spPr bwMode="auto">
          <a:xfrm flipH="1">
            <a:off x="6837363" y="3822700"/>
            <a:ext cx="71437" cy="1588"/>
          </a:xfrm>
          <a:prstGeom prst="line">
            <a:avLst/>
          </a:prstGeom>
          <a:noFill/>
          <a:ln w="9525">
            <a:solidFill>
              <a:srgbClr val="000000"/>
            </a:solidFill>
            <a:round/>
            <a:headEnd/>
            <a:tailEnd/>
          </a:ln>
        </p:spPr>
        <p:txBody>
          <a:bodyPr/>
          <a:lstStyle/>
          <a:p>
            <a:endParaRPr lang="en-US"/>
          </a:p>
        </p:txBody>
      </p:sp>
      <p:sp>
        <p:nvSpPr>
          <p:cNvPr id="41060" name="Line 100"/>
          <p:cNvSpPr>
            <a:spLocks noChangeShapeType="1"/>
          </p:cNvSpPr>
          <p:nvPr/>
        </p:nvSpPr>
        <p:spPr bwMode="auto">
          <a:xfrm flipH="1">
            <a:off x="6729413" y="3822700"/>
            <a:ext cx="71437" cy="1588"/>
          </a:xfrm>
          <a:prstGeom prst="line">
            <a:avLst/>
          </a:prstGeom>
          <a:noFill/>
          <a:ln w="9525">
            <a:solidFill>
              <a:srgbClr val="000000"/>
            </a:solidFill>
            <a:round/>
            <a:headEnd/>
            <a:tailEnd/>
          </a:ln>
        </p:spPr>
        <p:txBody>
          <a:bodyPr/>
          <a:lstStyle/>
          <a:p>
            <a:endParaRPr lang="en-US"/>
          </a:p>
        </p:txBody>
      </p:sp>
      <p:sp>
        <p:nvSpPr>
          <p:cNvPr id="41061" name="Line 101"/>
          <p:cNvSpPr>
            <a:spLocks noChangeShapeType="1"/>
          </p:cNvSpPr>
          <p:nvPr/>
        </p:nvSpPr>
        <p:spPr bwMode="auto">
          <a:xfrm flipH="1">
            <a:off x="6623050" y="3822700"/>
            <a:ext cx="71438" cy="1588"/>
          </a:xfrm>
          <a:prstGeom prst="line">
            <a:avLst/>
          </a:prstGeom>
          <a:noFill/>
          <a:ln w="9525">
            <a:solidFill>
              <a:srgbClr val="000000"/>
            </a:solidFill>
            <a:round/>
            <a:headEnd/>
            <a:tailEnd/>
          </a:ln>
        </p:spPr>
        <p:txBody>
          <a:bodyPr/>
          <a:lstStyle/>
          <a:p>
            <a:endParaRPr lang="en-US"/>
          </a:p>
        </p:txBody>
      </p:sp>
      <p:sp>
        <p:nvSpPr>
          <p:cNvPr id="41062" name="Line 102"/>
          <p:cNvSpPr>
            <a:spLocks noChangeShapeType="1"/>
          </p:cNvSpPr>
          <p:nvPr/>
        </p:nvSpPr>
        <p:spPr bwMode="auto">
          <a:xfrm flipH="1">
            <a:off x="6573838" y="3822700"/>
            <a:ext cx="12700" cy="1588"/>
          </a:xfrm>
          <a:prstGeom prst="line">
            <a:avLst/>
          </a:prstGeom>
          <a:noFill/>
          <a:ln w="9525">
            <a:solidFill>
              <a:srgbClr val="000000"/>
            </a:solidFill>
            <a:round/>
            <a:headEnd/>
            <a:tailEnd/>
          </a:ln>
        </p:spPr>
        <p:txBody>
          <a:bodyPr/>
          <a:lstStyle/>
          <a:p>
            <a:endParaRPr lang="en-US"/>
          </a:p>
        </p:txBody>
      </p:sp>
      <p:sp>
        <p:nvSpPr>
          <p:cNvPr id="41063" name="Freeform 103"/>
          <p:cNvSpPr>
            <a:spLocks/>
          </p:cNvSpPr>
          <p:nvPr/>
        </p:nvSpPr>
        <p:spPr bwMode="auto">
          <a:xfrm>
            <a:off x="6546850" y="920750"/>
            <a:ext cx="61913" cy="63500"/>
          </a:xfrm>
          <a:custGeom>
            <a:avLst/>
            <a:gdLst>
              <a:gd name="T0" fmla="*/ 47884143 w 39"/>
              <a:gd name="T1" fmla="*/ 100806236 h 40"/>
              <a:gd name="T2" fmla="*/ 47884143 w 39"/>
              <a:gd name="T3" fmla="*/ 100806236 h 40"/>
              <a:gd name="T4" fmla="*/ 70564942 w 39"/>
              <a:gd name="T5" fmla="*/ 100806236 h 40"/>
              <a:gd name="T6" fmla="*/ 85685996 w 39"/>
              <a:gd name="T7" fmla="*/ 85685305 h 40"/>
              <a:gd name="T8" fmla="*/ 98287668 w 39"/>
              <a:gd name="T9" fmla="*/ 70564373 h 40"/>
              <a:gd name="T10" fmla="*/ 98287668 w 39"/>
              <a:gd name="T11" fmla="*/ 50403118 h 40"/>
              <a:gd name="T12" fmla="*/ 98287668 w 39"/>
              <a:gd name="T13" fmla="*/ 50403118 h 40"/>
              <a:gd name="T14" fmla="*/ 98287668 w 39"/>
              <a:gd name="T15" fmla="*/ 35282186 h 40"/>
              <a:gd name="T16" fmla="*/ 85685996 w 39"/>
              <a:gd name="T17" fmla="*/ 15120938 h 40"/>
              <a:gd name="T18" fmla="*/ 70564942 w 39"/>
              <a:gd name="T19" fmla="*/ 7559675 h 40"/>
              <a:gd name="T20" fmla="*/ 47884143 w 39"/>
              <a:gd name="T21" fmla="*/ 0 h 40"/>
              <a:gd name="T22" fmla="*/ 47884143 w 39"/>
              <a:gd name="T23" fmla="*/ 0 h 40"/>
              <a:gd name="T24" fmla="*/ 35282471 w 39"/>
              <a:gd name="T25" fmla="*/ 7559675 h 40"/>
              <a:gd name="T26" fmla="*/ 12601675 w 39"/>
              <a:gd name="T27" fmla="*/ 15120938 h 40"/>
              <a:gd name="T28" fmla="*/ 5040353 w 39"/>
              <a:gd name="T29" fmla="*/ 35282186 h 40"/>
              <a:gd name="T30" fmla="*/ 0 w 39"/>
              <a:gd name="T31" fmla="*/ 50403118 h 40"/>
              <a:gd name="T32" fmla="*/ 0 w 39"/>
              <a:gd name="T33" fmla="*/ 50403118 h 40"/>
              <a:gd name="T34" fmla="*/ 5040353 w 39"/>
              <a:gd name="T35" fmla="*/ 70564373 h 40"/>
              <a:gd name="T36" fmla="*/ 12601675 w 39"/>
              <a:gd name="T37" fmla="*/ 85685305 h 40"/>
              <a:gd name="T38" fmla="*/ 35282471 w 39"/>
              <a:gd name="T39" fmla="*/ 100806236 h 40"/>
              <a:gd name="T40" fmla="*/ 47884143 w 39"/>
              <a:gd name="T41" fmla="*/ 100806236 h 40"/>
              <a:gd name="T42" fmla="*/ 47884143 w 39"/>
              <a:gd name="T43" fmla="*/ 100806236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40"/>
              <a:gd name="T68" fmla="*/ 39 w 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40">
                <a:moveTo>
                  <a:pt x="19" y="40"/>
                </a:moveTo>
                <a:lnTo>
                  <a:pt x="19" y="40"/>
                </a:lnTo>
                <a:lnTo>
                  <a:pt x="28" y="40"/>
                </a:lnTo>
                <a:lnTo>
                  <a:pt x="34" y="34"/>
                </a:lnTo>
                <a:lnTo>
                  <a:pt x="39" y="28"/>
                </a:lnTo>
                <a:lnTo>
                  <a:pt x="39" y="20"/>
                </a:lnTo>
                <a:lnTo>
                  <a:pt x="39" y="14"/>
                </a:lnTo>
                <a:lnTo>
                  <a:pt x="34" y="6"/>
                </a:lnTo>
                <a:lnTo>
                  <a:pt x="28" y="3"/>
                </a:lnTo>
                <a:lnTo>
                  <a:pt x="19" y="0"/>
                </a:lnTo>
                <a:lnTo>
                  <a:pt x="14" y="3"/>
                </a:lnTo>
                <a:lnTo>
                  <a:pt x="5" y="6"/>
                </a:lnTo>
                <a:lnTo>
                  <a:pt x="2" y="14"/>
                </a:lnTo>
                <a:lnTo>
                  <a:pt x="0" y="20"/>
                </a:lnTo>
                <a:lnTo>
                  <a:pt x="2" y="28"/>
                </a:lnTo>
                <a:lnTo>
                  <a:pt x="5" y="34"/>
                </a:lnTo>
                <a:lnTo>
                  <a:pt x="14" y="40"/>
                </a:lnTo>
                <a:lnTo>
                  <a:pt x="19" y="40"/>
                </a:lnTo>
                <a:close/>
              </a:path>
            </a:pathLst>
          </a:custGeom>
          <a:solidFill>
            <a:srgbClr val="000000"/>
          </a:solidFill>
          <a:ln w="4763">
            <a:solidFill>
              <a:srgbClr val="000000"/>
            </a:solidFill>
            <a:round/>
            <a:headEnd/>
            <a:tailEnd/>
          </a:ln>
        </p:spPr>
        <p:txBody>
          <a:bodyPr/>
          <a:lstStyle/>
          <a:p>
            <a:endParaRPr lang="en-US"/>
          </a:p>
        </p:txBody>
      </p:sp>
      <p:sp>
        <p:nvSpPr>
          <p:cNvPr id="41064" name="Line 104"/>
          <p:cNvSpPr>
            <a:spLocks noChangeShapeType="1"/>
          </p:cNvSpPr>
          <p:nvPr/>
        </p:nvSpPr>
        <p:spPr bwMode="auto">
          <a:xfrm>
            <a:off x="6577013" y="952500"/>
            <a:ext cx="1587" cy="1588"/>
          </a:xfrm>
          <a:prstGeom prst="line">
            <a:avLst/>
          </a:prstGeom>
          <a:noFill/>
          <a:ln w="4763">
            <a:solidFill>
              <a:srgbClr val="000000"/>
            </a:solidFill>
            <a:round/>
            <a:headEnd/>
            <a:tailEnd/>
          </a:ln>
        </p:spPr>
        <p:txBody>
          <a:bodyPr/>
          <a:lstStyle/>
          <a:p>
            <a:endParaRPr lang="en-US"/>
          </a:p>
        </p:txBody>
      </p:sp>
      <p:sp>
        <p:nvSpPr>
          <p:cNvPr id="41065" name="Freeform 105"/>
          <p:cNvSpPr>
            <a:spLocks/>
          </p:cNvSpPr>
          <p:nvPr/>
        </p:nvSpPr>
        <p:spPr bwMode="auto">
          <a:xfrm>
            <a:off x="6546850" y="1614488"/>
            <a:ext cx="61913" cy="63500"/>
          </a:xfrm>
          <a:custGeom>
            <a:avLst/>
            <a:gdLst>
              <a:gd name="T0" fmla="*/ 47884143 w 39"/>
              <a:gd name="T1" fmla="*/ 100806236 h 40"/>
              <a:gd name="T2" fmla="*/ 47884143 w 39"/>
              <a:gd name="T3" fmla="*/ 100806236 h 40"/>
              <a:gd name="T4" fmla="*/ 70564942 w 39"/>
              <a:gd name="T5" fmla="*/ 100806236 h 40"/>
              <a:gd name="T6" fmla="*/ 85685996 w 39"/>
              <a:gd name="T7" fmla="*/ 85685305 h 40"/>
              <a:gd name="T8" fmla="*/ 98287668 w 39"/>
              <a:gd name="T9" fmla="*/ 73083734 h 40"/>
              <a:gd name="T10" fmla="*/ 98287668 w 39"/>
              <a:gd name="T11" fmla="*/ 50403118 h 40"/>
              <a:gd name="T12" fmla="*/ 98287668 w 39"/>
              <a:gd name="T13" fmla="*/ 50403118 h 40"/>
              <a:gd name="T14" fmla="*/ 98287668 w 39"/>
              <a:gd name="T15" fmla="*/ 30241876 h 40"/>
              <a:gd name="T16" fmla="*/ 85685996 w 39"/>
              <a:gd name="T17" fmla="*/ 15120938 h 40"/>
              <a:gd name="T18" fmla="*/ 70564942 w 39"/>
              <a:gd name="T19" fmla="*/ 7559675 h 40"/>
              <a:gd name="T20" fmla="*/ 47884143 w 39"/>
              <a:gd name="T21" fmla="*/ 0 h 40"/>
              <a:gd name="T22" fmla="*/ 47884143 w 39"/>
              <a:gd name="T23" fmla="*/ 0 h 40"/>
              <a:gd name="T24" fmla="*/ 35282471 w 39"/>
              <a:gd name="T25" fmla="*/ 7559675 h 40"/>
              <a:gd name="T26" fmla="*/ 12601675 w 39"/>
              <a:gd name="T27" fmla="*/ 15120938 h 40"/>
              <a:gd name="T28" fmla="*/ 5040353 w 39"/>
              <a:gd name="T29" fmla="*/ 30241876 h 40"/>
              <a:gd name="T30" fmla="*/ 0 w 39"/>
              <a:gd name="T31" fmla="*/ 50403118 h 40"/>
              <a:gd name="T32" fmla="*/ 0 w 39"/>
              <a:gd name="T33" fmla="*/ 50403118 h 40"/>
              <a:gd name="T34" fmla="*/ 5040353 w 39"/>
              <a:gd name="T35" fmla="*/ 73083734 h 40"/>
              <a:gd name="T36" fmla="*/ 12601675 w 39"/>
              <a:gd name="T37" fmla="*/ 85685305 h 40"/>
              <a:gd name="T38" fmla="*/ 35282471 w 39"/>
              <a:gd name="T39" fmla="*/ 100806236 h 40"/>
              <a:gd name="T40" fmla="*/ 47884143 w 39"/>
              <a:gd name="T41" fmla="*/ 100806236 h 40"/>
              <a:gd name="T42" fmla="*/ 47884143 w 39"/>
              <a:gd name="T43" fmla="*/ 100806236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40"/>
              <a:gd name="T68" fmla="*/ 39 w 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40">
                <a:moveTo>
                  <a:pt x="19" y="40"/>
                </a:moveTo>
                <a:lnTo>
                  <a:pt x="19" y="40"/>
                </a:lnTo>
                <a:lnTo>
                  <a:pt x="28" y="40"/>
                </a:lnTo>
                <a:lnTo>
                  <a:pt x="34" y="34"/>
                </a:lnTo>
                <a:lnTo>
                  <a:pt x="39" y="29"/>
                </a:lnTo>
                <a:lnTo>
                  <a:pt x="39" y="20"/>
                </a:lnTo>
                <a:lnTo>
                  <a:pt x="39" y="12"/>
                </a:lnTo>
                <a:lnTo>
                  <a:pt x="34" y="6"/>
                </a:lnTo>
                <a:lnTo>
                  <a:pt x="28" y="3"/>
                </a:lnTo>
                <a:lnTo>
                  <a:pt x="19" y="0"/>
                </a:lnTo>
                <a:lnTo>
                  <a:pt x="14" y="3"/>
                </a:lnTo>
                <a:lnTo>
                  <a:pt x="5" y="6"/>
                </a:lnTo>
                <a:lnTo>
                  <a:pt x="2" y="12"/>
                </a:lnTo>
                <a:lnTo>
                  <a:pt x="0" y="20"/>
                </a:lnTo>
                <a:lnTo>
                  <a:pt x="2" y="29"/>
                </a:lnTo>
                <a:lnTo>
                  <a:pt x="5" y="34"/>
                </a:lnTo>
                <a:lnTo>
                  <a:pt x="14" y="40"/>
                </a:lnTo>
                <a:lnTo>
                  <a:pt x="19" y="40"/>
                </a:lnTo>
                <a:close/>
              </a:path>
            </a:pathLst>
          </a:custGeom>
          <a:solidFill>
            <a:srgbClr val="000000"/>
          </a:solidFill>
          <a:ln w="4763">
            <a:solidFill>
              <a:srgbClr val="000000"/>
            </a:solidFill>
            <a:round/>
            <a:headEnd/>
            <a:tailEnd/>
          </a:ln>
        </p:spPr>
        <p:txBody>
          <a:bodyPr/>
          <a:lstStyle/>
          <a:p>
            <a:endParaRPr lang="en-US"/>
          </a:p>
        </p:txBody>
      </p:sp>
      <p:sp>
        <p:nvSpPr>
          <p:cNvPr id="41066" name="Line 106"/>
          <p:cNvSpPr>
            <a:spLocks noChangeShapeType="1"/>
          </p:cNvSpPr>
          <p:nvPr/>
        </p:nvSpPr>
        <p:spPr bwMode="auto">
          <a:xfrm>
            <a:off x="6577013" y="1646238"/>
            <a:ext cx="1587" cy="1587"/>
          </a:xfrm>
          <a:prstGeom prst="line">
            <a:avLst/>
          </a:prstGeom>
          <a:noFill/>
          <a:ln w="4763">
            <a:solidFill>
              <a:srgbClr val="000000"/>
            </a:solidFill>
            <a:round/>
            <a:headEnd/>
            <a:tailEnd/>
          </a:ln>
        </p:spPr>
        <p:txBody>
          <a:bodyPr/>
          <a:lstStyle/>
          <a:p>
            <a:endParaRPr lang="en-US"/>
          </a:p>
        </p:txBody>
      </p:sp>
      <p:sp>
        <p:nvSpPr>
          <p:cNvPr id="41067" name="Freeform 107"/>
          <p:cNvSpPr>
            <a:spLocks/>
          </p:cNvSpPr>
          <p:nvPr/>
        </p:nvSpPr>
        <p:spPr bwMode="auto">
          <a:xfrm>
            <a:off x="5910263" y="1314450"/>
            <a:ext cx="192087" cy="22225"/>
          </a:xfrm>
          <a:custGeom>
            <a:avLst/>
            <a:gdLst>
              <a:gd name="T0" fmla="*/ 304937341 w 121"/>
              <a:gd name="T1" fmla="*/ 35282190 h 14"/>
              <a:gd name="T2" fmla="*/ 304937341 w 121"/>
              <a:gd name="T3" fmla="*/ 35282190 h 14"/>
              <a:gd name="T4" fmla="*/ 277216495 w 121"/>
              <a:gd name="T5" fmla="*/ 22682200 h 14"/>
              <a:gd name="T6" fmla="*/ 241934408 w 121"/>
              <a:gd name="T7" fmla="*/ 7561264 h 14"/>
              <a:gd name="T8" fmla="*/ 199091031 w 121"/>
              <a:gd name="T9" fmla="*/ 0 h 14"/>
              <a:gd name="T10" fmla="*/ 156249291 w 121"/>
              <a:gd name="T11" fmla="*/ 0 h 14"/>
              <a:gd name="T12" fmla="*/ 156249291 w 121"/>
              <a:gd name="T13" fmla="*/ 0 h 14"/>
              <a:gd name="T14" fmla="*/ 113405963 w 121"/>
              <a:gd name="T15" fmla="*/ 0 h 14"/>
              <a:gd name="T16" fmla="*/ 70564198 w 121"/>
              <a:gd name="T17" fmla="*/ 7561264 h 14"/>
              <a:gd name="T18" fmla="*/ 35282099 w 121"/>
              <a:gd name="T19" fmla="*/ 22682200 h 14"/>
              <a:gd name="T20" fmla="*/ 0 w 121"/>
              <a:gd name="T21" fmla="*/ 3528219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4"/>
              <a:gd name="T35" fmla="*/ 121 w 12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4">
                <a:moveTo>
                  <a:pt x="121" y="14"/>
                </a:moveTo>
                <a:lnTo>
                  <a:pt x="121" y="14"/>
                </a:lnTo>
                <a:lnTo>
                  <a:pt x="110" y="9"/>
                </a:lnTo>
                <a:lnTo>
                  <a:pt x="96" y="3"/>
                </a:lnTo>
                <a:lnTo>
                  <a:pt x="79" y="0"/>
                </a:lnTo>
                <a:lnTo>
                  <a:pt x="62" y="0"/>
                </a:lnTo>
                <a:lnTo>
                  <a:pt x="45" y="0"/>
                </a:lnTo>
                <a:lnTo>
                  <a:pt x="28" y="3"/>
                </a:lnTo>
                <a:lnTo>
                  <a:pt x="14" y="9"/>
                </a:lnTo>
                <a:lnTo>
                  <a:pt x="0" y="14"/>
                </a:lnTo>
              </a:path>
            </a:pathLst>
          </a:custGeom>
          <a:noFill/>
          <a:ln w="9525">
            <a:solidFill>
              <a:srgbClr val="000000"/>
            </a:solidFill>
            <a:round/>
            <a:headEnd/>
            <a:tailEnd/>
          </a:ln>
        </p:spPr>
        <p:txBody>
          <a:bodyPr/>
          <a:lstStyle/>
          <a:p>
            <a:endParaRPr lang="en-US"/>
          </a:p>
        </p:txBody>
      </p:sp>
      <p:sp>
        <p:nvSpPr>
          <p:cNvPr id="41068" name="Line 108"/>
          <p:cNvSpPr>
            <a:spLocks noChangeShapeType="1"/>
          </p:cNvSpPr>
          <p:nvPr/>
        </p:nvSpPr>
        <p:spPr bwMode="auto">
          <a:xfrm flipH="1">
            <a:off x="5910263" y="1265238"/>
            <a:ext cx="192087" cy="1587"/>
          </a:xfrm>
          <a:prstGeom prst="line">
            <a:avLst/>
          </a:prstGeom>
          <a:noFill/>
          <a:ln w="9525">
            <a:solidFill>
              <a:srgbClr val="000000"/>
            </a:solidFill>
            <a:round/>
            <a:headEnd/>
            <a:tailEnd/>
          </a:ln>
        </p:spPr>
        <p:txBody>
          <a:bodyPr/>
          <a:lstStyle/>
          <a:p>
            <a:endParaRPr lang="en-US"/>
          </a:p>
        </p:txBody>
      </p:sp>
      <p:sp>
        <p:nvSpPr>
          <p:cNvPr id="41069" name="Freeform 109"/>
          <p:cNvSpPr>
            <a:spLocks/>
          </p:cNvSpPr>
          <p:nvPr/>
        </p:nvSpPr>
        <p:spPr bwMode="auto">
          <a:xfrm>
            <a:off x="6008688" y="952500"/>
            <a:ext cx="1143000" cy="693738"/>
          </a:xfrm>
          <a:custGeom>
            <a:avLst/>
            <a:gdLst>
              <a:gd name="T0" fmla="*/ 0 w 720"/>
              <a:gd name="T1" fmla="*/ 496471993 h 437"/>
              <a:gd name="T2" fmla="*/ 0 w 720"/>
              <a:gd name="T3" fmla="*/ 0 h 437"/>
              <a:gd name="T4" fmla="*/ 1741428966 w 720"/>
              <a:gd name="T5" fmla="*/ 0 h 437"/>
              <a:gd name="T6" fmla="*/ 1741428966 w 720"/>
              <a:gd name="T7" fmla="*/ 390625284 h 437"/>
              <a:gd name="T8" fmla="*/ 1670864615 w 720"/>
              <a:gd name="T9" fmla="*/ 425907586 h 437"/>
              <a:gd name="T10" fmla="*/ 1814512678 w 720"/>
              <a:gd name="T11" fmla="*/ 496471993 h 437"/>
              <a:gd name="T12" fmla="*/ 1670864615 w 720"/>
              <a:gd name="T13" fmla="*/ 561996084 h 437"/>
              <a:gd name="T14" fmla="*/ 1814512678 w 720"/>
              <a:gd name="T15" fmla="*/ 632560490 h 437"/>
              <a:gd name="T16" fmla="*/ 1670864615 w 720"/>
              <a:gd name="T17" fmla="*/ 703124896 h 437"/>
              <a:gd name="T18" fmla="*/ 1741428966 w 720"/>
              <a:gd name="T19" fmla="*/ 730845834 h 437"/>
              <a:gd name="T20" fmla="*/ 1741428966 w 720"/>
              <a:gd name="T21" fmla="*/ 1101309958 h 437"/>
              <a:gd name="T22" fmla="*/ 0 w 720"/>
              <a:gd name="T23" fmla="*/ 1101309958 h 437"/>
              <a:gd name="T24" fmla="*/ 0 w 720"/>
              <a:gd name="T25" fmla="*/ 567036399 h 4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0"/>
              <a:gd name="T40" fmla="*/ 0 h 437"/>
              <a:gd name="T41" fmla="*/ 720 w 720"/>
              <a:gd name="T42" fmla="*/ 437 h 4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0" h="437">
                <a:moveTo>
                  <a:pt x="0" y="197"/>
                </a:moveTo>
                <a:lnTo>
                  <a:pt x="0" y="0"/>
                </a:lnTo>
                <a:lnTo>
                  <a:pt x="691" y="0"/>
                </a:lnTo>
                <a:lnTo>
                  <a:pt x="691" y="155"/>
                </a:lnTo>
                <a:lnTo>
                  <a:pt x="663" y="169"/>
                </a:lnTo>
                <a:lnTo>
                  <a:pt x="720" y="197"/>
                </a:lnTo>
                <a:lnTo>
                  <a:pt x="663" y="223"/>
                </a:lnTo>
                <a:lnTo>
                  <a:pt x="720" y="251"/>
                </a:lnTo>
                <a:lnTo>
                  <a:pt x="663" y="279"/>
                </a:lnTo>
                <a:lnTo>
                  <a:pt x="691" y="290"/>
                </a:lnTo>
                <a:lnTo>
                  <a:pt x="691" y="437"/>
                </a:lnTo>
                <a:lnTo>
                  <a:pt x="0" y="437"/>
                </a:lnTo>
                <a:lnTo>
                  <a:pt x="0" y="225"/>
                </a:lnTo>
              </a:path>
            </a:pathLst>
          </a:custGeom>
          <a:noFill/>
          <a:ln w="9525">
            <a:solidFill>
              <a:srgbClr val="000000"/>
            </a:solidFill>
            <a:round/>
            <a:headEnd/>
            <a:tailEnd/>
          </a:ln>
        </p:spPr>
        <p:txBody>
          <a:bodyPr/>
          <a:lstStyle/>
          <a:p>
            <a:endParaRPr lang="en-US"/>
          </a:p>
        </p:txBody>
      </p:sp>
      <p:sp>
        <p:nvSpPr>
          <p:cNvPr id="41070" name="Freeform 110"/>
          <p:cNvSpPr>
            <a:spLocks/>
          </p:cNvSpPr>
          <p:nvPr/>
        </p:nvSpPr>
        <p:spPr bwMode="auto">
          <a:xfrm>
            <a:off x="6532563" y="3598863"/>
            <a:ext cx="90487" cy="1223962"/>
          </a:xfrm>
          <a:custGeom>
            <a:avLst/>
            <a:gdLst>
              <a:gd name="T0" fmla="*/ 70563991 w 57"/>
              <a:gd name="T1" fmla="*/ 0 h 771"/>
              <a:gd name="T2" fmla="*/ 70563991 w 57"/>
              <a:gd name="T3" fmla="*/ 839211026 h 771"/>
              <a:gd name="T4" fmla="*/ 0 w 57"/>
              <a:gd name="T5" fmla="*/ 874493188 h 771"/>
              <a:gd name="T6" fmla="*/ 143647330 w 57"/>
              <a:gd name="T7" fmla="*/ 947578460 h 771"/>
              <a:gd name="T8" fmla="*/ 0 w 57"/>
              <a:gd name="T9" fmla="*/ 1010581527 h 771"/>
              <a:gd name="T10" fmla="*/ 143647330 w 57"/>
              <a:gd name="T11" fmla="*/ 1081145850 h 771"/>
              <a:gd name="T12" fmla="*/ 0 w 57"/>
              <a:gd name="T13" fmla="*/ 1151710174 h 771"/>
              <a:gd name="T14" fmla="*/ 70563991 w 57"/>
              <a:gd name="T15" fmla="*/ 1181952027 h 771"/>
              <a:gd name="T16" fmla="*/ 70563991 w 57"/>
              <a:gd name="T17" fmla="*/ 1943039060 h 7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71"/>
              <a:gd name="T29" fmla="*/ 57 w 57"/>
              <a:gd name="T30" fmla="*/ 771 h 7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71">
                <a:moveTo>
                  <a:pt x="28" y="0"/>
                </a:moveTo>
                <a:lnTo>
                  <a:pt x="28" y="333"/>
                </a:lnTo>
                <a:lnTo>
                  <a:pt x="0" y="347"/>
                </a:lnTo>
                <a:lnTo>
                  <a:pt x="57" y="376"/>
                </a:lnTo>
                <a:lnTo>
                  <a:pt x="0" y="401"/>
                </a:lnTo>
                <a:lnTo>
                  <a:pt x="57" y="429"/>
                </a:lnTo>
                <a:lnTo>
                  <a:pt x="0" y="457"/>
                </a:lnTo>
                <a:lnTo>
                  <a:pt x="28" y="469"/>
                </a:lnTo>
                <a:lnTo>
                  <a:pt x="28" y="771"/>
                </a:lnTo>
              </a:path>
            </a:pathLst>
          </a:custGeom>
          <a:noFill/>
          <a:ln w="9525">
            <a:solidFill>
              <a:srgbClr val="000000"/>
            </a:solidFill>
            <a:round/>
            <a:headEnd/>
            <a:tailEnd/>
          </a:ln>
        </p:spPr>
        <p:txBody>
          <a:bodyPr/>
          <a:lstStyle/>
          <a:p>
            <a:endParaRPr lang="en-US"/>
          </a:p>
        </p:txBody>
      </p:sp>
      <p:sp>
        <p:nvSpPr>
          <p:cNvPr id="41071" name="Line 111"/>
          <p:cNvSpPr>
            <a:spLocks noChangeShapeType="1"/>
          </p:cNvSpPr>
          <p:nvPr/>
        </p:nvSpPr>
        <p:spPr bwMode="auto">
          <a:xfrm>
            <a:off x="6577013" y="669925"/>
            <a:ext cx="1587" cy="282575"/>
          </a:xfrm>
          <a:prstGeom prst="line">
            <a:avLst/>
          </a:prstGeom>
          <a:noFill/>
          <a:ln w="9525">
            <a:solidFill>
              <a:srgbClr val="000000"/>
            </a:solidFill>
            <a:round/>
            <a:headEnd/>
            <a:tailEnd/>
          </a:ln>
        </p:spPr>
        <p:txBody>
          <a:bodyPr/>
          <a:lstStyle/>
          <a:p>
            <a:endParaRPr lang="en-US"/>
          </a:p>
        </p:txBody>
      </p:sp>
      <p:sp>
        <p:nvSpPr>
          <p:cNvPr id="41072" name="Line 112"/>
          <p:cNvSpPr>
            <a:spLocks noChangeShapeType="1"/>
          </p:cNvSpPr>
          <p:nvPr/>
        </p:nvSpPr>
        <p:spPr bwMode="auto">
          <a:xfrm>
            <a:off x="6577013" y="333375"/>
            <a:ext cx="1587" cy="269875"/>
          </a:xfrm>
          <a:prstGeom prst="line">
            <a:avLst/>
          </a:prstGeom>
          <a:noFill/>
          <a:ln w="9525">
            <a:solidFill>
              <a:srgbClr val="000000"/>
            </a:solidFill>
            <a:round/>
            <a:headEnd/>
            <a:tailEnd/>
          </a:ln>
        </p:spPr>
        <p:txBody>
          <a:bodyPr/>
          <a:lstStyle/>
          <a:p>
            <a:endParaRPr lang="en-US"/>
          </a:p>
        </p:txBody>
      </p:sp>
      <p:sp>
        <p:nvSpPr>
          <p:cNvPr id="41073" name="Line 113"/>
          <p:cNvSpPr>
            <a:spLocks noChangeShapeType="1"/>
          </p:cNvSpPr>
          <p:nvPr/>
        </p:nvSpPr>
        <p:spPr bwMode="auto">
          <a:xfrm>
            <a:off x="6577013" y="2905125"/>
            <a:ext cx="1587" cy="1588"/>
          </a:xfrm>
          <a:prstGeom prst="line">
            <a:avLst/>
          </a:prstGeom>
          <a:noFill/>
          <a:ln w="9525">
            <a:solidFill>
              <a:srgbClr val="000000"/>
            </a:solidFill>
            <a:round/>
            <a:headEnd/>
            <a:tailEnd/>
          </a:ln>
        </p:spPr>
        <p:txBody>
          <a:bodyPr/>
          <a:lstStyle/>
          <a:p>
            <a:endParaRPr lang="en-US"/>
          </a:p>
        </p:txBody>
      </p:sp>
      <p:sp>
        <p:nvSpPr>
          <p:cNvPr id="41074" name="Freeform 114"/>
          <p:cNvSpPr>
            <a:spLocks/>
          </p:cNvSpPr>
          <p:nvPr/>
        </p:nvSpPr>
        <p:spPr bwMode="auto">
          <a:xfrm>
            <a:off x="3289300" y="2565400"/>
            <a:ext cx="2433638" cy="39688"/>
          </a:xfrm>
          <a:custGeom>
            <a:avLst/>
            <a:gdLst>
              <a:gd name="T0" fmla="*/ 30241884 w 1533"/>
              <a:gd name="T1" fmla="*/ 27722866 h 25"/>
              <a:gd name="T2" fmla="*/ 115927224 w 1533"/>
              <a:gd name="T3" fmla="*/ 35282634 h 25"/>
              <a:gd name="T4" fmla="*/ 241935072 w 1533"/>
              <a:gd name="T5" fmla="*/ 27722866 h 25"/>
              <a:gd name="T6" fmla="*/ 350302572 w 1533"/>
              <a:gd name="T7" fmla="*/ 5040376 h 25"/>
              <a:gd name="T8" fmla="*/ 483870144 w 1533"/>
              <a:gd name="T9" fmla="*/ 5040376 h 25"/>
              <a:gd name="T10" fmla="*/ 577116708 w 1533"/>
              <a:gd name="T11" fmla="*/ 27722866 h 25"/>
              <a:gd name="T12" fmla="*/ 725805116 w 1533"/>
              <a:gd name="T13" fmla="*/ 40323008 h 25"/>
              <a:gd name="T14" fmla="*/ 846772801 w 1533"/>
              <a:gd name="T15" fmla="*/ 20161504 h 25"/>
              <a:gd name="T16" fmla="*/ 967740287 w 1533"/>
              <a:gd name="T17" fmla="*/ 0 h 25"/>
              <a:gd name="T18" fmla="*/ 1116430283 w 1533"/>
              <a:gd name="T19" fmla="*/ 27722866 h 25"/>
              <a:gd name="T20" fmla="*/ 1202115586 w 1533"/>
              <a:gd name="T21" fmla="*/ 40323008 h 25"/>
              <a:gd name="T22" fmla="*/ 1330642746 w 1533"/>
              <a:gd name="T23" fmla="*/ 35282634 h 25"/>
              <a:gd name="T24" fmla="*/ 1436489297 w 1533"/>
              <a:gd name="T25" fmla="*/ 12601733 h 25"/>
              <a:gd name="T26" fmla="*/ 1565018045 w 1533"/>
              <a:gd name="T27" fmla="*/ 12601733 h 25"/>
              <a:gd name="T28" fmla="*/ 1650703348 w 1533"/>
              <a:gd name="T29" fmla="*/ 27722866 h 25"/>
              <a:gd name="T30" fmla="*/ 1799392153 w 1533"/>
              <a:gd name="T31" fmla="*/ 47884364 h 25"/>
              <a:gd name="T32" fmla="*/ 1907759653 w 1533"/>
              <a:gd name="T33" fmla="*/ 35282634 h 25"/>
              <a:gd name="T34" fmla="*/ 2028727139 w 1533"/>
              <a:gd name="T35" fmla="*/ 20161504 h 25"/>
              <a:gd name="T36" fmla="*/ 2147483647 w 1533"/>
              <a:gd name="T37" fmla="*/ 47884364 h 25"/>
              <a:gd name="T38" fmla="*/ 2147483647 w 1533"/>
              <a:gd name="T39" fmla="*/ 55444144 h 25"/>
              <a:gd name="T40" fmla="*/ 2147483647 w 1533"/>
              <a:gd name="T41" fmla="*/ 63005499 h 25"/>
              <a:gd name="T42" fmla="*/ 2147483647 w 1533"/>
              <a:gd name="T43" fmla="*/ 35282634 h 25"/>
              <a:gd name="T44" fmla="*/ 2147483647 w 1533"/>
              <a:gd name="T45" fmla="*/ 5040376 h 25"/>
              <a:gd name="T46" fmla="*/ 2147483647 w 1533"/>
              <a:gd name="T47" fmla="*/ 20161504 h 25"/>
              <a:gd name="T48" fmla="*/ 2147483647 w 1533"/>
              <a:gd name="T49" fmla="*/ 27722866 h 25"/>
              <a:gd name="T50" fmla="*/ 2147483647 w 1533"/>
              <a:gd name="T51" fmla="*/ 47884364 h 25"/>
              <a:gd name="T52" fmla="*/ 2147483647 w 1533"/>
              <a:gd name="T53" fmla="*/ 27722866 h 25"/>
              <a:gd name="T54" fmla="*/ 2147483647 w 1533"/>
              <a:gd name="T55" fmla="*/ 12601733 h 25"/>
              <a:gd name="T56" fmla="*/ 2147483647 w 1533"/>
              <a:gd name="T57" fmla="*/ 40323008 h 25"/>
              <a:gd name="T58" fmla="*/ 2147483647 w 1533"/>
              <a:gd name="T59" fmla="*/ 55444144 h 25"/>
              <a:gd name="T60" fmla="*/ 2147483647 w 1533"/>
              <a:gd name="T61" fmla="*/ 40323008 h 25"/>
              <a:gd name="T62" fmla="*/ 2147483647 w 1533"/>
              <a:gd name="T63" fmla="*/ 5040376 h 25"/>
              <a:gd name="T64" fmla="*/ 2147483647 w 1533"/>
              <a:gd name="T65" fmla="*/ 5040376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3"/>
              <a:gd name="T100" fmla="*/ 0 h 25"/>
              <a:gd name="T101" fmla="*/ 1533 w 1533"/>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3" h="25">
                <a:moveTo>
                  <a:pt x="0" y="8"/>
                </a:moveTo>
                <a:lnTo>
                  <a:pt x="12" y="11"/>
                </a:lnTo>
                <a:lnTo>
                  <a:pt x="46" y="14"/>
                </a:lnTo>
                <a:lnTo>
                  <a:pt x="74" y="14"/>
                </a:lnTo>
                <a:lnTo>
                  <a:pt x="96" y="11"/>
                </a:lnTo>
                <a:lnTo>
                  <a:pt x="116" y="5"/>
                </a:lnTo>
                <a:lnTo>
                  <a:pt x="139" y="2"/>
                </a:lnTo>
                <a:lnTo>
                  <a:pt x="161" y="0"/>
                </a:lnTo>
                <a:lnTo>
                  <a:pt x="192" y="2"/>
                </a:lnTo>
                <a:lnTo>
                  <a:pt x="229" y="11"/>
                </a:lnTo>
                <a:lnTo>
                  <a:pt x="260" y="16"/>
                </a:lnTo>
                <a:lnTo>
                  <a:pt x="288" y="16"/>
                </a:lnTo>
                <a:lnTo>
                  <a:pt x="314" y="14"/>
                </a:lnTo>
                <a:lnTo>
                  <a:pt x="336" y="8"/>
                </a:lnTo>
                <a:lnTo>
                  <a:pt x="362" y="2"/>
                </a:lnTo>
                <a:lnTo>
                  <a:pt x="384" y="0"/>
                </a:lnTo>
                <a:lnTo>
                  <a:pt x="412" y="2"/>
                </a:lnTo>
                <a:lnTo>
                  <a:pt x="443" y="11"/>
                </a:lnTo>
                <a:lnTo>
                  <a:pt x="477" y="16"/>
                </a:lnTo>
                <a:lnTo>
                  <a:pt x="503" y="16"/>
                </a:lnTo>
                <a:lnTo>
                  <a:pt x="528" y="14"/>
                </a:lnTo>
                <a:lnTo>
                  <a:pt x="548" y="11"/>
                </a:lnTo>
                <a:lnTo>
                  <a:pt x="570" y="5"/>
                </a:lnTo>
                <a:lnTo>
                  <a:pt x="596" y="2"/>
                </a:lnTo>
                <a:lnTo>
                  <a:pt x="621" y="5"/>
                </a:lnTo>
                <a:lnTo>
                  <a:pt x="655" y="11"/>
                </a:lnTo>
                <a:lnTo>
                  <a:pt x="689" y="19"/>
                </a:lnTo>
                <a:lnTo>
                  <a:pt x="714" y="19"/>
                </a:lnTo>
                <a:lnTo>
                  <a:pt x="737" y="16"/>
                </a:lnTo>
                <a:lnTo>
                  <a:pt x="757" y="14"/>
                </a:lnTo>
                <a:lnTo>
                  <a:pt x="779" y="8"/>
                </a:lnTo>
                <a:lnTo>
                  <a:pt x="805" y="8"/>
                </a:lnTo>
                <a:lnTo>
                  <a:pt x="836" y="11"/>
                </a:lnTo>
                <a:lnTo>
                  <a:pt x="872" y="19"/>
                </a:lnTo>
                <a:lnTo>
                  <a:pt x="889" y="22"/>
                </a:lnTo>
                <a:lnTo>
                  <a:pt x="906" y="25"/>
                </a:lnTo>
                <a:lnTo>
                  <a:pt x="937" y="25"/>
                </a:lnTo>
                <a:lnTo>
                  <a:pt x="963" y="19"/>
                </a:lnTo>
                <a:lnTo>
                  <a:pt x="988" y="14"/>
                </a:lnTo>
                <a:lnTo>
                  <a:pt x="1013" y="8"/>
                </a:lnTo>
                <a:lnTo>
                  <a:pt x="1039" y="2"/>
                </a:lnTo>
                <a:lnTo>
                  <a:pt x="1064" y="5"/>
                </a:lnTo>
                <a:lnTo>
                  <a:pt x="1081" y="8"/>
                </a:lnTo>
                <a:lnTo>
                  <a:pt x="1095" y="11"/>
                </a:lnTo>
                <a:lnTo>
                  <a:pt x="1123" y="19"/>
                </a:lnTo>
                <a:lnTo>
                  <a:pt x="1149" y="19"/>
                </a:lnTo>
                <a:lnTo>
                  <a:pt x="1174" y="16"/>
                </a:lnTo>
                <a:lnTo>
                  <a:pt x="1197" y="11"/>
                </a:lnTo>
                <a:lnTo>
                  <a:pt x="1222" y="5"/>
                </a:lnTo>
                <a:lnTo>
                  <a:pt x="1250" y="5"/>
                </a:lnTo>
                <a:lnTo>
                  <a:pt x="1281" y="5"/>
                </a:lnTo>
                <a:lnTo>
                  <a:pt x="1321" y="16"/>
                </a:lnTo>
                <a:lnTo>
                  <a:pt x="1352" y="22"/>
                </a:lnTo>
                <a:lnTo>
                  <a:pt x="1380" y="22"/>
                </a:lnTo>
                <a:lnTo>
                  <a:pt x="1400" y="16"/>
                </a:lnTo>
                <a:lnTo>
                  <a:pt x="1420" y="11"/>
                </a:lnTo>
                <a:lnTo>
                  <a:pt x="1439" y="2"/>
                </a:lnTo>
                <a:lnTo>
                  <a:pt x="1465" y="0"/>
                </a:lnTo>
                <a:lnTo>
                  <a:pt x="1493" y="2"/>
                </a:lnTo>
                <a:lnTo>
                  <a:pt x="1533" y="14"/>
                </a:lnTo>
              </a:path>
            </a:pathLst>
          </a:custGeom>
          <a:noFill/>
          <a:ln w="9525">
            <a:solidFill>
              <a:srgbClr val="000000"/>
            </a:solidFill>
            <a:round/>
            <a:headEnd/>
            <a:tailEnd/>
          </a:ln>
        </p:spPr>
        <p:txBody>
          <a:bodyPr/>
          <a:lstStyle/>
          <a:p>
            <a:endParaRPr lang="en-US"/>
          </a:p>
        </p:txBody>
      </p:sp>
      <p:sp>
        <p:nvSpPr>
          <p:cNvPr id="41075" name="Freeform 115"/>
          <p:cNvSpPr>
            <a:spLocks/>
          </p:cNvSpPr>
          <p:nvPr/>
        </p:nvSpPr>
        <p:spPr bwMode="auto">
          <a:xfrm>
            <a:off x="3321050" y="3379788"/>
            <a:ext cx="2293938" cy="403225"/>
          </a:xfrm>
          <a:custGeom>
            <a:avLst/>
            <a:gdLst>
              <a:gd name="T0" fmla="*/ 2147483647 w 1445"/>
              <a:gd name="T1" fmla="*/ 327620333 h 254"/>
              <a:gd name="T2" fmla="*/ 2147483647 w 1445"/>
              <a:gd name="T3" fmla="*/ 461189475 h 254"/>
              <a:gd name="T4" fmla="*/ 2147483647 w 1445"/>
              <a:gd name="T5" fmla="*/ 554434440 h 254"/>
              <a:gd name="T6" fmla="*/ 2147483647 w 1445"/>
              <a:gd name="T7" fmla="*/ 597277880 h 254"/>
              <a:gd name="T8" fmla="*/ 2147483647 w 1445"/>
              <a:gd name="T9" fmla="*/ 597277880 h 254"/>
              <a:gd name="T10" fmla="*/ 2147483647 w 1445"/>
              <a:gd name="T11" fmla="*/ 577116635 h 254"/>
              <a:gd name="T12" fmla="*/ 2147483647 w 1445"/>
              <a:gd name="T13" fmla="*/ 526713522 h 254"/>
              <a:gd name="T14" fmla="*/ 2147483647 w 1445"/>
              <a:gd name="T15" fmla="*/ 383063757 h 254"/>
              <a:gd name="T16" fmla="*/ 2147483647 w 1445"/>
              <a:gd name="T17" fmla="*/ 320060660 h 254"/>
              <a:gd name="T18" fmla="*/ 2147483647 w 1445"/>
              <a:gd name="T19" fmla="*/ 214214123 h 254"/>
              <a:gd name="T20" fmla="*/ 2147483647 w 1445"/>
              <a:gd name="T21" fmla="*/ 171370633 h 254"/>
              <a:gd name="T22" fmla="*/ 2147483647 w 1445"/>
              <a:gd name="T23" fmla="*/ 171370633 h 254"/>
              <a:gd name="T24" fmla="*/ 2147483647 w 1445"/>
              <a:gd name="T25" fmla="*/ 183972205 h 254"/>
              <a:gd name="T26" fmla="*/ 2147483647 w 1445"/>
              <a:gd name="T27" fmla="*/ 257055975 h 254"/>
              <a:gd name="T28" fmla="*/ 2147483647 w 1445"/>
              <a:gd name="T29" fmla="*/ 378023446 h 254"/>
              <a:gd name="T30" fmla="*/ 2147483647 w 1445"/>
              <a:gd name="T31" fmla="*/ 448587903 h 254"/>
              <a:gd name="T32" fmla="*/ 2147483647 w 1445"/>
              <a:gd name="T33" fmla="*/ 468749148 h 254"/>
              <a:gd name="T34" fmla="*/ 2147483647 w 1445"/>
              <a:gd name="T35" fmla="*/ 413305625 h 254"/>
              <a:gd name="T36" fmla="*/ 2147483647 w 1445"/>
              <a:gd name="T37" fmla="*/ 390625018 h 254"/>
              <a:gd name="T38" fmla="*/ 2147483647 w 1445"/>
              <a:gd name="T39" fmla="*/ 362902512 h 254"/>
              <a:gd name="T40" fmla="*/ 2147483647 w 1445"/>
              <a:gd name="T41" fmla="*/ 378023446 h 254"/>
              <a:gd name="T42" fmla="*/ 2147483647 w 1445"/>
              <a:gd name="T43" fmla="*/ 448587903 h 254"/>
              <a:gd name="T44" fmla="*/ 2147483647 w 1445"/>
              <a:gd name="T45" fmla="*/ 511592588 h 254"/>
              <a:gd name="T46" fmla="*/ 2147483647 w 1445"/>
              <a:gd name="T47" fmla="*/ 604837553 h 254"/>
              <a:gd name="T48" fmla="*/ 2147483647 w 1445"/>
              <a:gd name="T49" fmla="*/ 632560059 h 254"/>
              <a:gd name="T50" fmla="*/ 2147483647 w 1445"/>
              <a:gd name="T51" fmla="*/ 632560059 h 254"/>
              <a:gd name="T52" fmla="*/ 2147173661 w 1445"/>
              <a:gd name="T53" fmla="*/ 612398814 h 254"/>
              <a:gd name="T54" fmla="*/ 2076609295 w 1445"/>
              <a:gd name="T55" fmla="*/ 534273195 h 254"/>
              <a:gd name="T56" fmla="*/ 1948082135 w 1445"/>
              <a:gd name="T57" fmla="*/ 327620333 h 254"/>
              <a:gd name="T58" fmla="*/ 1920359626 w 1445"/>
              <a:gd name="T59" fmla="*/ 269657547 h 254"/>
              <a:gd name="T60" fmla="*/ 1849795259 w 1445"/>
              <a:gd name="T61" fmla="*/ 171370633 h 254"/>
              <a:gd name="T62" fmla="*/ 1779230893 w 1445"/>
              <a:gd name="T63" fmla="*/ 105846587 h 254"/>
              <a:gd name="T64" fmla="*/ 1713706838 w 1445"/>
              <a:gd name="T65" fmla="*/ 70564383 h 254"/>
              <a:gd name="T66" fmla="*/ 1643142075 w 1445"/>
              <a:gd name="T67" fmla="*/ 70564383 h 254"/>
              <a:gd name="T68" fmla="*/ 1572577708 w 1445"/>
              <a:gd name="T69" fmla="*/ 105846587 h 254"/>
              <a:gd name="T70" fmla="*/ 1507053654 w 1445"/>
              <a:gd name="T71" fmla="*/ 171370633 h 254"/>
              <a:gd name="T72" fmla="*/ 1408768365 w 1445"/>
              <a:gd name="T73" fmla="*/ 320060660 h 254"/>
              <a:gd name="T74" fmla="*/ 1338203999 w 1445"/>
              <a:gd name="T75" fmla="*/ 441028230 h 254"/>
              <a:gd name="T76" fmla="*/ 1237397761 w 1445"/>
              <a:gd name="T77" fmla="*/ 554434440 h 254"/>
              <a:gd name="T78" fmla="*/ 1181954330 w 1445"/>
              <a:gd name="T79" fmla="*/ 589716619 h 254"/>
              <a:gd name="T80" fmla="*/ 1116430275 w 1445"/>
              <a:gd name="T81" fmla="*/ 589716619 h 254"/>
              <a:gd name="T82" fmla="*/ 1060986845 w 1445"/>
              <a:gd name="T83" fmla="*/ 554434440 h 254"/>
              <a:gd name="T84" fmla="*/ 1003022464 w 1445"/>
              <a:gd name="T85" fmla="*/ 483870082 h 254"/>
              <a:gd name="T86" fmla="*/ 909777488 w 1445"/>
              <a:gd name="T87" fmla="*/ 312499399 h 254"/>
              <a:gd name="T88" fmla="*/ 831651661 w 1445"/>
              <a:gd name="T89" fmla="*/ 178931894 h 254"/>
              <a:gd name="T90" fmla="*/ 740926047 w 1445"/>
              <a:gd name="T91" fmla="*/ 50403125 h 254"/>
              <a:gd name="T92" fmla="*/ 682963254 w 1445"/>
              <a:gd name="T93" fmla="*/ 7561264 h 254"/>
              <a:gd name="T94" fmla="*/ 632560135 w 1445"/>
              <a:gd name="T95" fmla="*/ 0 h 254"/>
              <a:gd name="T96" fmla="*/ 577116704 w 1445"/>
              <a:gd name="T97" fmla="*/ 22682201 h 254"/>
              <a:gd name="T98" fmla="*/ 491431402 w 1445"/>
              <a:gd name="T99" fmla="*/ 93246577 h 254"/>
              <a:gd name="T100" fmla="*/ 428426710 w 1445"/>
              <a:gd name="T101" fmla="*/ 171370633 h 254"/>
              <a:gd name="T102" fmla="*/ 342741308 w 1445"/>
              <a:gd name="T103" fmla="*/ 262096286 h 254"/>
              <a:gd name="T104" fmla="*/ 229335084 w 1445"/>
              <a:gd name="T105" fmla="*/ 327620333 h 254"/>
              <a:gd name="T106" fmla="*/ 136088471 w 1445"/>
              <a:gd name="T107" fmla="*/ 340221905 h 254"/>
              <a:gd name="T108" fmla="*/ 78125653 w 1445"/>
              <a:gd name="T109" fmla="*/ 335181594 h 254"/>
              <a:gd name="T110" fmla="*/ 22682203 w 1445"/>
              <a:gd name="T111" fmla="*/ 299899415 h 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5"/>
              <a:gd name="T169" fmla="*/ 0 h 254"/>
              <a:gd name="T170" fmla="*/ 1445 w 1445"/>
              <a:gd name="T171" fmla="*/ 254 h 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5" h="254">
                <a:moveTo>
                  <a:pt x="1445" y="130"/>
                </a:moveTo>
                <a:lnTo>
                  <a:pt x="1445" y="130"/>
                </a:lnTo>
                <a:lnTo>
                  <a:pt x="1422" y="161"/>
                </a:lnTo>
                <a:lnTo>
                  <a:pt x="1402" y="183"/>
                </a:lnTo>
                <a:lnTo>
                  <a:pt x="1386" y="203"/>
                </a:lnTo>
                <a:lnTo>
                  <a:pt x="1366" y="220"/>
                </a:lnTo>
                <a:lnTo>
                  <a:pt x="1349" y="229"/>
                </a:lnTo>
                <a:lnTo>
                  <a:pt x="1335" y="237"/>
                </a:lnTo>
                <a:lnTo>
                  <a:pt x="1321" y="240"/>
                </a:lnTo>
                <a:lnTo>
                  <a:pt x="1307" y="237"/>
                </a:lnTo>
                <a:lnTo>
                  <a:pt x="1292" y="234"/>
                </a:lnTo>
                <a:lnTo>
                  <a:pt x="1281" y="229"/>
                </a:lnTo>
                <a:lnTo>
                  <a:pt x="1267" y="220"/>
                </a:lnTo>
                <a:lnTo>
                  <a:pt x="1256" y="209"/>
                </a:lnTo>
                <a:lnTo>
                  <a:pt x="1233" y="183"/>
                </a:lnTo>
                <a:lnTo>
                  <a:pt x="1211" y="152"/>
                </a:lnTo>
                <a:lnTo>
                  <a:pt x="1197" y="127"/>
                </a:lnTo>
                <a:lnTo>
                  <a:pt x="1180" y="104"/>
                </a:lnTo>
                <a:lnTo>
                  <a:pt x="1165" y="85"/>
                </a:lnTo>
                <a:lnTo>
                  <a:pt x="1149" y="73"/>
                </a:lnTo>
                <a:lnTo>
                  <a:pt x="1140" y="68"/>
                </a:lnTo>
                <a:lnTo>
                  <a:pt x="1134" y="68"/>
                </a:lnTo>
                <a:lnTo>
                  <a:pt x="1126" y="68"/>
                </a:lnTo>
                <a:lnTo>
                  <a:pt x="1118" y="68"/>
                </a:lnTo>
                <a:lnTo>
                  <a:pt x="1109" y="73"/>
                </a:lnTo>
                <a:lnTo>
                  <a:pt x="1101" y="79"/>
                </a:lnTo>
                <a:lnTo>
                  <a:pt x="1084" y="102"/>
                </a:lnTo>
                <a:lnTo>
                  <a:pt x="1050" y="150"/>
                </a:lnTo>
                <a:lnTo>
                  <a:pt x="1039" y="167"/>
                </a:lnTo>
                <a:lnTo>
                  <a:pt x="1027" y="178"/>
                </a:lnTo>
                <a:lnTo>
                  <a:pt x="1019" y="186"/>
                </a:lnTo>
                <a:lnTo>
                  <a:pt x="1010" y="186"/>
                </a:lnTo>
                <a:lnTo>
                  <a:pt x="1002" y="178"/>
                </a:lnTo>
                <a:lnTo>
                  <a:pt x="993" y="164"/>
                </a:lnTo>
                <a:lnTo>
                  <a:pt x="988" y="155"/>
                </a:lnTo>
                <a:lnTo>
                  <a:pt x="982" y="150"/>
                </a:lnTo>
                <a:lnTo>
                  <a:pt x="974" y="144"/>
                </a:lnTo>
                <a:lnTo>
                  <a:pt x="968" y="144"/>
                </a:lnTo>
                <a:lnTo>
                  <a:pt x="960" y="150"/>
                </a:lnTo>
                <a:lnTo>
                  <a:pt x="948" y="161"/>
                </a:lnTo>
                <a:lnTo>
                  <a:pt x="937" y="178"/>
                </a:lnTo>
                <a:lnTo>
                  <a:pt x="926" y="203"/>
                </a:lnTo>
                <a:lnTo>
                  <a:pt x="912" y="229"/>
                </a:lnTo>
                <a:lnTo>
                  <a:pt x="903" y="240"/>
                </a:lnTo>
                <a:lnTo>
                  <a:pt x="895" y="246"/>
                </a:lnTo>
                <a:lnTo>
                  <a:pt x="889" y="251"/>
                </a:lnTo>
                <a:lnTo>
                  <a:pt x="881" y="254"/>
                </a:lnTo>
                <a:lnTo>
                  <a:pt x="872" y="251"/>
                </a:lnTo>
                <a:lnTo>
                  <a:pt x="864" y="248"/>
                </a:lnTo>
                <a:lnTo>
                  <a:pt x="852" y="243"/>
                </a:lnTo>
                <a:lnTo>
                  <a:pt x="844" y="234"/>
                </a:lnTo>
                <a:lnTo>
                  <a:pt x="824" y="212"/>
                </a:lnTo>
                <a:lnTo>
                  <a:pt x="799" y="175"/>
                </a:lnTo>
                <a:lnTo>
                  <a:pt x="773" y="130"/>
                </a:lnTo>
                <a:lnTo>
                  <a:pt x="762" y="107"/>
                </a:lnTo>
                <a:lnTo>
                  <a:pt x="748" y="85"/>
                </a:lnTo>
                <a:lnTo>
                  <a:pt x="734" y="68"/>
                </a:lnTo>
                <a:lnTo>
                  <a:pt x="720" y="54"/>
                </a:lnTo>
                <a:lnTo>
                  <a:pt x="706" y="42"/>
                </a:lnTo>
                <a:lnTo>
                  <a:pt x="691" y="34"/>
                </a:lnTo>
                <a:lnTo>
                  <a:pt x="680" y="28"/>
                </a:lnTo>
                <a:lnTo>
                  <a:pt x="666" y="28"/>
                </a:lnTo>
                <a:lnTo>
                  <a:pt x="652" y="28"/>
                </a:lnTo>
                <a:lnTo>
                  <a:pt x="638" y="34"/>
                </a:lnTo>
                <a:lnTo>
                  <a:pt x="624" y="42"/>
                </a:lnTo>
                <a:lnTo>
                  <a:pt x="612" y="54"/>
                </a:lnTo>
                <a:lnTo>
                  <a:pt x="598" y="68"/>
                </a:lnTo>
                <a:lnTo>
                  <a:pt x="584" y="85"/>
                </a:lnTo>
                <a:lnTo>
                  <a:pt x="559" y="127"/>
                </a:lnTo>
                <a:lnTo>
                  <a:pt x="531" y="175"/>
                </a:lnTo>
                <a:lnTo>
                  <a:pt x="502" y="209"/>
                </a:lnTo>
                <a:lnTo>
                  <a:pt x="491" y="220"/>
                </a:lnTo>
                <a:lnTo>
                  <a:pt x="480" y="229"/>
                </a:lnTo>
                <a:lnTo>
                  <a:pt x="469" y="234"/>
                </a:lnTo>
                <a:lnTo>
                  <a:pt x="457" y="237"/>
                </a:lnTo>
                <a:lnTo>
                  <a:pt x="443" y="234"/>
                </a:lnTo>
                <a:lnTo>
                  <a:pt x="432" y="229"/>
                </a:lnTo>
                <a:lnTo>
                  <a:pt x="421" y="220"/>
                </a:lnTo>
                <a:lnTo>
                  <a:pt x="409" y="209"/>
                </a:lnTo>
                <a:lnTo>
                  <a:pt x="398" y="192"/>
                </a:lnTo>
                <a:lnTo>
                  <a:pt x="387" y="172"/>
                </a:lnTo>
                <a:lnTo>
                  <a:pt x="361" y="124"/>
                </a:lnTo>
                <a:lnTo>
                  <a:pt x="330" y="71"/>
                </a:lnTo>
                <a:lnTo>
                  <a:pt x="305" y="34"/>
                </a:lnTo>
                <a:lnTo>
                  <a:pt x="294" y="20"/>
                </a:lnTo>
                <a:lnTo>
                  <a:pt x="282" y="11"/>
                </a:lnTo>
                <a:lnTo>
                  <a:pt x="271" y="3"/>
                </a:lnTo>
                <a:lnTo>
                  <a:pt x="263" y="0"/>
                </a:lnTo>
                <a:lnTo>
                  <a:pt x="251" y="0"/>
                </a:lnTo>
                <a:lnTo>
                  <a:pt x="240" y="3"/>
                </a:lnTo>
                <a:lnTo>
                  <a:pt x="229" y="9"/>
                </a:lnTo>
                <a:lnTo>
                  <a:pt x="217" y="14"/>
                </a:lnTo>
                <a:lnTo>
                  <a:pt x="195" y="37"/>
                </a:lnTo>
                <a:lnTo>
                  <a:pt x="170" y="68"/>
                </a:lnTo>
                <a:lnTo>
                  <a:pt x="153" y="88"/>
                </a:lnTo>
                <a:lnTo>
                  <a:pt x="136" y="104"/>
                </a:lnTo>
                <a:lnTo>
                  <a:pt x="113" y="121"/>
                </a:lnTo>
                <a:lnTo>
                  <a:pt x="91" y="130"/>
                </a:lnTo>
                <a:lnTo>
                  <a:pt x="68" y="135"/>
                </a:lnTo>
                <a:lnTo>
                  <a:pt x="54" y="135"/>
                </a:lnTo>
                <a:lnTo>
                  <a:pt x="43" y="135"/>
                </a:lnTo>
                <a:lnTo>
                  <a:pt x="31" y="133"/>
                </a:lnTo>
                <a:lnTo>
                  <a:pt x="20" y="127"/>
                </a:lnTo>
                <a:lnTo>
                  <a:pt x="9" y="119"/>
                </a:lnTo>
                <a:lnTo>
                  <a:pt x="0" y="107"/>
                </a:lnTo>
              </a:path>
            </a:pathLst>
          </a:custGeom>
          <a:noFill/>
          <a:ln w="22225">
            <a:solidFill>
              <a:srgbClr val="000000"/>
            </a:solidFill>
            <a:round/>
            <a:headEnd/>
            <a:tailEnd/>
          </a:ln>
        </p:spPr>
        <p:txBody>
          <a:bodyPr/>
          <a:lstStyle/>
          <a:p>
            <a:endParaRPr lang="en-US"/>
          </a:p>
        </p:txBody>
      </p:sp>
      <p:sp>
        <p:nvSpPr>
          <p:cNvPr id="41076" name="Line 116"/>
          <p:cNvSpPr>
            <a:spLocks noChangeShapeType="1"/>
          </p:cNvSpPr>
          <p:nvPr/>
        </p:nvSpPr>
        <p:spPr bwMode="auto">
          <a:xfrm>
            <a:off x="6577013" y="2614613"/>
            <a:ext cx="1587" cy="290512"/>
          </a:xfrm>
          <a:prstGeom prst="line">
            <a:avLst/>
          </a:prstGeom>
          <a:noFill/>
          <a:ln w="9525">
            <a:solidFill>
              <a:srgbClr val="000000"/>
            </a:solidFill>
            <a:round/>
            <a:headEnd/>
            <a:tailEnd/>
          </a:ln>
        </p:spPr>
        <p:txBody>
          <a:bodyPr/>
          <a:lstStyle/>
          <a:p>
            <a:endParaRPr lang="en-US"/>
          </a:p>
        </p:txBody>
      </p:sp>
      <p:sp>
        <p:nvSpPr>
          <p:cNvPr id="41077" name="Line 117"/>
          <p:cNvSpPr>
            <a:spLocks noChangeShapeType="1"/>
          </p:cNvSpPr>
          <p:nvPr/>
        </p:nvSpPr>
        <p:spPr bwMode="auto">
          <a:xfrm flipH="1">
            <a:off x="6470650" y="2551113"/>
            <a:ext cx="214313" cy="1587"/>
          </a:xfrm>
          <a:prstGeom prst="line">
            <a:avLst/>
          </a:prstGeom>
          <a:noFill/>
          <a:ln w="9525">
            <a:solidFill>
              <a:srgbClr val="000000"/>
            </a:solidFill>
            <a:round/>
            <a:headEnd/>
            <a:tailEnd/>
          </a:ln>
        </p:spPr>
        <p:txBody>
          <a:bodyPr/>
          <a:lstStyle/>
          <a:p>
            <a:endParaRPr lang="en-US"/>
          </a:p>
        </p:txBody>
      </p:sp>
      <p:sp>
        <p:nvSpPr>
          <p:cNvPr id="41078" name="Line 118"/>
          <p:cNvSpPr>
            <a:spLocks noChangeShapeType="1"/>
          </p:cNvSpPr>
          <p:nvPr/>
        </p:nvSpPr>
        <p:spPr bwMode="auto">
          <a:xfrm flipH="1">
            <a:off x="6515100" y="2614613"/>
            <a:ext cx="125413" cy="1587"/>
          </a:xfrm>
          <a:prstGeom prst="line">
            <a:avLst/>
          </a:prstGeom>
          <a:noFill/>
          <a:ln w="22225">
            <a:solidFill>
              <a:srgbClr val="000000"/>
            </a:solidFill>
            <a:round/>
            <a:headEnd/>
            <a:tailEnd/>
          </a:ln>
        </p:spPr>
        <p:txBody>
          <a:bodyPr/>
          <a:lstStyle/>
          <a:p>
            <a:endParaRPr lang="en-US"/>
          </a:p>
        </p:txBody>
      </p:sp>
      <p:sp>
        <p:nvSpPr>
          <p:cNvPr id="41079" name="Line 119"/>
          <p:cNvSpPr>
            <a:spLocks noChangeShapeType="1"/>
          </p:cNvSpPr>
          <p:nvPr/>
        </p:nvSpPr>
        <p:spPr bwMode="auto">
          <a:xfrm>
            <a:off x="8081963" y="2614613"/>
            <a:ext cx="1587" cy="52387"/>
          </a:xfrm>
          <a:prstGeom prst="line">
            <a:avLst/>
          </a:prstGeom>
          <a:noFill/>
          <a:ln w="9525">
            <a:solidFill>
              <a:srgbClr val="000000"/>
            </a:solidFill>
            <a:round/>
            <a:headEnd/>
            <a:tailEnd/>
          </a:ln>
        </p:spPr>
        <p:txBody>
          <a:bodyPr/>
          <a:lstStyle/>
          <a:p>
            <a:endParaRPr lang="en-US"/>
          </a:p>
        </p:txBody>
      </p:sp>
      <p:sp>
        <p:nvSpPr>
          <p:cNvPr id="41080" name="Line 120"/>
          <p:cNvSpPr>
            <a:spLocks noChangeShapeType="1"/>
          </p:cNvSpPr>
          <p:nvPr/>
        </p:nvSpPr>
        <p:spPr bwMode="auto">
          <a:xfrm>
            <a:off x="8081963" y="2703513"/>
            <a:ext cx="1587" cy="53975"/>
          </a:xfrm>
          <a:prstGeom prst="line">
            <a:avLst/>
          </a:prstGeom>
          <a:noFill/>
          <a:ln w="9525">
            <a:solidFill>
              <a:srgbClr val="000000"/>
            </a:solidFill>
            <a:round/>
            <a:headEnd/>
            <a:tailEnd/>
          </a:ln>
        </p:spPr>
        <p:txBody>
          <a:bodyPr/>
          <a:lstStyle/>
          <a:p>
            <a:endParaRPr lang="en-US"/>
          </a:p>
        </p:txBody>
      </p:sp>
      <p:sp>
        <p:nvSpPr>
          <p:cNvPr id="41081" name="Line 121"/>
          <p:cNvSpPr>
            <a:spLocks noChangeShapeType="1"/>
          </p:cNvSpPr>
          <p:nvPr/>
        </p:nvSpPr>
        <p:spPr bwMode="auto">
          <a:xfrm>
            <a:off x="8081963" y="2792413"/>
            <a:ext cx="1587" cy="53975"/>
          </a:xfrm>
          <a:prstGeom prst="line">
            <a:avLst/>
          </a:prstGeom>
          <a:noFill/>
          <a:ln w="9525">
            <a:solidFill>
              <a:srgbClr val="000000"/>
            </a:solidFill>
            <a:round/>
            <a:headEnd/>
            <a:tailEnd/>
          </a:ln>
        </p:spPr>
        <p:txBody>
          <a:bodyPr/>
          <a:lstStyle/>
          <a:p>
            <a:endParaRPr lang="en-US"/>
          </a:p>
        </p:txBody>
      </p:sp>
      <p:sp>
        <p:nvSpPr>
          <p:cNvPr id="41082" name="Line 122"/>
          <p:cNvSpPr>
            <a:spLocks noChangeShapeType="1"/>
          </p:cNvSpPr>
          <p:nvPr/>
        </p:nvSpPr>
        <p:spPr bwMode="auto">
          <a:xfrm>
            <a:off x="8081963" y="2882900"/>
            <a:ext cx="1587" cy="22225"/>
          </a:xfrm>
          <a:prstGeom prst="line">
            <a:avLst/>
          </a:prstGeom>
          <a:noFill/>
          <a:ln w="9525">
            <a:solidFill>
              <a:srgbClr val="000000"/>
            </a:solidFill>
            <a:round/>
            <a:headEnd/>
            <a:tailEnd/>
          </a:ln>
        </p:spPr>
        <p:txBody>
          <a:bodyPr/>
          <a:lstStyle/>
          <a:p>
            <a:endParaRPr lang="en-US"/>
          </a:p>
        </p:txBody>
      </p:sp>
      <p:sp>
        <p:nvSpPr>
          <p:cNvPr id="41083" name="Line 123"/>
          <p:cNvSpPr>
            <a:spLocks noChangeShapeType="1"/>
          </p:cNvSpPr>
          <p:nvPr/>
        </p:nvSpPr>
        <p:spPr bwMode="auto">
          <a:xfrm flipH="1">
            <a:off x="8135938" y="2551113"/>
            <a:ext cx="53975" cy="1587"/>
          </a:xfrm>
          <a:prstGeom prst="line">
            <a:avLst/>
          </a:prstGeom>
          <a:noFill/>
          <a:ln w="9525">
            <a:solidFill>
              <a:srgbClr val="000000"/>
            </a:solidFill>
            <a:round/>
            <a:headEnd/>
            <a:tailEnd/>
          </a:ln>
        </p:spPr>
        <p:txBody>
          <a:bodyPr/>
          <a:lstStyle/>
          <a:p>
            <a:endParaRPr lang="en-US"/>
          </a:p>
        </p:txBody>
      </p:sp>
      <p:sp>
        <p:nvSpPr>
          <p:cNvPr id="41084" name="Line 124"/>
          <p:cNvSpPr>
            <a:spLocks noChangeShapeType="1"/>
          </p:cNvSpPr>
          <p:nvPr/>
        </p:nvSpPr>
        <p:spPr bwMode="auto">
          <a:xfrm flipH="1">
            <a:off x="8047038" y="2551113"/>
            <a:ext cx="53975" cy="1587"/>
          </a:xfrm>
          <a:prstGeom prst="line">
            <a:avLst/>
          </a:prstGeom>
          <a:noFill/>
          <a:ln w="9525">
            <a:solidFill>
              <a:srgbClr val="000000"/>
            </a:solidFill>
            <a:round/>
            <a:headEnd/>
            <a:tailEnd/>
          </a:ln>
        </p:spPr>
        <p:txBody>
          <a:bodyPr/>
          <a:lstStyle/>
          <a:p>
            <a:endParaRPr lang="en-US"/>
          </a:p>
        </p:txBody>
      </p:sp>
      <p:sp>
        <p:nvSpPr>
          <p:cNvPr id="41085" name="Line 125"/>
          <p:cNvSpPr>
            <a:spLocks noChangeShapeType="1"/>
          </p:cNvSpPr>
          <p:nvPr/>
        </p:nvSpPr>
        <p:spPr bwMode="auto">
          <a:xfrm flipH="1">
            <a:off x="7975600" y="2551113"/>
            <a:ext cx="34925" cy="1587"/>
          </a:xfrm>
          <a:prstGeom prst="line">
            <a:avLst/>
          </a:prstGeom>
          <a:noFill/>
          <a:ln w="9525">
            <a:solidFill>
              <a:srgbClr val="000000"/>
            </a:solidFill>
            <a:round/>
            <a:headEnd/>
            <a:tailEnd/>
          </a:ln>
        </p:spPr>
        <p:txBody>
          <a:bodyPr/>
          <a:lstStyle/>
          <a:p>
            <a:endParaRPr lang="en-US"/>
          </a:p>
        </p:txBody>
      </p:sp>
      <p:sp>
        <p:nvSpPr>
          <p:cNvPr id="41086" name="Line 126"/>
          <p:cNvSpPr>
            <a:spLocks noChangeShapeType="1"/>
          </p:cNvSpPr>
          <p:nvPr/>
        </p:nvSpPr>
        <p:spPr bwMode="auto">
          <a:xfrm flipH="1">
            <a:off x="8091488" y="2614613"/>
            <a:ext cx="53975" cy="1587"/>
          </a:xfrm>
          <a:prstGeom prst="line">
            <a:avLst/>
          </a:prstGeom>
          <a:noFill/>
          <a:ln w="22225">
            <a:solidFill>
              <a:srgbClr val="000000"/>
            </a:solidFill>
            <a:round/>
            <a:headEnd/>
            <a:tailEnd/>
          </a:ln>
        </p:spPr>
        <p:txBody>
          <a:bodyPr/>
          <a:lstStyle/>
          <a:p>
            <a:endParaRPr lang="en-US"/>
          </a:p>
        </p:txBody>
      </p:sp>
      <p:sp>
        <p:nvSpPr>
          <p:cNvPr id="41087" name="Line 127"/>
          <p:cNvSpPr>
            <a:spLocks noChangeShapeType="1"/>
          </p:cNvSpPr>
          <p:nvPr/>
        </p:nvSpPr>
        <p:spPr bwMode="auto">
          <a:xfrm flipH="1">
            <a:off x="8020050" y="2614613"/>
            <a:ext cx="34925" cy="1587"/>
          </a:xfrm>
          <a:prstGeom prst="line">
            <a:avLst/>
          </a:prstGeom>
          <a:noFill/>
          <a:ln w="22225">
            <a:solidFill>
              <a:srgbClr val="000000"/>
            </a:solidFill>
            <a:round/>
            <a:headEnd/>
            <a:tailEnd/>
          </a:ln>
        </p:spPr>
        <p:txBody>
          <a:bodyPr/>
          <a:lstStyle/>
          <a:p>
            <a:endParaRPr lang="en-US"/>
          </a:p>
        </p:txBody>
      </p:sp>
      <p:sp>
        <p:nvSpPr>
          <p:cNvPr id="41088" name="Line 128"/>
          <p:cNvSpPr>
            <a:spLocks noChangeShapeType="1"/>
          </p:cNvSpPr>
          <p:nvPr/>
        </p:nvSpPr>
        <p:spPr bwMode="auto">
          <a:xfrm flipH="1">
            <a:off x="6470650" y="603250"/>
            <a:ext cx="214313" cy="1588"/>
          </a:xfrm>
          <a:prstGeom prst="line">
            <a:avLst/>
          </a:prstGeom>
          <a:noFill/>
          <a:ln w="9525">
            <a:solidFill>
              <a:srgbClr val="000000"/>
            </a:solidFill>
            <a:round/>
            <a:headEnd/>
            <a:tailEnd/>
          </a:ln>
        </p:spPr>
        <p:txBody>
          <a:bodyPr/>
          <a:lstStyle/>
          <a:p>
            <a:endParaRPr lang="en-US"/>
          </a:p>
        </p:txBody>
      </p:sp>
      <p:sp>
        <p:nvSpPr>
          <p:cNvPr id="41089" name="Line 129"/>
          <p:cNvSpPr>
            <a:spLocks noChangeShapeType="1"/>
          </p:cNvSpPr>
          <p:nvPr/>
        </p:nvSpPr>
        <p:spPr bwMode="auto">
          <a:xfrm flipH="1">
            <a:off x="6519863" y="669925"/>
            <a:ext cx="120650" cy="1588"/>
          </a:xfrm>
          <a:prstGeom prst="line">
            <a:avLst/>
          </a:prstGeom>
          <a:noFill/>
          <a:ln w="22225">
            <a:solidFill>
              <a:srgbClr val="000000"/>
            </a:solidFill>
            <a:round/>
            <a:headEnd/>
            <a:tailEnd/>
          </a:ln>
        </p:spPr>
        <p:txBody>
          <a:bodyPr/>
          <a:lstStyle/>
          <a:p>
            <a:endParaRPr lang="en-US"/>
          </a:p>
        </p:txBody>
      </p:sp>
      <p:sp>
        <p:nvSpPr>
          <p:cNvPr id="41090" name="Freeform 130"/>
          <p:cNvSpPr>
            <a:spLocks/>
          </p:cNvSpPr>
          <p:nvPr/>
        </p:nvSpPr>
        <p:spPr bwMode="auto">
          <a:xfrm>
            <a:off x="5664200" y="1301750"/>
            <a:ext cx="66675" cy="71438"/>
          </a:xfrm>
          <a:custGeom>
            <a:avLst/>
            <a:gdLst>
              <a:gd name="T0" fmla="*/ 0 w 42"/>
              <a:gd name="T1" fmla="*/ 0 h 45"/>
              <a:gd name="T2" fmla="*/ 0 w 42"/>
              <a:gd name="T3" fmla="*/ 0 h 45"/>
              <a:gd name="T4" fmla="*/ 35282187 w 42"/>
              <a:gd name="T5" fmla="*/ 7561316 h 45"/>
              <a:gd name="T6" fmla="*/ 70564374 w 42"/>
              <a:gd name="T7" fmla="*/ 27722710 h 45"/>
              <a:gd name="T8" fmla="*/ 85685306 w 42"/>
              <a:gd name="T9" fmla="*/ 42843748 h 45"/>
              <a:gd name="T10" fmla="*/ 98286877 w 42"/>
              <a:gd name="T11" fmla="*/ 63005144 h 45"/>
              <a:gd name="T12" fmla="*/ 105846574 w 42"/>
              <a:gd name="T13" fmla="*/ 85685908 h 45"/>
              <a:gd name="T14" fmla="*/ 105846574 w 42"/>
              <a:gd name="T15" fmla="*/ 113408630 h 4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5"/>
              <a:gd name="T26" fmla="*/ 42 w 42"/>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5">
                <a:moveTo>
                  <a:pt x="0" y="0"/>
                </a:moveTo>
                <a:lnTo>
                  <a:pt x="0" y="0"/>
                </a:lnTo>
                <a:lnTo>
                  <a:pt x="14" y="3"/>
                </a:lnTo>
                <a:lnTo>
                  <a:pt x="28" y="11"/>
                </a:lnTo>
                <a:lnTo>
                  <a:pt x="34" y="17"/>
                </a:lnTo>
                <a:lnTo>
                  <a:pt x="39" y="25"/>
                </a:lnTo>
                <a:lnTo>
                  <a:pt x="42" y="34"/>
                </a:lnTo>
                <a:lnTo>
                  <a:pt x="42" y="45"/>
                </a:lnTo>
              </a:path>
            </a:pathLst>
          </a:custGeom>
          <a:noFill/>
          <a:ln w="9525">
            <a:solidFill>
              <a:srgbClr val="000000"/>
            </a:solidFill>
            <a:round/>
            <a:headEnd/>
            <a:tailEnd/>
          </a:ln>
        </p:spPr>
        <p:txBody>
          <a:bodyPr/>
          <a:lstStyle/>
          <a:p>
            <a:endParaRPr lang="en-US"/>
          </a:p>
        </p:txBody>
      </p:sp>
      <p:sp>
        <p:nvSpPr>
          <p:cNvPr id="41091" name="Freeform 131"/>
          <p:cNvSpPr>
            <a:spLocks/>
          </p:cNvSpPr>
          <p:nvPr/>
        </p:nvSpPr>
        <p:spPr bwMode="auto">
          <a:xfrm>
            <a:off x="5730875" y="1373188"/>
            <a:ext cx="76200" cy="277812"/>
          </a:xfrm>
          <a:custGeom>
            <a:avLst/>
            <a:gdLst>
              <a:gd name="T0" fmla="*/ 120967511 w 48"/>
              <a:gd name="T1" fmla="*/ 441025801 h 175"/>
              <a:gd name="T2" fmla="*/ 120967511 w 48"/>
              <a:gd name="T3" fmla="*/ 441025801 h 175"/>
              <a:gd name="T4" fmla="*/ 78124050 w 48"/>
              <a:gd name="T5" fmla="*/ 441025801 h 175"/>
              <a:gd name="T6" fmla="*/ 50403121 w 48"/>
              <a:gd name="T7" fmla="*/ 425904896 h 175"/>
              <a:gd name="T8" fmla="*/ 27722516 w 48"/>
              <a:gd name="T9" fmla="*/ 413304836 h 175"/>
              <a:gd name="T10" fmla="*/ 22682199 w 48"/>
              <a:gd name="T11" fmla="*/ 398183931 h 175"/>
              <a:gd name="T12" fmla="*/ 7561263 w 48"/>
              <a:gd name="T13" fmla="*/ 383063026 h 175"/>
              <a:gd name="T14" fmla="*/ 7561263 w 48"/>
              <a:gd name="T15" fmla="*/ 362901820 h 175"/>
              <a:gd name="T16" fmla="*/ 0 w 48"/>
              <a:gd name="T17" fmla="*/ 327619708 h 175"/>
              <a:gd name="T18" fmla="*/ 0 w 48"/>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5"/>
              <a:gd name="T32" fmla="*/ 48 w 48"/>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5">
                <a:moveTo>
                  <a:pt x="48" y="175"/>
                </a:moveTo>
                <a:lnTo>
                  <a:pt x="48" y="175"/>
                </a:lnTo>
                <a:lnTo>
                  <a:pt x="31" y="175"/>
                </a:lnTo>
                <a:lnTo>
                  <a:pt x="20" y="169"/>
                </a:lnTo>
                <a:lnTo>
                  <a:pt x="11" y="164"/>
                </a:lnTo>
                <a:lnTo>
                  <a:pt x="9" y="158"/>
                </a:lnTo>
                <a:lnTo>
                  <a:pt x="3" y="152"/>
                </a:lnTo>
                <a:lnTo>
                  <a:pt x="3" y="144"/>
                </a:lnTo>
                <a:lnTo>
                  <a:pt x="0" y="130"/>
                </a:lnTo>
                <a:lnTo>
                  <a:pt x="0" y="0"/>
                </a:lnTo>
              </a:path>
            </a:pathLst>
          </a:custGeom>
          <a:noFill/>
          <a:ln w="9525">
            <a:solidFill>
              <a:srgbClr val="000000"/>
            </a:solidFill>
            <a:round/>
            <a:headEnd/>
            <a:tailEnd/>
          </a:ln>
        </p:spPr>
        <p:txBody>
          <a:bodyPr/>
          <a:lstStyle/>
          <a:p>
            <a:endParaRPr lang="en-US"/>
          </a:p>
        </p:txBody>
      </p:sp>
      <p:sp>
        <p:nvSpPr>
          <p:cNvPr id="41092" name="Freeform 132"/>
          <p:cNvSpPr>
            <a:spLocks/>
          </p:cNvSpPr>
          <p:nvPr/>
        </p:nvSpPr>
        <p:spPr bwMode="auto">
          <a:xfrm>
            <a:off x="5664200" y="1225550"/>
            <a:ext cx="66675" cy="76200"/>
          </a:xfrm>
          <a:custGeom>
            <a:avLst/>
            <a:gdLst>
              <a:gd name="T0" fmla="*/ 0 w 42"/>
              <a:gd name="T1" fmla="*/ 120967511 h 48"/>
              <a:gd name="T2" fmla="*/ 0 w 42"/>
              <a:gd name="T3" fmla="*/ 120967511 h 48"/>
              <a:gd name="T4" fmla="*/ 35282187 w 42"/>
              <a:gd name="T5" fmla="*/ 113407839 h 48"/>
              <a:gd name="T6" fmla="*/ 70564374 w 42"/>
              <a:gd name="T7" fmla="*/ 93246570 h 48"/>
              <a:gd name="T8" fmla="*/ 85685306 w 42"/>
              <a:gd name="T9" fmla="*/ 70564377 h 48"/>
              <a:gd name="T10" fmla="*/ 98286877 w 42"/>
              <a:gd name="T11" fmla="*/ 55443445 h 48"/>
              <a:gd name="T12" fmla="*/ 105846574 w 42"/>
              <a:gd name="T13" fmla="*/ 27722516 h 48"/>
              <a:gd name="T14" fmla="*/ 105846574 w 4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0" y="48"/>
                </a:moveTo>
                <a:lnTo>
                  <a:pt x="0" y="48"/>
                </a:lnTo>
                <a:lnTo>
                  <a:pt x="14" y="45"/>
                </a:lnTo>
                <a:lnTo>
                  <a:pt x="28" y="37"/>
                </a:lnTo>
                <a:lnTo>
                  <a:pt x="34" y="28"/>
                </a:lnTo>
                <a:lnTo>
                  <a:pt x="39" y="22"/>
                </a:lnTo>
                <a:lnTo>
                  <a:pt x="42" y="11"/>
                </a:lnTo>
                <a:lnTo>
                  <a:pt x="42" y="0"/>
                </a:lnTo>
              </a:path>
            </a:pathLst>
          </a:custGeom>
          <a:noFill/>
          <a:ln w="9525">
            <a:solidFill>
              <a:srgbClr val="000000"/>
            </a:solidFill>
            <a:round/>
            <a:headEnd/>
            <a:tailEnd/>
          </a:ln>
        </p:spPr>
        <p:txBody>
          <a:bodyPr/>
          <a:lstStyle/>
          <a:p>
            <a:endParaRPr lang="en-US"/>
          </a:p>
        </p:txBody>
      </p:sp>
      <p:sp>
        <p:nvSpPr>
          <p:cNvPr id="41093" name="Freeform 133"/>
          <p:cNvSpPr>
            <a:spLocks/>
          </p:cNvSpPr>
          <p:nvPr/>
        </p:nvSpPr>
        <p:spPr bwMode="auto">
          <a:xfrm>
            <a:off x="5730875" y="947738"/>
            <a:ext cx="76200" cy="277812"/>
          </a:xfrm>
          <a:custGeom>
            <a:avLst/>
            <a:gdLst>
              <a:gd name="T0" fmla="*/ 120967511 w 48"/>
              <a:gd name="T1" fmla="*/ 0 h 175"/>
              <a:gd name="T2" fmla="*/ 120967511 w 48"/>
              <a:gd name="T3" fmla="*/ 0 h 175"/>
              <a:gd name="T4" fmla="*/ 78124050 w 48"/>
              <a:gd name="T5" fmla="*/ 7559662 h 175"/>
              <a:gd name="T6" fmla="*/ 50403121 w 48"/>
              <a:gd name="T7" fmla="*/ 15120911 h 175"/>
              <a:gd name="T8" fmla="*/ 27722516 w 48"/>
              <a:gd name="T9" fmla="*/ 27720878 h 175"/>
              <a:gd name="T10" fmla="*/ 22682199 w 48"/>
              <a:gd name="T11" fmla="*/ 42841783 h 175"/>
              <a:gd name="T12" fmla="*/ 7561263 w 48"/>
              <a:gd name="T13" fmla="*/ 63003002 h 175"/>
              <a:gd name="T14" fmla="*/ 7561263 w 48"/>
              <a:gd name="T15" fmla="*/ 78123907 h 175"/>
              <a:gd name="T16" fmla="*/ 0 w 48"/>
              <a:gd name="T17" fmla="*/ 113406043 h 175"/>
              <a:gd name="T18" fmla="*/ 0 w 48"/>
              <a:gd name="T19" fmla="*/ 441025801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5"/>
              <a:gd name="T32" fmla="*/ 48 w 48"/>
              <a:gd name="T33" fmla="*/ 175 h 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5">
                <a:moveTo>
                  <a:pt x="48" y="0"/>
                </a:moveTo>
                <a:lnTo>
                  <a:pt x="48" y="0"/>
                </a:lnTo>
                <a:lnTo>
                  <a:pt x="31" y="3"/>
                </a:lnTo>
                <a:lnTo>
                  <a:pt x="20" y="6"/>
                </a:lnTo>
                <a:lnTo>
                  <a:pt x="11" y="11"/>
                </a:lnTo>
                <a:lnTo>
                  <a:pt x="9" y="17"/>
                </a:lnTo>
                <a:lnTo>
                  <a:pt x="3" y="25"/>
                </a:lnTo>
                <a:lnTo>
                  <a:pt x="3" y="31"/>
                </a:lnTo>
                <a:lnTo>
                  <a:pt x="0" y="45"/>
                </a:lnTo>
                <a:lnTo>
                  <a:pt x="0" y="175"/>
                </a:lnTo>
              </a:path>
            </a:pathLst>
          </a:custGeom>
          <a:noFill/>
          <a:ln w="9525">
            <a:solidFill>
              <a:srgbClr val="000000"/>
            </a:solidFill>
            <a:round/>
            <a:headEnd/>
            <a:tailEnd/>
          </a:ln>
        </p:spPr>
        <p:txBody>
          <a:bodyPr/>
          <a:lstStyle/>
          <a:p>
            <a:endParaRPr lang="en-US"/>
          </a:p>
        </p:txBody>
      </p:sp>
      <p:sp>
        <p:nvSpPr>
          <p:cNvPr id="41094" name="Freeform 134"/>
          <p:cNvSpPr>
            <a:spLocks/>
          </p:cNvSpPr>
          <p:nvPr/>
        </p:nvSpPr>
        <p:spPr bwMode="auto">
          <a:xfrm>
            <a:off x="8010525" y="2093913"/>
            <a:ext cx="71438" cy="71437"/>
          </a:xfrm>
          <a:custGeom>
            <a:avLst/>
            <a:gdLst>
              <a:gd name="T0" fmla="*/ 113408630 w 45"/>
              <a:gd name="T1" fmla="*/ 0 h 45"/>
              <a:gd name="T2" fmla="*/ 113408630 w 45"/>
              <a:gd name="T3" fmla="*/ 0 h 45"/>
              <a:gd name="T4" fmla="*/ 108368284 w 45"/>
              <a:gd name="T5" fmla="*/ 42841561 h 45"/>
              <a:gd name="T6" fmla="*/ 85685908 w 45"/>
              <a:gd name="T7" fmla="*/ 70563882 h 45"/>
              <a:gd name="T8" fmla="*/ 70564870 w 45"/>
              <a:gd name="T9" fmla="*/ 85684709 h 45"/>
              <a:gd name="T10" fmla="*/ 50403473 w 45"/>
              <a:gd name="T11" fmla="*/ 100805535 h 45"/>
              <a:gd name="T12" fmla="*/ 30242089 w 45"/>
              <a:gd name="T13" fmla="*/ 108365179 h 45"/>
              <a:gd name="T14" fmla="*/ 0 w 45"/>
              <a:gd name="T15" fmla="*/ 113405455 h 45"/>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45"/>
              <a:gd name="T26" fmla="*/ 45 w 45"/>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45">
                <a:moveTo>
                  <a:pt x="45" y="0"/>
                </a:moveTo>
                <a:lnTo>
                  <a:pt x="45" y="0"/>
                </a:lnTo>
                <a:lnTo>
                  <a:pt x="43" y="17"/>
                </a:lnTo>
                <a:lnTo>
                  <a:pt x="34" y="28"/>
                </a:lnTo>
                <a:lnTo>
                  <a:pt x="28" y="34"/>
                </a:lnTo>
                <a:lnTo>
                  <a:pt x="20" y="40"/>
                </a:lnTo>
                <a:lnTo>
                  <a:pt x="12" y="43"/>
                </a:lnTo>
                <a:lnTo>
                  <a:pt x="0" y="45"/>
                </a:lnTo>
              </a:path>
            </a:pathLst>
          </a:custGeom>
          <a:noFill/>
          <a:ln w="9525">
            <a:solidFill>
              <a:srgbClr val="000000"/>
            </a:solidFill>
            <a:round/>
            <a:headEnd/>
            <a:tailEnd/>
          </a:ln>
        </p:spPr>
        <p:txBody>
          <a:bodyPr/>
          <a:lstStyle/>
          <a:p>
            <a:endParaRPr lang="en-US"/>
          </a:p>
        </p:txBody>
      </p:sp>
      <p:sp>
        <p:nvSpPr>
          <p:cNvPr id="41095" name="Freeform 135"/>
          <p:cNvSpPr>
            <a:spLocks/>
          </p:cNvSpPr>
          <p:nvPr/>
        </p:nvSpPr>
        <p:spPr bwMode="auto">
          <a:xfrm>
            <a:off x="7572375" y="2165350"/>
            <a:ext cx="438150" cy="73025"/>
          </a:xfrm>
          <a:custGeom>
            <a:avLst/>
            <a:gdLst>
              <a:gd name="T0" fmla="*/ 0 w 276"/>
              <a:gd name="T1" fmla="*/ 115927199 h 46"/>
              <a:gd name="T2" fmla="*/ 0 w 276"/>
              <a:gd name="T3" fmla="*/ 115927199 h 46"/>
              <a:gd name="T4" fmla="*/ 0 w 276"/>
              <a:gd name="T5" fmla="*/ 78124049 h 46"/>
              <a:gd name="T6" fmla="*/ 12599985 w 276"/>
              <a:gd name="T7" fmla="*/ 50403121 h 46"/>
              <a:gd name="T8" fmla="*/ 20161247 w 276"/>
              <a:gd name="T9" fmla="*/ 30241877 h 46"/>
              <a:gd name="T10" fmla="*/ 42843443 w 276"/>
              <a:gd name="T11" fmla="*/ 15120939 h 46"/>
              <a:gd name="T12" fmla="*/ 55443438 w 276"/>
              <a:gd name="T13" fmla="*/ 7559676 h 46"/>
              <a:gd name="T14" fmla="*/ 78124040 w 276"/>
              <a:gd name="T15" fmla="*/ 0 h 46"/>
              <a:gd name="T16" fmla="*/ 105846565 w 276"/>
              <a:gd name="T17" fmla="*/ 0 h 46"/>
              <a:gd name="T18" fmla="*/ 695563016 w 27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6"/>
              <a:gd name="T31" fmla="*/ 0 h 46"/>
              <a:gd name="T32" fmla="*/ 276 w 27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6" h="46">
                <a:moveTo>
                  <a:pt x="0" y="46"/>
                </a:moveTo>
                <a:lnTo>
                  <a:pt x="0" y="46"/>
                </a:lnTo>
                <a:lnTo>
                  <a:pt x="0" y="31"/>
                </a:lnTo>
                <a:lnTo>
                  <a:pt x="5" y="20"/>
                </a:lnTo>
                <a:lnTo>
                  <a:pt x="8" y="12"/>
                </a:lnTo>
                <a:lnTo>
                  <a:pt x="17" y="6"/>
                </a:lnTo>
                <a:lnTo>
                  <a:pt x="22" y="3"/>
                </a:lnTo>
                <a:lnTo>
                  <a:pt x="31" y="0"/>
                </a:lnTo>
                <a:lnTo>
                  <a:pt x="42" y="0"/>
                </a:lnTo>
                <a:lnTo>
                  <a:pt x="276" y="0"/>
                </a:lnTo>
              </a:path>
            </a:pathLst>
          </a:custGeom>
          <a:noFill/>
          <a:ln w="9525">
            <a:solidFill>
              <a:srgbClr val="000000"/>
            </a:solidFill>
            <a:round/>
            <a:headEnd/>
            <a:tailEnd/>
          </a:ln>
        </p:spPr>
        <p:txBody>
          <a:bodyPr/>
          <a:lstStyle/>
          <a:p>
            <a:endParaRPr lang="en-US"/>
          </a:p>
        </p:txBody>
      </p:sp>
      <p:sp>
        <p:nvSpPr>
          <p:cNvPr id="41096" name="Freeform 136"/>
          <p:cNvSpPr>
            <a:spLocks/>
          </p:cNvSpPr>
          <p:nvPr/>
        </p:nvSpPr>
        <p:spPr bwMode="auto">
          <a:xfrm>
            <a:off x="8081963" y="2093913"/>
            <a:ext cx="76200" cy="71437"/>
          </a:xfrm>
          <a:custGeom>
            <a:avLst/>
            <a:gdLst>
              <a:gd name="T0" fmla="*/ 0 w 48"/>
              <a:gd name="T1" fmla="*/ 0 h 45"/>
              <a:gd name="T2" fmla="*/ 0 w 48"/>
              <a:gd name="T3" fmla="*/ 0 h 45"/>
              <a:gd name="T4" fmla="*/ 7561263 w 48"/>
              <a:gd name="T5" fmla="*/ 42841561 h 45"/>
              <a:gd name="T6" fmla="*/ 30241878 w 48"/>
              <a:gd name="T7" fmla="*/ 70563882 h 45"/>
              <a:gd name="T8" fmla="*/ 42843449 w 48"/>
              <a:gd name="T9" fmla="*/ 85684709 h 45"/>
              <a:gd name="T10" fmla="*/ 65524066 w 48"/>
              <a:gd name="T11" fmla="*/ 100805535 h 45"/>
              <a:gd name="T12" fmla="*/ 93246570 w 48"/>
              <a:gd name="T13" fmla="*/ 108365179 h 45"/>
              <a:gd name="T14" fmla="*/ 120967511 w 48"/>
              <a:gd name="T15" fmla="*/ 113405455 h 45"/>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5"/>
              <a:gd name="T26" fmla="*/ 48 w 48"/>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5">
                <a:moveTo>
                  <a:pt x="0" y="0"/>
                </a:moveTo>
                <a:lnTo>
                  <a:pt x="0" y="0"/>
                </a:lnTo>
                <a:lnTo>
                  <a:pt x="3" y="17"/>
                </a:lnTo>
                <a:lnTo>
                  <a:pt x="12" y="28"/>
                </a:lnTo>
                <a:lnTo>
                  <a:pt x="17" y="34"/>
                </a:lnTo>
                <a:lnTo>
                  <a:pt x="26" y="40"/>
                </a:lnTo>
                <a:lnTo>
                  <a:pt x="37" y="43"/>
                </a:lnTo>
                <a:lnTo>
                  <a:pt x="48" y="45"/>
                </a:lnTo>
              </a:path>
            </a:pathLst>
          </a:custGeom>
          <a:noFill/>
          <a:ln w="9525">
            <a:solidFill>
              <a:srgbClr val="000000"/>
            </a:solidFill>
            <a:round/>
            <a:headEnd/>
            <a:tailEnd/>
          </a:ln>
        </p:spPr>
        <p:txBody>
          <a:bodyPr/>
          <a:lstStyle/>
          <a:p>
            <a:endParaRPr lang="en-US"/>
          </a:p>
        </p:txBody>
      </p:sp>
      <p:sp>
        <p:nvSpPr>
          <p:cNvPr id="41097" name="Freeform 137"/>
          <p:cNvSpPr>
            <a:spLocks/>
          </p:cNvSpPr>
          <p:nvPr/>
        </p:nvSpPr>
        <p:spPr bwMode="auto">
          <a:xfrm>
            <a:off x="8158163" y="2165350"/>
            <a:ext cx="439737" cy="73025"/>
          </a:xfrm>
          <a:custGeom>
            <a:avLst/>
            <a:gdLst>
              <a:gd name="T0" fmla="*/ 698081585 w 277"/>
              <a:gd name="T1" fmla="*/ 115927199 h 46"/>
              <a:gd name="T2" fmla="*/ 698081585 w 277"/>
              <a:gd name="T3" fmla="*/ 115927199 h 46"/>
              <a:gd name="T4" fmla="*/ 690521921 w 277"/>
              <a:gd name="T5" fmla="*/ 78124049 h 46"/>
              <a:gd name="T6" fmla="*/ 682960671 w 277"/>
              <a:gd name="T7" fmla="*/ 50403121 h 46"/>
              <a:gd name="T8" fmla="*/ 670360703 w 277"/>
              <a:gd name="T9" fmla="*/ 30241877 h 46"/>
              <a:gd name="T10" fmla="*/ 655239790 w 277"/>
              <a:gd name="T11" fmla="*/ 15120939 h 46"/>
              <a:gd name="T12" fmla="*/ 632557625 w 277"/>
              <a:gd name="T13" fmla="*/ 7559676 h 46"/>
              <a:gd name="T14" fmla="*/ 619956070 w 277"/>
              <a:gd name="T15" fmla="*/ 0 h 46"/>
              <a:gd name="T16" fmla="*/ 584675526 w 277"/>
              <a:gd name="T17" fmla="*/ 0 h 46"/>
              <a:gd name="T18" fmla="*/ 0 w 27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7"/>
              <a:gd name="T31" fmla="*/ 0 h 46"/>
              <a:gd name="T32" fmla="*/ 277 w 27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7" h="46">
                <a:moveTo>
                  <a:pt x="277" y="46"/>
                </a:moveTo>
                <a:lnTo>
                  <a:pt x="277" y="46"/>
                </a:lnTo>
                <a:lnTo>
                  <a:pt x="274" y="31"/>
                </a:lnTo>
                <a:lnTo>
                  <a:pt x="271" y="20"/>
                </a:lnTo>
                <a:lnTo>
                  <a:pt x="266" y="12"/>
                </a:lnTo>
                <a:lnTo>
                  <a:pt x="260" y="6"/>
                </a:lnTo>
                <a:lnTo>
                  <a:pt x="251" y="3"/>
                </a:lnTo>
                <a:lnTo>
                  <a:pt x="246" y="0"/>
                </a:lnTo>
                <a:lnTo>
                  <a:pt x="232" y="0"/>
                </a:lnTo>
                <a:lnTo>
                  <a:pt x="0" y="0"/>
                </a:lnTo>
              </a:path>
            </a:pathLst>
          </a:custGeom>
          <a:noFill/>
          <a:ln w="9525">
            <a:solidFill>
              <a:srgbClr val="000000"/>
            </a:solidFill>
            <a:round/>
            <a:headEnd/>
            <a:tailEnd/>
          </a:ln>
        </p:spPr>
        <p:txBody>
          <a:bodyPr/>
          <a:lstStyle/>
          <a:p>
            <a:endParaRPr lang="en-US"/>
          </a:p>
        </p:txBody>
      </p:sp>
      <p:sp>
        <p:nvSpPr>
          <p:cNvPr id="41098" name="Freeform 138"/>
          <p:cNvSpPr>
            <a:spLocks/>
          </p:cNvSpPr>
          <p:nvPr/>
        </p:nvSpPr>
        <p:spPr bwMode="auto">
          <a:xfrm>
            <a:off x="5772150" y="3254375"/>
            <a:ext cx="66675" cy="71438"/>
          </a:xfrm>
          <a:custGeom>
            <a:avLst/>
            <a:gdLst>
              <a:gd name="T0" fmla="*/ 0 w 42"/>
              <a:gd name="T1" fmla="*/ 0 h 45"/>
              <a:gd name="T2" fmla="*/ 0 w 42"/>
              <a:gd name="T3" fmla="*/ 0 h 45"/>
              <a:gd name="T4" fmla="*/ 35282187 w 42"/>
              <a:gd name="T5" fmla="*/ 7561316 h 45"/>
              <a:gd name="T6" fmla="*/ 70564374 w 42"/>
              <a:gd name="T7" fmla="*/ 27722710 h 45"/>
              <a:gd name="T8" fmla="*/ 83165945 w 42"/>
              <a:gd name="T9" fmla="*/ 42843748 h 45"/>
              <a:gd name="T10" fmla="*/ 98286877 w 42"/>
              <a:gd name="T11" fmla="*/ 63005144 h 45"/>
              <a:gd name="T12" fmla="*/ 105846574 w 42"/>
              <a:gd name="T13" fmla="*/ 85685908 h 45"/>
              <a:gd name="T14" fmla="*/ 105846574 w 42"/>
              <a:gd name="T15" fmla="*/ 113408630 h 4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5"/>
              <a:gd name="T26" fmla="*/ 42 w 42"/>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5">
                <a:moveTo>
                  <a:pt x="0" y="0"/>
                </a:moveTo>
                <a:lnTo>
                  <a:pt x="0" y="0"/>
                </a:lnTo>
                <a:lnTo>
                  <a:pt x="14" y="3"/>
                </a:lnTo>
                <a:lnTo>
                  <a:pt x="28" y="11"/>
                </a:lnTo>
                <a:lnTo>
                  <a:pt x="33" y="17"/>
                </a:lnTo>
                <a:lnTo>
                  <a:pt x="39" y="25"/>
                </a:lnTo>
                <a:lnTo>
                  <a:pt x="42" y="34"/>
                </a:lnTo>
                <a:lnTo>
                  <a:pt x="42" y="45"/>
                </a:lnTo>
              </a:path>
            </a:pathLst>
          </a:custGeom>
          <a:noFill/>
          <a:ln w="9525">
            <a:solidFill>
              <a:srgbClr val="000000"/>
            </a:solidFill>
            <a:round/>
            <a:headEnd/>
            <a:tailEnd/>
          </a:ln>
        </p:spPr>
        <p:txBody>
          <a:bodyPr/>
          <a:lstStyle/>
          <a:p>
            <a:endParaRPr lang="en-US"/>
          </a:p>
        </p:txBody>
      </p:sp>
      <p:sp>
        <p:nvSpPr>
          <p:cNvPr id="41099" name="Freeform 139"/>
          <p:cNvSpPr>
            <a:spLocks/>
          </p:cNvSpPr>
          <p:nvPr/>
        </p:nvSpPr>
        <p:spPr bwMode="auto">
          <a:xfrm>
            <a:off x="5838825" y="3325813"/>
            <a:ext cx="76200" cy="98425"/>
          </a:xfrm>
          <a:custGeom>
            <a:avLst/>
            <a:gdLst>
              <a:gd name="T0" fmla="*/ 120967511 w 48"/>
              <a:gd name="T1" fmla="*/ 156249699 h 62"/>
              <a:gd name="T2" fmla="*/ 120967511 w 48"/>
              <a:gd name="T3" fmla="*/ 156249699 h 62"/>
              <a:gd name="T4" fmla="*/ 78124050 w 48"/>
              <a:gd name="T5" fmla="*/ 156249699 h 62"/>
              <a:gd name="T6" fmla="*/ 50403121 w 48"/>
              <a:gd name="T7" fmla="*/ 143649714 h 62"/>
              <a:gd name="T8" fmla="*/ 27722516 w 48"/>
              <a:gd name="T9" fmla="*/ 128528780 h 62"/>
              <a:gd name="T10" fmla="*/ 20161250 w 48"/>
              <a:gd name="T11" fmla="*/ 113407847 h 62"/>
              <a:gd name="T12" fmla="*/ 7561263 w 48"/>
              <a:gd name="T13" fmla="*/ 100806250 h 62"/>
              <a:gd name="T14" fmla="*/ 7561263 w 48"/>
              <a:gd name="T15" fmla="*/ 78125643 h 62"/>
              <a:gd name="T16" fmla="*/ 0 w 48"/>
              <a:gd name="T17" fmla="*/ 42843452 h 62"/>
              <a:gd name="T18" fmla="*/ 0 w 48"/>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62"/>
              <a:gd name="T32" fmla="*/ 48 w 48"/>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62">
                <a:moveTo>
                  <a:pt x="48" y="62"/>
                </a:moveTo>
                <a:lnTo>
                  <a:pt x="48" y="62"/>
                </a:lnTo>
                <a:lnTo>
                  <a:pt x="31" y="62"/>
                </a:lnTo>
                <a:lnTo>
                  <a:pt x="20" y="57"/>
                </a:lnTo>
                <a:lnTo>
                  <a:pt x="11" y="51"/>
                </a:lnTo>
                <a:lnTo>
                  <a:pt x="8" y="45"/>
                </a:lnTo>
                <a:lnTo>
                  <a:pt x="3" y="40"/>
                </a:lnTo>
                <a:lnTo>
                  <a:pt x="3" y="31"/>
                </a:lnTo>
                <a:lnTo>
                  <a:pt x="0" y="17"/>
                </a:lnTo>
                <a:lnTo>
                  <a:pt x="0" y="0"/>
                </a:lnTo>
              </a:path>
            </a:pathLst>
          </a:custGeom>
          <a:noFill/>
          <a:ln w="9525">
            <a:solidFill>
              <a:srgbClr val="000000"/>
            </a:solidFill>
            <a:round/>
            <a:headEnd/>
            <a:tailEnd/>
          </a:ln>
        </p:spPr>
        <p:txBody>
          <a:bodyPr/>
          <a:lstStyle/>
          <a:p>
            <a:endParaRPr lang="en-US"/>
          </a:p>
        </p:txBody>
      </p:sp>
      <p:sp>
        <p:nvSpPr>
          <p:cNvPr id="41100" name="Freeform 140"/>
          <p:cNvSpPr>
            <a:spLocks/>
          </p:cNvSpPr>
          <p:nvPr/>
        </p:nvSpPr>
        <p:spPr bwMode="auto">
          <a:xfrm>
            <a:off x="5772150" y="3178175"/>
            <a:ext cx="66675" cy="76200"/>
          </a:xfrm>
          <a:custGeom>
            <a:avLst/>
            <a:gdLst>
              <a:gd name="T0" fmla="*/ 0 w 42"/>
              <a:gd name="T1" fmla="*/ 120967511 h 48"/>
              <a:gd name="T2" fmla="*/ 0 w 42"/>
              <a:gd name="T3" fmla="*/ 120967511 h 48"/>
              <a:gd name="T4" fmla="*/ 35282187 w 42"/>
              <a:gd name="T5" fmla="*/ 113407839 h 48"/>
              <a:gd name="T6" fmla="*/ 70564374 w 42"/>
              <a:gd name="T7" fmla="*/ 93246570 h 48"/>
              <a:gd name="T8" fmla="*/ 83165945 w 42"/>
              <a:gd name="T9" fmla="*/ 70564377 h 48"/>
              <a:gd name="T10" fmla="*/ 98286877 w 42"/>
              <a:gd name="T11" fmla="*/ 57964394 h 48"/>
              <a:gd name="T12" fmla="*/ 105846574 w 42"/>
              <a:gd name="T13" fmla="*/ 27722516 h 48"/>
              <a:gd name="T14" fmla="*/ 105846574 w 4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0" y="48"/>
                </a:moveTo>
                <a:lnTo>
                  <a:pt x="0" y="48"/>
                </a:lnTo>
                <a:lnTo>
                  <a:pt x="14" y="45"/>
                </a:lnTo>
                <a:lnTo>
                  <a:pt x="28" y="37"/>
                </a:lnTo>
                <a:lnTo>
                  <a:pt x="33" y="28"/>
                </a:lnTo>
                <a:lnTo>
                  <a:pt x="39" y="23"/>
                </a:lnTo>
                <a:lnTo>
                  <a:pt x="42" y="11"/>
                </a:lnTo>
                <a:lnTo>
                  <a:pt x="42" y="0"/>
                </a:lnTo>
              </a:path>
            </a:pathLst>
          </a:custGeom>
          <a:noFill/>
          <a:ln w="9525">
            <a:solidFill>
              <a:srgbClr val="000000"/>
            </a:solidFill>
            <a:round/>
            <a:headEnd/>
            <a:tailEnd/>
          </a:ln>
        </p:spPr>
        <p:txBody>
          <a:bodyPr/>
          <a:lstStyle/>
          <a:p>
            <a:endParaRPr lang="en-US"/>
          </a:p>
        </p:txBody>
      </p:sp>
      <p:sp>
        <p:nvSpPr>
          <p:cNvPr id="41101" name="Freeform 141"/>
          <p:cNvSpPr>
            <a:spLocks/>
          </p:cNvSpPr>
          <p:nvPr/>
        </p:nvSpPr>
        <p:spPr bwMode="auto">
          <a:xfrm>
            <a:off x="5838825" y="3079750"/>
            <a:ext cx="76200" cy="98425"/>
          </a:xfrm>
          <a:custGeom>
            <a:avLst/>
            <a:gdLst>
              <a:gd name="T0" fmla="*/ 120967511 w 48"/>
              <a:gd name="T1" fmla="*/ 0 h 62"/>
              <a:gd name="T2" fmla="*/ 120967511 w 48"/>
              <a:gd name="T3" fmla="*/ 0 h 62"/>
              <a:gd name="T4" fmla="*/ 78124050 w 48"/>
              <a:gd name="T5" fmla="*/ 7561264 h 62"/>
              <a:gd name="T6" fmla="*/ 50403121 w 48"/>
              <a:gd name="T7" fmla="*/ 15120940 h 62"/>
              <a:gd name="T8" fmla="*/ 27722516 w 48"/>
              <a:gd name="T9" fmla="*/ 27722518 h 62"/>
              <a:gd name="T10" fmla="*/ 20161250 w 48"/>
              <a:gd name="T11" fmla="*/ 42843452 h 62"/>
              <a:gd name="T12" fmla="*/ 7561263 w 48"/>
              <a:gd name="T13" fmla="*/ 63004709 h 62"/>
              <a:gd name="T14" fmla="*/ 7561263 w 48"/>
              <a:gd name="T15" fmla="*/ 78125643 h 62"/>
              <a:gd name="T16" fmla="*/ 0 w 48"/>
              <a:gd name="T17" fmla="*/ 113407847 h 62"/>
              <a:gd name="T18" fmla="*/ 0 w 48"/>
              <a:gd name="T19" fmla="*/ 156249699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62"/>
              <a:gd name="T32" fmla="*/ 48 w 48"/>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62">
                <a:moveTo>
                  <a:pt x="48" y="0"/>
                </a:moveTo>
                <a:lnTo>
                  <a:pt x="48" y="0"/>
                </a:lnTo>
                <a:lnTo>
                  <a:pt x="31" y="3"/>
                </a:lnTo>
                <a:lnTo>
                  <a:pt x="20" y="6"/>
                </a:lnTo>
                <a:lnTo>
                  <a:pt x="11" y="11"/>
                </a:lnTo>
                <a:lnTo>
                  <a:pt x="8" y="17"/>
                </a:lnTo>
                <a:lnTo>
                  <a:pt x="3" y="25"/>
                </a:lnTo>
                <a:lnTo>
                  <a:pt x="3" y="31"/>
                </a:lnTo>
                <a:lnTo>
                  <a:pt x="0" y="45"/>
                </a:lnTo>
                <a:lnTo>
                  <a:pt x="0" y="62"/>
                </a:lnTo>
              </a:path>
            </a:pathLst>
          </a:custGeom>
          <a:noFill/>
          <a:ln w="9525">
            <a:solidFill>
              <a:srgbClr val="000000"/>
            </a:solidFill>
            <a:round/>
            <a:headEnd/>
            <a:tailEnd/>
          </a:ln>
        </p:spPr>
        <p:txBody>
          <a:bodyPr/>
          <a:lstStyle/>
          <a:p>
            <a:endParaRPr lang="en-US"/>
          </a:p>
        </p:txBody>
      </p:sp>
      <p:sp>
        <p:nvSpPr>
          <p:cNvPr id="41102" name="Freeform 142"/>
          <p:cNvSpPr>
            <a:spLocks/>
          </p:cNvSpPr>
          <p:nvPr/>
        </p:nvSpPr>
        <p:spPr bwMode="auto">
          <a:xfrm>
            <a:off x="5772150" y="4240213"/>
            <a:ext cx="66675" cy="71437"/>
          </a:xfrm>
          <a:custGeom>
            <a:avLst/>
            <a:gdLst>
              <a:gd name="T0" fmla="*/ 0 w 42"/>
              <a:gd name="T1" fmla="*/ 0 h 45"/>
              <a:gd name="T2" fmla="*/ 0 w 42"/>
              <a:gd name="T3" fmla="*/ 0 h 45"/>
              <a:gd name="T4" fmla="*/ 35282187 w 42"/>
              <a:gd name="T5" fmla="*/ 7559623 h 45"/>
              <a:gd name="T6" fmla="*/ 70564374 w 42"/>
              <a:gd name="T7" fmla="*/ 27720734 h 45"/>
              <a:gd name="T8" fmla="*/ 83165945 w 42"/>
              <a:gd name="T9" fmla="*/ 42841561 h 45"/>
              <a:gd name="T10" fmla="*/ 98286877 w 42"/>
              <a:gd name="T11" fmla="*/ 63002675 h 45"/>
              <a:gd name="T12" fmla="*/ 105846574 w 42"/>
              <a:gd name="T13" fmla="*/ 85684709 h 45"/>
              <a:gd name="T14" fmla="*/ 105846574 w 42"/>
              <a:gd name="T15" fmla="*/ 113405455 h 4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5"/>
              <a:gd name="T26" fmla="*/ 42 w 42"/>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5">
                <a:moveTo>
                  <a:pt x="0" y="0"/>
                </a:moveTo>
                <a:lnTo>
                  <a:pt x="0" y="0"/>
                </a:lnTo>
                <a:lnTo>
                  <a:pt x="14" y="3"/>
                </a:lnTo>
                <a:lnTo>
                  <a:pt x="28" y="11"/>
                </a:lnTo>
                <a:lnTo>
                  <a:pt x="33" y="17"/>
                </a:lnTo>
                <a:lnTo>
                  <a:pt x="39" y="25"/>
                </a:lnTo>
                <a:lnTo>
                  <a:pt x="42" y="34"/>
                </a:lnTo>
                <a:lnTo>
                  <a:pt x="42" y="45"/>
                </a:lnTo>
              </a:path>
            </a:pathLst>
          </a:custGeom>
          <a:noFill/>
          <a:ln w="9525">
            <a:solidFill>
              <a:srgbClr val="000000"/>
            </a:solidFill>
            <a:round/>
            <a:headEnd/>
            <a:tailEnd/>
          </a:ln>
        </p:spPr>
        <p:txBody>
          <a:bodyPr/>
          <a:lstStyle/>
          <a:p>
            <a:endParaRPr lang="en-US"/>
          </a:p>
        </p:txBody>
      </p:sp>
      <p:sp>
        <p:nvSpPr>
          <p:cNvPr id="41103" name="Freeform 143"/>
          <p:cNvSpPr>
            <a:spLocks/>
          </p:cNvSpPr>
          <p:nvPr/>
        </p:nvSpPr>
        <p:spPr bwMode="auto">
          <a:xfrm>
            <a:off x="5838825" y="4311650"/>
            <a:ext cx="76200" cy="98425"/>
          </a:xfrm>
          <a:custGeom>
            <a:avLst/>
            <a:gdLst>
              <a:gd name="T0" fmla="*/ 120967511 w 48"/>
              <a:gd name="T1" fmla="*/ 156249699 h 62"/>
              <a:gd name="T2" fmla="*/ 120967511 w 48"/>
              <a:gd name="T3" fmla="*/ 156249699 h 62"/>
              <a:gd name="T4" fmla="*/ 78124050 w 48"/>
              <a:gd name="T5" fmla="*/ 156249699 h 62"/>
              <a:gd name="T6" fmla="*/ 50403121 w 48"/>
              <a:gd name="T7" fmla="*/ 141128765 h 62"/>
              <a:gd name="T8" fmla="*/ 27722516 w 48"/>
              <a:gd name="T9" fmla="*/ 128528780 h 62"/>
              <a:gd name="T10" fmla="*/ 20161250 w 48"/>
              <a:gd name="T11" fmla="*/ 113407847 h 62"/>
              <a:gd name="T12" fmla="*/ 7561263 w 48"/>
              <a:gd name="T13" fmla="*/ 98286888 h 62"/>
              <a:gd name="T14" fmla="*/ 7561263 w 48"/>
              <a:gd name="T15" fmla="*/ 78125643 h 62"/>
              <a:gd name="T16" fmla="*/ 0 w 48"/>
              <a:gd name="T17" fmla="*/ 42843452 h 62"/>
              <a:gd name="T18" fmla="*/ 0 w 48"/>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62"/>
              <a:gd name="T32" fmla="*/ 48 w 48"/>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62">
                <a:moveTo>
                  <a:pt x="48" y="62"/>
                </a:moveTo>
                <a:lnTo>
                  <a:pt x="48" y="62"/>
                </a:lnTo>
                <a:lnTo>
                  <a:pt x="31" y="62"/>
                </a:lnTo>
                <a:lnTo>
                  <a:pt x="20" y="56"/>
                </a:lnTo>
                <a:lnTo>
                  <a:pt x="11" y="51"/>
                </a:lnTo>
                <a:lnTo>
                  <a:pt x="8" y="45"/>
                </a:lnTo>
                <a:lnTo>
                  <a:pt x="3" y="39"/>
                </a:lnTo>
                <a:lnTo>
                  <a:pt x="3" y="31"/>
                </a:lnTo>
                <a:lnTo>
                  <a:pt x="0" y="17"/>
                </a:lnTo>
                <a:lnTo>
                  <a:pt x="0" y="0"/>
                </a:lnTo>
              </a:path>
            </a:pathLst>
          </a:custGeom>
          <a:noFill/>
          <a:ln w="9525">
            <a:solidFill>
              <a:srgbClr val="000000"/>
            </a:solidFill>
            <a:round/>
            <a:headEnd/>
            <a:tailEnd/>
          </a:ln>
        </p:spPr>
        <p:txBody>
          <a:bodyPr/>
          <a:lstStyle/>
          <a:p>
            <a:endParaRPr lang="en-US"/>
          </a:p>
        </p:txBody>
      </p:sp>
      <p:sp>
        <p:nvSpPr>
          <p:cNvPr id="41104" name="Freeform 144"/>
          <p:cNvSpPr>
            <a:spLocks/>
          </p:cNvSpPr>
          <p:nvPr/>
        </p:nvSpPr>
        <p:spPr bwMode="auto">
          <a:xfrm>
            <a:off x="5772150" y="4164013"/>
            <a:ext cx="66675" cy="76200"/>
          </a:xfrm>
          <a:custGeom>
            <a:avLst/>
            <a:gdLst>
              <a:gd name="T0" fmla="*/ 0 w 42"/>
              <a:gd name="T1" fmla="*/ 120967511 h 48"/>
              <a:gd name="T2" fmla="*/ 0 w 42"/>
              <a:gd name="T3" fmla="*/ 120967511 h 48"/>
              <a:gd name="T4" fmla="*/ 35282187 w 42"/>
              <a:gd name="T5" fmla="*/ 113407839 h 48"/>
              <a:gd name="T6" fmla="*/ 70564374 w 42"/>
              <a:gd name="T7" fmla="*/ 93246570 h 48"/>
              <a:gd name="T8" fmla="*/ 83165945 w 42"/>
              <a:gd name="T9" fmla="*/ 70564377 h 48"/>
              <a:gd name="T10" fmla="*/ 98286877 w 42"/>
              <a:gd name="T11" fmla="*/ 55443445 h 48"/>
              <a:gd name="T12" fmla="*/ 105846574 w 42"/>
              <a:gd name="T13" fmla="*/ 27722516 h 48"/>
              <a:gd name="T14" fmla="*/ 105846574 w 4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0" y="48"/>
                </a:moveTo>
                <a:lnTo>
                  <a:pt x="0" y="48"/>
                </a:lnTo>
                <a:lnTo>
                  <a:pt x="14" y="45"/>
                </a:lnTo>
                <a:lnTo>
                  <a:pt x="28" y="37"/>
                </a:lnTo>
                <a:lnTo>
                  <a:pt x="33" y="28"/>
                </a:lnTo>
                <a:lnTo>
                  <a:pt x="39" y="22"/>
                </a:lnTo>
                <a:lnTo>
                  <a:pt x="42" y="11"/>
                </a:lnTo>
                <a:lnTo>
                  <a:pt x="42" y="0"/>
                </a:lnTo>
              </a:path>
            </a:pathLst>
          </a:custGeom>
          <a:noFill/>
          <a:ln w="9525">
            <a:solidFill>
              <a:srgbClr val="000000"/>
            </a:solidFill>
            <a:round/>
            <a:headEnd/>
            <a:tailEnd/>
          </a:ln>
        </p:spPr>
        <p:txBody>
          <a:bodyPr/>
          <a:lstStyle/>
          <a:p>
            <a:endParaRPr lang="en-US"/>
          </a:p>
        </p:txBody>
      </p:sp>
      <p:sp>
        <p:nvSpPr>
          <p:cNvPr id="41105" name="Freeform 145"/>
          <p:cNvSpPr>
            <a:spLocks/>
          </p:cNvSpPr>
          <p:nvPr/>
        </p:nvSpPr>
        <p:spPr bwMode="auto">
          <a:xfrm>
            <a:off x="5838825" y="4065588"/>
            <a:ext cx="76200" cy="98425"/>
          </a:xfrm>
          <a:custGeom>
            <a:avLst/>
            <a:gdLst>
              <a:gd name="T0" fmla="*/ 120967511 w 48"/>
              <a:gd name="T1" fmla="*/ 0 h 62"/>
              <a:gd name="T2" fmla="*/ 120967511 w 48"/>
              <a:gd name="T3" fmla="*/ 0 h 62"/>
              <a:gd name="T4" fmla="*/ 78124050 w 48"/>
              <a:gd name="T5" fmla="*/ 7561264 h 62"/>
              <a:gd name="T6" fmla="*/ 50403121 w 48"/>
              <a:gd name="T7" fmla="*/ 12601575 h 62"/>
              <a:gd name="T8" fmla="*/ 27722516 w 48"/>
              <a:gd name="T9" fmla="*/ 27722518 h 62"/>
              <a:gd name="T10" fmla="*/ 20161250 w 48"/>
              <a:gd name="T11" fmla="*/ 42843452 h 62"/>
              <a:gd name="T12" fmla="*/ 7561263 w 48"/>
              <a:gd name="T13" fmla="*/ 63004709 h 62"/>
              <a:gd name="T14" fmla="*/ 7561263 w 48"/>
              <a:gd name="T15" fmla="*/ 78125643 h 62"/>
              <a:gd name="T16" fmla="*/ 0 w 48"/>
              <a:gd name="T17" fmla="*/ 113407847 h 62"/>
              <a:gd name="T18" fmla="*/ 0 w 48"/>
              <a:gd name="T19" fmla="*/ 156249699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62"/>
              <a:gd name="T32" fmla="*/ 48 w 48"/>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62">
                <a:moveTo>
                  <a:pt x="48" y="0"/>
                </a:moveTo>
                <a:lnTo>
                  <a:pt x="48" y="0"/>
                </a:lnTo>
                <a:lnTo>
                  <a:pt x="31" y="3"/>
                </a:lnTo>
                <a:lnTo>
                  <a:pt x="20" y="5"/>
                </a:lnTo>
                <a:lnTo>
                  <a:pt x="11" y="11"/>
                </a:lnTo>
                <a:lnTo>
                  <a:pt x="8" y="17"/>
                </a:lnTo>
                <a:lnTo>
                  <a:pt x="3" y="25"/>
                </a:lnTo>
                <a:lnTo>
                  <a:pt x="3" y="31"/>
                </a:lnTo>
                <a:lnTo>
                  <a:pt x="0" y="45"/>
                </a:lnTo>
                <a:lnTo>
                  <a:pt x="0" y="62"/>
                </a:lnTo>
              </a:path>
            </a:pathLst>
          </a:custGeom>
          <a:noFill/>
          <a:ln w="9525">
            <a:solidFill>
              <a:srgbClr val="000000"/>
            </a:solidFill>
            <a:round/>
            <a:headEnd/>
            <a:tailEnd/>
          </a:ln>
        </p:spPr>
        <p:txBody>
          <a:bodyPr/>
          <a:lstStyle/>
          <a:p>
            <a:endParaRPr lang="en-US"/>
          </a:p>
        </p:txBody>
      </p:sp>
      <p:sp>
        <p:nvSpPr>
          <p:cNvPr id="41106" name="Line 146"/>
          <p:cNvSpPr>
            <a:spLocks noChangeShapeType="1"/>
          </p:cNvSpPr>
          <p:nvPr/>
        </p:nvSpPr>
        <p:spPr bwMode="auto">
          <a:xfrm>
            <a:off x="4476750" y="534988"/>
            <a:ext cx="1588" cy="501650"/>
          </a:xfrm>
          <a:prstGeom prst="line">
            <a:avLst/>
          </a:prstGeom>
          <a:noFill/>
          <a:ln w="22225">
            <a:solidFill>
              <a:srgbClr val="000000"/>
            </a:solidFill>
            <a:round/>
            <a:headEnd/>
            <a:tailEnd/>
          </a:ln>
        </p:spPr>
        <p:txBody>
          <a:bodyPr/>
          <a:lstStyle/>
          <a:p>
            <a:endParaRPr lang="en-US"/>
          </a:p>
        </p:txBody>
      </p:sp>
      <p:sp>
        <p:nvSpPr>
          <p:cNvPr id="41107" name="Line 147"/>
          <p:cNvSpPr>
            <a:spLocks noChangeShapeType="1"/>
          </p:cNvSpPr>
          <p:nvPr/>
        </p:nvSpPr>
        <p:spPr bwMode="auto">
          <a:xfrm>
            <a:off x="5905500" y="2582863"/>
            <a:ext cx="484188" cy="1587"/>
          </a:xfrm>
          <a:prstGeom prst="line">
            <a:avLst/>
          </a:prstGeom>
          <a:noFill/>
          <a:ln w="9525">
            <a:solidFill>
              <a:srgbClr val="000000"/>
            </a:solidFill>
            <a:round/>
            <a:headEnd/>
            <a:tailEnd/>
          </a:ln>
        </p:spPr>
        <p:txBody>
          <a:bodyPr/>
          <a:lstStyle/>
          <a:p>
            <a:endParaRPr lang="en-US"/>
          </a:p>
        </p:txBody>
      </p:sp>
      <p:sp>
        <p:nvSpPr>
          <p:cNvPr id="41108" name="Line 148"/>
          <p:cNvSpPr>
            <a:spLocks noChangeShapeType="1"/>
          </p:cNvSpPr>
          <p:nvPr/>
        </p:nvSpPr>
        <p:spPr bwMode="auto">
          <a:xfrm>
            <a:off x="5905500" y="2012950"/>
            <a:ext cx="484188" cy="1588"/>
          </a:xfrm>
          <a:prstGeom prst="line">
            <a:avLst/>
          </a:prstGeom>
          <a:noFill/>
          <a:ln w="9525">
            <a:solidFill>
              <a:srgbClr val="000000"/>
            </a:solidFill>
            <a:round/>
            <a:headEnd/>
            <a:tailEnd/>
          </a:ln>
        </p:spPr>
        <p:txBody>
          <a:bodyPr/>
          <a:lstStyle/>
          <a:p>
            <a:endParaRPr lang="en-US"/>
          </a:p>
        </p:txBody>
      </p:sp>
      <p:sp>
        <p:nvSpPr>
          <p:cNvPr id="41109" name="Freeform 149"/>
          <p:cNvSpPr>
            <a:spLocks/>
          </p:cNvSpPr>
          <p:nvPr/>
        </p:nvSpPr>
        <p:spPr bwMode="auto">
          <a:xfrm>
            <a:off x="6546850" y="303213"/>
            <a:ext cx="61913" cy="61912"/>
          </a:xfrm>
          <a:custGeom>
            <a:avLst/>
            <a:gdLst>
              <a:gd name="T0" fmla="*/ 47884143 w 39"/>
              <a:gd name="T1" fmla="*/ 98284493 h 39"/>
              <a:gd name="T2" fmla="*/ 47884143 w 39"/>
              <a:gd name="T3" fmla="*/ 98284493 h 39"/>
              <a:gd name="T4" fmla="*/ 70564942 w 39"/>
              <a:gd name="T5" fmla="*/ 98284493 h 39"/>
              <a:gd name="T6" fmla="*/ 85685996 w 39"/>
              <a:gd name="T7" fmla="*/ 85684612 h 39"/>
              <a:gd name="T8" fmla="*/ 98287668 w 39"/>
              <a:gd name="T9" fmla="*/ 70563802 h 39"/>
              <a:gd name="T10" fmla="*/ 98287668 w 39"/>
              <a:gd name="T11" fmla="*/ 47881782 h 39"/>
              <a:gd name="T12" fmla="*/ 98287668 w 39"/>
              <a:gd name="T13" fmla="*/ 47881782 h 39"/>
              <a:gd name="T14" fmla="*/ 98287668 w 39"/>
              <a:gd name="T15" fmla="*/ 35281901 h 39"/>
              <a:gd name="T16" fmla="*/ 85685996 w 39"/>
              <a:gd name="T17" fmla="*/ 20161085 h 39"/>
              <a:gd name="T18" fmla="*/ 70564942 w 39"/>
              <a:gd name="T19" fmla="*/ 5040271 h 39"/>
              <a:gd name="T20" fmla="*/ 47884143 w 39"/>
              <a:gd name="T21" fmla="*/ 0 h 39"/>
              <a:gd name="T22" fmla="*/ 47884143 w 39"/>
              <a:gd name="T23" fmla="*/ 0 h 39"/>
              <a:gd name="T24" fmla="*/ 27722738 w 39"/>
              <a:gd name="T25" fmla="*/ 5040271 h 39"/>
              <a:gd name="T26" fmla="*/ 12601675 w 39"/>
              <a:gd name="T27" fmla="*/ 20161085 h 39"/>
              <a:gd name="T28" fmla="*/ 5040353 w 39"/>
              <a:gd name="T29" fmla="*/ 35281901 h 39"/>
              <a:gd name="T30" fmla="*/ 0 w 39"/>
              <a:gd name="T31" fmla="*/ 47881782 h 39"/>
              <a:gd name="T32" fmla="*/ 0 w 39"/>
              <a:gd name="T33" fmla="*/ 47881782 h 39"/>
              <a:gd name="T34" fmla="*/ 5040353 w 39"/>
              <a:gd name="T35" fmla="*/ 70563802 h 39"/>
              <a:gd name="T36" fmla="*/ 12601675 w 39"/>
              <a:gd name="T37" fmla="*/ 85684612 h 39"/>
              <a:gd name="T38" fmla="*/ 27722738 w 39"/>
              <a:gd name="T39" fmla="*/ 98284493 h 39"/>
              <a:gd name="T40" fmla="*/ 47884143 w 39"/>
              <a:gd name="T41" fmla="*/ 98284493 h 39"/>
              <a:gd name="T42" fmla="*/ 47884143 w 39"/>
              <a:gd name="T43" fmla="*/ 98284493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9"/>
              <a:gd name="T68" fmla="*/ 39 w 39"/>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9">
                <a:moveTo>
                  <a:pt x="19" y="39"/>
                </a:moveTo>
                <a:lnTo>
                  <a:pt x="19" y="39"/>
                </a:lnTo>
                <a:lnTo>
                  <a:pt x="28" y="39"/>
                </a:lnTo>
                <a:lnTo>
                  <a:pt x="34" y="34"/>
                </a:lnTo>
                <a:lnTo>
                  <a:pt x="39" y="28"/>
                </a:lnTo>
                <a:lnTo>
                  <a:pt x="39" y="19"/>
                </a:lnTo>
                <a:lnTo>
                  <a:pt x="39" y="14"/>
                </a:lnTo>
                <a:lnTo>
                  <a:pt x="34" y="8"/>
                </a:lnTo>
                <a:lnTo>
                  <a:pt x="28" y="2"/>
                </a:lnTo>
                <a:lnTo>
                  <a:pt x="19" y="0"/>
                </a:lnTo>
                <a:lnTo>
                  <a:pt x="11" y="2"/>
                </a:lnTo>
                <a:lnTo>
                  <a:pt x="5" y="8"/>
                </a:lnTo>
                <a:lnTo>
                  <a:pt x="2" y="14"/>
                </a:lnTo>
                <a:lnTo>
                  <a:pt x="0" y="19"/>
                </a:lnTo>
                <a:lnTo>
                  <a:pt x="2" y="28"/>
                </a:lnTo>
                <a:lnTo>
                  <a:pt x="5" y="34"/>
                </a:lnTo>
                <a:lnTo>
                  <a:pt x="11" y="39"/>
                </a:lnTo>
                <a:lnTo>
                  <a:pt x="19" y="39"/>
                </a:lnTo>
                <a:close/>
              </a:path>
            </a:pathLst>
          </a:custGeom>
          <a:solidFill>
            <a:srgbClr val="FFFFFF"/>
          </a:solidFill>
          <a:ln w="4763">
            <a:solidFill>
              <a:srgbClr val="000000"/>
            </a:solidFill>
            <a:round/>
            <a:headEnd/>
            <a:tailEnd/>
          </a:ln>
        </p:spPr>
        <p:txBody>
          <a:bodyPr/>
          <a:lstStyle/>
          <a:p>
            <a:endParaRPr lang="en-US"/>
          </a:p>
        </p:txBody>
      </p:sp>
      <p:sp>
        <p:nvSpPr>
          <p:cNvPr id="41110" name="Line 150"/>
          <p:cNvSpPr>
            <a:spLocks noChangeShapeType="1"/>
          </p:cNvSpPr>
          <p:nvPr/>
        </p:nvSpPr>
        <p:spPr bwMode="auto">
          <a:xfrm>
            <a:off x="6577013" y="333375"/>
            <a:ext cx="1587" cy="1588"/>
          </a:xfrm>
          <a:prstGeom prst="line">
            <a:avLst/>
          </a:prstGeom>
          <a:noFill/>
          <a:ln w="4763">
            <a:solidFill>
              <a:srgbClr val="000000"/>
            </a:solidFill>
            <a:round/>
            <a:headEnd/>
            <a:tailEnd/>
          </a:ln>
        </p:spPr>
        <p:txBody>
          <a:bodyPr/>
          <a:lstStyle/>
          <a:p>
            <a:endParaRPr lang="en-US"/>
          </a:p>
        </p:txBody>
      </p:sp>
      <p:sp>
        <p:nvSpPr>
          <p:cNvPr id="41111" name="Freeform 151"/>
          <p:cNvSpPr>
            <a:spLocks/>
          </p:cNvSpPr>
          <p:nvPr/>
        </p:nvSpPr>
        <p:spPr bwMode="auto">
          <a:xfrm>
            <a:off x="6546850" y="4791075"/>
            <a:ext cx="61913" cy="61913"/>
          </a:xfrm>
          <a:custGeom>
            <a:avLst/>
            <a:gdLst>
              <a:gd name="T0" fmla="*/ 47884143 w 39"/>
              <a:gd name="T1" fmla="*/ 98287668 h 39"/>
              <a:gd name="T2" fmla="*/ 47884143 w 39"/>
              <a:gd name="T3" fmla="*/ 98287668 h 39"/>
              <a:gd name="T4" fmla="*/ 70564942 w 39"/>
              <a:gd name="T5" fmla="*/ 98287668 h 39"/>
              <a:gd name="T6" fmla="*/ 85685996 w 39"/>
              <a:gd name="T7" fmla="*/ 85685996 h 39"/>
              <a:gd name="T8" fmla="*/ 98287668 w 39"/>
              <a:gd name="T9" fmla="*/ 70564942 h 39"/>
              <a:gd name="T10" fmla="*/ 98287668 w 39"/>
              <a:gd name="T11" fmla="*/ 50403525 h 39"/>
              <a:gd name="T12" fmla="*/ 98287668 w 39"/>
              <a:gd name="T13" fmla="*/ 50403525 h 39"/>
              <a:gd name="T14" fmla="*/ 98287668 w 39"/>
              <a:gd name="T15" fmla="*/ 35282471 h 39"/>
              <a:gd name="T16" fmla="*/ 85685996 w 39"/>
              <a:gd name="T17" fmla="*/ 20161411 h 39"/>
              <a:gd name="T18" fmla="*/ 70564942 w 39"/>
              <a:gd name="T19" fmla="*/ 7561324 h 39"/>
              <a:gd name="T20" fmla="*/ 47884143 w 39"/>
              <a:gd name="T21" fmla="*/ 0 h 39"/>
              <a:gd name="T22" fmla="*/ 47884143 w 39"/>
              <a:gd name="T23" fmla="*/ 0 h 39"/>
              <a:gd name="T24" fmla="*/ 27722738 w 39"/>
              <a:gd name="T25" fmla="*/ 7561324 h 39"/>
              <a:gd name="T26" fmla="*/ 12601675 w 39"/>
              <a:gd name="T27" fmla="*/ 20161411 h 39"/>
              <a:gd name="T28" fmla="*/ 5040353 w 39"/>
              <a:gd name="T29" fmla="*/ 35282471 h 39"/>
              <a:gd name="T30" fmla="*/ 0 w 39"/>
              <a:gd name="T31" fmla="*/ 50403525 h 39"/>
              <a:gd name="T32" fmla="*/ 0 w 39"/>
              <a:gd name="T33" fmla="*/ 50403525 h 39"/>
              <a:gd name="T34" fmla="*/ 5040353 w 39"/>
              <a:gd name="T35" fmla="*/ 70564942 h 39"/>
              <a:gd name="T36" fmla="*/ 12601675 w 39"/>
              <a:gd name="T37" fmla="*/ 85685996 h 39"/>
              <a:gd name="T38" fmla="*/ 27722738 w 39"/>
              <a:gd name="T39" fmla="*/ 98287668 h 39"/>
              <a:gd name="T40" fmla="*/ 47884143 w 39"/>
              <a:gd name="T41" fmla="*/ 98287668 h 39"/>
              <a:gd name="T42" fmla="*/ 47884143 w 39"/>
              <a:gd name="T43" fmla="*/ 98287668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9"/>
              <a:gd name="T68" fmla="*/ 39 w 39"/>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9">
                <a:moveTo>
                  <a:pt x="19" y="39"/>
                </a:moveTo>
                <a:lnTo>
                  <a:pt x="19" y="39"/>
                </a:lnTo>
                <a:lnTo>
                  <a:pt x="28" y="39"/>
                </a:lnTo>
                <a:lnTo>
                  <a:pt x="34" y="34"/>
                </a:lnTo>
                <a:lnTo>
                  <a:pt x="39" y="28"/>
                </a:lnTo>
                <a:lnTo>
                  <a:pt x="39" y="20"/>
                </a:lnTo>
                <a:lnTo>
                  <a:pt x="39" y="14"/>
                </a:lnTo>
                <a:lnTo>
                  <a:pt x="34" y="8"/>
                </a:lnTo>
                <a:lnTo>
                  <a:pt x="28" y="3"/>
                </a:lnTo>
                <a:lnTo>
                  <a:pt x="19" y="0"/>
                </a:lnTo>
                <a:lnTo>
                  <a:pt x="11" y="3"/>
                </a:lnTo>
                <a:lnTo>
                  <a:pt x="5" y="8"/>
                </a:lnTo>
                <a:lnTo>
                  <a:pt x="2" y="14"/>
                </a:lnTo>
                <a:lnTo>
                  <a:pt x="0" y="20"/>
                </a:lnTo>
                <a:lnTo>
                  <a:pt x="2" y="28"/>
                </a:lnTo>
                <a:lnTo>
                  <a:pt x="5" y="34"/>
                </a:lnTo>
                <a:lnTo>
                  <a:pt x="11" y="39"/>
                </a:lnTo>
                <a:lnTo>
                  <a:pt x="19" y="39"/>
                </a:lnTo>
                <a:close/>
              </a:path>
            </a:pathLst>
          </a:custGeom>
          <a:solidFill>
            <a:srgbClr val="FFFFFF"/>
          </a:solidFill>
          <a:ln w="4763">
            <a:solidFill>
              <a:srgbClr val="000000"/>
            </a:solidFill>
            <a:round/>
            <a:headEnd/>
            <a:tailEnd/>
          </a:ln>
        </p:spPr>
        <p:txBody>
          <a:bodyPr/>
          <a:lstStyle/>
          <a:p>
            <a:endParaRPr lang="en-US"/>
          </a:p>
        </p:txBody>
      </p:sp>
      <p:sp>
        <p:nvSpPr>
          <p:cNvPr id="41112" name="Line 152"/>
          <p:cNvSpPr>
            <a:spLocks noChangeShapeType="1"/>
          </p:cNvSpPr>
          <p:nvPr/>
        </p:nvSpPr>
        <p:spPr bwMode="auto">
          <a:xfrm>
            <a:off x="6577013" y="4822825"/>
            <a:ext cx="1587" cy="1588"/>
          </a:xfrm>
          <a:prstGeom prst="line">
            <a:avLst/>
          </a:prstGeom>
          <a:noFill/>
          <a:ln w="4763">
            <a:solidFill>
              <a:srgbClr val="000000"/>
            </a:solidFill>
            <a:round/>
            <a:headEnd/>
            <a:tailEnd/>
          </a:ln>
        </p:spPr>
        <p:txBody>
          <a:bodyPr/>
          <a:lstStyle/>
          <a:p>
            <a:endParaRPr lang="en-US"/>
          </a:p>
        </p:txBody>
      </p:sp>
      <p:sp>
        <p:nvSpPr>
          <p:cNvPr id="41113" name="Rectangle 153"/>
          <p:cNvSpPr>
            <a:spLocks noChangeArrowheads="1"/>
          </p:cNvSpPr>
          <p:nvPr/>
        </p:nvSpPr>
        <p:spPr bwMode="auto">
          <a:xfrm>
            <a:off x="7558088" y="1671638"/>
            <a:ext cx="12207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Sweat glands</a:t>
            </a:r>
            <a:endParaRPr lang="en-US" sz="1600" b="0">
              <a:latin typeface="Arial" pitchFamily="34" charset="0"/>
            </a:endParaRPr>
          </a:p>
        </p:txBody>
      </p:sp>
      <p:sp>
        <p:nvSpPr>
          <p:cNvPr id="41114" name="Rectangle 154"/>
          <p:cNvSpPr>
            <a:spLocks noChangeArrowheads="1"/>
          </p:cNvSpPr>
          <p:nvPr/>
        </p:nvSpPr>
        <p:spPr bwMode="auto">
          <a:xfrm>
            <a:off x="7727950" y="1866900"/>
            <a:ext cx="881063"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and ducts</a:t>
            </a:r>
            <a:endParaRPr lang="en-US" sz="1600" b="0">
              <a:latin typeface="Times New Roman" pitchFamily="18" charset="0"/>
            </a:endParaRPr>
          </a:p>
        </p:txBody>
      </p:sp>
      <p:sp>
        <p:nvSpPr>
          <p:cNvPr id="41115" name="Rectangle 155"/>
          <p:cNvSpPr>
            <a:spLocks noChangeArrowheads="1"/>
          </p:cNvSpPr>
          <p:nvPr/>
        </p:nvSpPr>
        <p:spPr bwMode="auto">
          <a:xfrm>
            <a:off x="4049713" y="1185863"/>
            <a:ext cx="85883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Electrode</a:t>
            </a:r>
            <a:endParaRPr lang="en-US" sz="1600" b="0">
              <a:latin typeface="Times New Roman" pitchFamily="18" charset="0"/>
            </a:endParaRPr>
          </a:p>
        </p:txBody>
      </p:sp>
      <p:sp>
        <p:nvSpPr>
          <p:cNvPr id="41116" name="Rectangle 156"/>
          <p:cNvSpPr>
            <a:spLocks noChangeArrowheads="1"/>
          </p:cNvSpPr>
          <p:nvPr/>
        </p:nvSpPr>
        <p:spPr bwMode="auto">
          <a:xfrm>
            <a:off x="4097338" y="2941638"/>
            <a:ext cx="9032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Epidermis</a:t>
            </a:r>
            <a:endParaRPr lang="en-US" sz="1600" b="0">
              <a:latin typeface="Times New Roman" pitchFamily="18" charset="0"/>
            </a:endParaRPr>
          </a:p>
        </p:txBody>
      </p:sp>
      <p:sp>
        <p:nvSpPr>
          <p:cNvPr id="41117" name="Rectangle 157"/>
          <p:cNvSpPr>
            <a:spLocks noChangeArrowheads="1"/>
          </p:cNvSpPr>
          <p:nvPr/>
        </p:nvSpPr>
        <p:spPr bwMode="auto">
          <a:xfrm>
            <a:off x="3970338" y="3927475"/>
            <a:ext cx="1038225" cy="244475"/>
          </a:xfrm>
          <a:prstGeom prst="rect">
            <a:avLst/>
          </a:prstGeom>
          <a:noFill/>
          <a:ln w="9525">
            <a:noFill/>
            <a:miter lim="800000"/>
            <a:headEnd/>
            <a:tailEnd/>
          </a:ln>
        </p:spPr>
        <p:txBody>
          <a:bodyPr lIns="0" tIns="0" rIns="0" bIns="0">
            <a:spAutoFit/>
          </a:bodyPr>
          <a:lstStyle/>
          <a:p>
            <a:pPr algn="ctr" eaLnBrk="1" hangingPunct="1"/>
            <a:r>
              <a:rPr lang="en-US" sz="1600" b="0">
                <a:solidFill>
                  <a:srgbClr val="000000"/>
                </a:solidFill>
                <a:latin typeface="Arial" pitchFamily="34" charset="0"/>
              </a:rPr>
              <a:t>Dermis and</a:t>
            </a:r>
            <a:endParaRPr lang="en-US" sz="1600" b="0">
              <a:latin typeface="Arial" pitchFamily="34" charset="0"/>
            </a:endParaRPr>
          </a:p>
        </p:txBody>
      </p:sp>
      <p:sp>
        <p:nvSpPr>
          <p:cNvPr id="41118" name="Rectangle 158"/>
          <p:cNvSpPr>
            <a:spLocks noChangeArrowheads="1"/>
          </p:cNvSpPr>
          <p:nvPr/>
        </p:nvSpPr>
        <p:spPr bwMode="auto">
          <a:xfrm>
            <a:off x="3692525" y="4097338"/>
            <a:ext cx="1762125"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subcutaneous layer</a:t>
            </a:r>
            <a:endParaRPr lang="en-US" sz="1600" b="0">
              <a:latin typeface="Times New Roman" pitchFamily="18" charset="0"/>
            </a:endParaRPr>
          </a:p>
        </p:txBody>
      </p:sp>
      <p:sp>
        <p:nvSpPr>
          <p:cNvPr id="41119" name="Rectangle 159"/>
          <p:cNvSpPr>
            <a:spLocks noChangeArrowheads="1"/>
          </p:cNvSpPr>
          <p:nvPr/>
        </p:nvSpPr>
        <p:spPr bwMode="auto">
          <a:xfrm>
            <a:off x="6667500" y="4141788"/>
            <a:ext cx="19367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R</a:t>
            </a:r>
            <a:r>
              <a:rPr lang="en-US" sz="1600" b="0" i="1" baseline="-25000">
                <a:solidFill>
                  <a:srgbClr val="000000"/>
                </a:solidFill>
                <a:latin typeface="Times New Roman" pitchFamily="18" charset="0"/>
              </a:rPr>
              <a:t>u</a:t>
            </a:r>
          </a:p>
        </p:txBody>
      </p:sp>
      <p:sp>
        <p:nvSpPr>
          <p:cNvPr id="41120" name="Rectangle 160"/>
          <p:cNvSpPr>
            <a:spLocks noChangeArrowheads="1"/>
          </p:cNvSpPr>
          <p:nvPr/>
        </p:nvSpPr>
        <p:spPr bwMode="auto">
          <a:xfrm>
            <a:off x="6881813" y="3155950"/>
            <a:ext cx="185737"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R</a:t>
            </a:r>
            <a:r>
              <a:rPr lang="en-US" sz="1600" b="0" i="1" baseline="-25000">
                <a:solidFill>
                  <a:srgbClr val="000000"/>
                </a:solidFill>
                <a:latin typeface="Times New Roman" pitchFamily="18" charset="0"/>
              </a:rPr>
              <a:t>e</a:t>
            </a:r>
          </a:p>
        </p:txBody>
      </p:sp>
      <p:sp>
        <p:nvSpPr>
          <p:cNvPr id="41121" name="Rectangle 161"/>
          <p:cNvSpPr>
            <a:spLocks noChangeArrowheads="1"/>
          </p:cNvSpPr>
          <p:nvPr/>
        </p:nvSpPr>
        <p:spPr bwMode="auto">
          <a:xfrm>
            <a:off x="6729413" y="2493963"/>
            <a:ext cx="239712"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E</a:t>
            </a:r>
            <a:r>
              <a:rPr lang="en-US" sz="1600" b="0" i="1" baseline="-25000">
                <a:solidFill>
                  <a:srgbClr val="000000"/>
                </a:solidFill>
                <a:latin typeface="Times New Roman" pitchFamily="18" charset="0"/>
              </a:rPr>
              <a:t>se</a:t>
            </a:r>
          </a:p>
        </p:txBody>
      </p:sp>
      <p:sp>
        <p:nvSpPr>
          <p:cNvPr id="41122" name="Rectangle 162"/>
          <p:cNvSpPr>
            <a:spLocks noChangeArrowheads="1"/>
          </p:cNvSpPr>
          <p:nvPr/>
        </p:nvSpPr>
        <p:spPr bwMode="auto">
          <a:xfrm>
            <a:off x="6729413" y="558800"/>
            <a:ext cx="255587"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E</a:t>
            </a:r>
            <a:r>
              <a:rPr lang="en-US" sz="1600" b="0" i="1" baseline="-25000">
                <a:solidFill>
                  <a:srgbClr val="000000"/>
                </a:solidFill>
                <a:latin typeface="Times New Roman" pitchFamily="18" charset="0"/>
              </a:rPr>
              <a:t>he</a:t>
            </a:r>
          </a:p>
        </p:txBody>
      </p:sp>
      <p:sp>
        <p:nvSpPr>
          <p:cNvPr id="41123" name="Rectangle 163"/>
          <p:cNvSpPr>
            <a:spLocks noChangeArrowheads="1"/>
          </p:cNvSpPr>
          <p:nvPr/>
        </p:nvSpPr>
        <p:spPr bwMode="auto">
          <a:xfrm>
            <a:off x="6675438" y="1973263"/>
            <a:ext cx="177800"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R</a:t>
            </a:r>
            <a:r>
              <a:rPr lang="en-US" sz="1600" b="0" i="1" baseline="-25000">
                <a:solidFill>
                  <a:srgbClr val="000000"/>
                </a:solidFill>
                <a:latin typeface="Times New Roman" pitchFamily="18" charset="0"/>
              </a:rPr>
              <a:t>s</a:t>
            </a:r>
          </a:p>
        </p:txBody>
      </p:sp>
      <p:sp>
        <p:nvSpPr>
          <p:cNvPr id="41124" name="Rectangle 164"/>
          <p:cNvSpPr>
            <a:spLocks noChangeArrowheads="1"/>
          </p:cNvSpPr>
          <p:nvPr/>
        </p:nvSpPr>
        <p:spPr bwMode="auto">
          <a:xfrm>
            <a:off x="7196138" y="1212850"/>
            <a:ext cx="19367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R</a:t>
            </a:r>
            <a:r>
              <a:rPr lang="en-US" sz="1600" b="0" i="1" baseline="-25000">
                <a:solidFill>
                  <a:srgbClr val="000000"/>
                </a:solidFill>
                <a:latin typeface="Times New Roman" pitchFamily="18" charset="0"/>
              </a:rPr>
              <a:t>d</a:t>
            </a:r>
          </a:p>
        </p:txBody>
      </p:sp>
      <p:sp>
        <p:nvSpPr>
          <p:cNvPr id="41125" name="Rectangle 165"/>
          <p:cNvSpPr>
            <a:spLocks noChangeArrowheads="1"/>
          </p:cNvSpPr>
          <p:nvPr/>
        </p:nvSpPr>
        <p:spPr bwMode="auto">
          <a:xfrm>
            <a:off x="5735638" y="1212850"/>
            <a:ext cx="204787"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C</a:t>
            </a:r>
            <a:r>
              <a:rPr lang="en-US" sz="1600" b="0" i="1" baseline="-25000">
                <a:solidFill>
                  <a:srgbClr val="000000"/>
                </a:solidFill>
                <a:latin typeface="Times New Roman" pitchFamily="18" charset="0"/>
              </a:rPr>
              <a:t>d</a:t>
            </a:r>
          </a:p>
        </p:txBody>
      </p:sp>
      <p:sp>
        <p:nvSpPr>
          <p:cNvPr id="41126" name="Rectangle 166"/>
          <p:cNvSpPr>
            <a:spLocks noChangeArrowheads="1"/>
          </p:cNvSpPr>
          <p:nvPr/>
        </p:nvSpPr>
        <p:spPr bwMode="auto">
          <a:xfrm>
            <a:off x="7796213" y="2493963"/>
            <a:ext cx="209550"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E</a:t>
            </a:r>
            <a:r>
              <a:rPr lang="en-US" sz="1600" b="0" i="1" baseline="-25000">
                <a:solidFill>
                  <a:srgbClr val="000000"/>
                </a:solidFill>
                <a:latin typeface="Times New Roman" pitchFamily="18" charset="0"/>
              </a:rPr>
              <a:t>P</a:t>
            </a:r>
          </a:p>
        </p:txBody>
      </p:sp>
      <p:sp>
        <p:nvSpPr>
          <p:cNvPr id="41127" name="Rectangle 167"/>
          <p:cNvSpPr>
            <a:spLocks noChangeArrowheads="1"/>
          </p:cNvSpPr>
          <p:nvPr/>
        </p:nvSpPr>
        <p:spPr bwMode="auto">
          <a:xfrm>
            <a:off x="8378825" y="3155950"/>
            <a:ext cx="209550"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R</a:t>
            </a:r>
            <a:r>
              <a:rPr lang="en-US" sz="1600" b="0" i="1" baseline="-25000">
                <a:solidFill>
                  <a:srgbClr val="000000"/>
                </a:solidFill>
                <a:latin typeface="Times New Roman" pitchFamily="18" charset="0"/>
              </a:rPr>
              <a:t>P</a:t>
            </a:r>
          </a:p>
        </p:txBody>
      </p:sp>
      <p:sp>
        <p:nvSpPr>
          <p:cNvPr id="41128" name="Rectangle 168"/>
          <p:cNvSpPr>
            <a:spLocks noChangeArrowheads="1"/>
          </p:cNvSpPr>
          <p:nvPr/>
        </p:nvSpPr>
        <p:spPr bwMode="auto">
          <a:xfrm>
            <a:off x="7661275" y="3155950"/>
            <a:ext cx="220663"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C</a:t>
            </a:r>
            <a:r>
              <a:rPr lang="en-US" sz="1600" b="0" i="1" baseline="-25000">
                <a:solidFill>
                  <a:srgbClr val="000000"/>
                </a:solidFill>
                <a:latin typeface="Times New Roman" pitchFamily="18" charset="0"/>
              </a:rPr>
              <a:t>P</a:t>
            </a:r>
          </a:p>
        </p:txBody>
      </p:sp>
      <p:sp>
        <p:nvSpPr>
          <p:cNvPr id="41129" name="Rectangle 169"/>
          <p:cNvSpPr>
            <a:spLocks noChangeArrowheads="1"/>
          </p:cNvSpPr>
          <p:nvPr/>
        </p:nvSpPr>
        <p:spPr bwMode="auto">
          <a:xfrm>
            <a:off x="6156325" y="3155950"/>
            <a:ext cx="196850"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C</a:t>
            </a:r>
            <a:r>
              <a:rPr lang="en-US" sz="1600" b="0" i="1" baseline="-25000">
                <a:solidFill>
                  <a:srgbClr val="000000"/>
                </a:solidFill>
                <a:latin typeface="Times New Roman" pitchFamily="18" charset="0"/>
              </a:rPr>
              <a:t>e</a:t>
            </a:r>
          </a:p>
        </p:txBody>
      </p:sp>
      <p:sp>
        <p:nvSpPr>
          <p:cNvPr id="41130" name="Rectangle 170"/>
          <p:cNvSpPr>
            <a:spLocks noChangeArrowheads="1"/>
          </p:cNvSpPr>
          <p:nvPr/>
        </p:nvSpPr>
        <p:spPr bwMode="auto">
          <a:xfrm>
            <a:off x="4330700" y="1951038"/>
            <a:ext cx="315913"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Gel</a:t>
            </a:r>
            <a:endParaRPr lang="en-US" sz="1600" b="0">
              <a:latin typeface="Times New Roman" pitchFamily="18" charset="0"/>
            </a:endParaRPr>
          </a:p>
        </p:txBody>
      </p:sp>
      <p:sp>
        <p:nvSpPr>
          <p:cNvPr id="41131" name="Freeform 171"/>
          <p:cNvSpPr>
            <a:spLocks/>
          </p:cNvSpPr>
          <p:nvPr/>
        </p:nvSpPr>
        <p:spPr bwMode="auto">
          <a:xfrm>
            <a:off x="5524500" y="1274763"/>
            <a:ext cx="80963" cy="49212"/>
          </a:xfrm>
          <a:custGeom>
            <a:avLst/>
            <a:gdLst>
              <a:gd name="T0" fmla="*/ 115927918 w 51"/>
              <a:gd name="T1" fmla="*/ 42841429 h 31"/>
              <a:gd name="T2" fmla="*/ 115927918 w 51"/>
              <a:gd name="T3" fmla="*/ 42841429 h 31"/>
              <a:gd name="T4" fmla="*/ 120968260 w 51"/>
              <a:gd name="T5" fmla="*/ 20161046 h 31"/>
              <a:gd name="T6" fmla="*/ 128529567 w 51"/>
              <a:gd name="T7" fmla="*/ 0 h 31"/>
              <a:gd name="T8" fmla="*/ 128529567 w 51"/>
              <a:gd name="T9" fmla="*/ 0 h 31"/>
              <a:gd name="T10" fmla="*/ 65524472 w 51"/>
              <a:gd name="T11" fmla="*/ 20161046 h 31"/>
              <a:gd name="T12" fmla="*/ 0 w 51"/>
              <a:gd name="T13" fmla="*/ 42841429 h 31"/>
              <a:gd name="T14" fmla="*/ 0 w 51"/>
              <a:gd name="T15" fmla="*/ 42841429 h 31"/>
              <a:gd name="T16" fmla="*/ 65524472 w 51"/>
              <a:gd name="T17" fmla="*/ 55442885 h 31"/>
              <a:gd name="T18" fmla="*/ 128529567 w 51"/>
              <a:gd name="T19" fmla="*/ 78123262 h 31"/>
              <a:gd name="T20" fmla="*/ 128529567 w 51"/>
              <a:gd name="T21" fmla="*/ 78123262 h 31"/>
              <a:gd name="T22" fmla="*/ 115927918 w 51"/>
              <a:gd name="T23" fmla="*/ 55442885 h 31"/>
              <a:gd name="T24" fmla="*/ 115927918 w 51"/>
              <a:gd name="T25" fmla="*/ 42841429 h 31"/>
              <a:gd name="T26" fmla="*/ 115927918 w 51"/>
              <a:gd name="T27" fmla="*/ 42841429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31"/>
              <a:gd name="T44" fmla="*/ 51 w 51"/>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31">
                <a:moveTo>
                  <a:pt x="46" y="17"/>
                </a:moveTo>
                <a:lnTo>
                  <a:pt x="46" y="17"/>
                </a:lnTo>
                <a:lnTo>
                  <a:pt x="48" y="8"/>
                </a:lnTo>
                <a:lnTo>
                  <a:pt x="51" y="0"/>
                </a:lnTo>
                <a:lnTo>
                  <a:pt x="26" y="8"/>
                </a:lnTo>
                <a:lnTo>
                  <a:pt x="0" y="17"/>
                </a:lnTo>
                <a:lnTo>
                  <a:pt x="26" y="22"/>
                </a:lnTo>
                <a:lnTo>
                  <a:pt x="51" y="31"/>
                </a:lnTo>
                <a:lnTo>
                  <a:pt x="46" y="22"/>
                </a:lnTo>
                <a:lnTo>
                  <a:pt x="46" y="17"/>
                </a:lnTo>
                <a:close/>
              </a:path>
            </a:pathLst>
          </a:custGeom>
          <a:solidFill>
            <a:srgbClr val="000000"/>
          </a:solidFill>
          <a:ln w="9525">
            <a:solidFill>
              <a:srgbClr val="000000"/>
            </a:solidFill>
            <a:round/>
            <a:headEnd/>
            <a:tailEnd/>
          </a:ln>
        </p:spPr>
        <p:txBody>
          <a:bodyPr/>
          <a:lstStyle/>
          <a:p>
            <a:endParaRPr lang="en-US"/>
          </a:p>
        </p:txBody>
      </p:sp>
      <p:sp>
        <p:nvSpPr>
          <p:cNvPr id="41132" name="Freeform 172"/>
          <p:cNvSpPr>
            <a:spLocks/>
          </p:cNvSpPr>
          <p:nvPr/>
        </p:nvSpPr>
        <p:spPr bwMode="auto">
          <a:xfrm>
            <a:off x="5843588" y="1990725"/>
            <a:ext cx="79375" cy="49213"/>
          </a:xfrm>
          <a:custGeom>
            <a:avLst/>
            <a:gdLst>
              <a:gd name="T0" fmla="*/ 113407840 w 50"/>
              <a:gd name="T1" fmla="*/ 42843887 h 31"/>
              <a:gd name="T2" fmla="*/ 113407840 w 50"/>
              <a:gd name="T3" fmla="*/ 42843887 h 31"/>
              <a:gd name="T4" fmla="*/ 120967513 w 50"/>
              <a:gd name="T5" fmla="*/ 22682431 h 31"/>
              <a:gd name="T6" fmla="*/ 126007824 w 50"/>
              <a:gd name="T7" fmla="*/ 0 h 31"/>
              <a:gd name="T8" fmla="*/ 126007824 w 50"/>
              <a:gd name="T9" fmla="*/ 0 h 31"/>
              <a:gd name="T10" fmla="*/ 63004706 w 50"/>
              <a:gd name="T11" fmla="*/ 22682431 h 31"/>
              <a:gd name="T12" fmla="*/ 0 w 50"/>
              <a:gd name="T13" fmla="*/ 42843887 h 31"/>
              <a:gd name="T14" fmla="*/ 0 w 50"/>
              <a:gd name="T15" fmla="*/ 42843887 h 31"/>
              <a:gd name="T16" fmla="*/ 63004706 w 50"/>
              <a:gd name="T17" fmla="*/ 57964987 h 31"/>
              <a:gd name="T18" fmla="*/ 126007824 w 50"/>
              <a:gd name="T19" fmla="*/ 78126437 h 31"/>
              <a:gd name="T20" fmla="*/ 126007824 w 50"/>
              <a:gd name="T21" fmla="*/ 78126437 h 31"/>
              <a:gd name="T22" fmla="*/ 120967513 w 50"/>
              <a:gd name="T23" fmla="*/ 57964987 h 31"/>
              <a:gd name="T24" fmla="*/ 113407840 w 50"/>
              <a:gd name="T25" fmla="*/ 42843887 h 31"/>
              <a:gd name="T26" fmla="*/ 113407840 w 50"/>
              <a:gd name="T27" fmla="*/ 42843887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1"/>
              <a:gd name="T44" fmla="*/ 50 w 50"/>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1">
                <a:moveTo>
                  <a:pt x="45" y="17"/>
                </a:moveTo>
                <a:lnTo>
                  <a:pt x="45" y="17"/>
                </a:lnTo>
                <a:lnTo>
                  <a:pt x="48" y="9"/>
                </a:lnTo>
                <a:lnTo>
                  <a:pt x="50" y="0"/>
                </a:lnTo>
                <a:lnTo>
                  <a:pt x="25" y="9"/>
                </a:lnTo>
                <a:lnTo>
                  <a:pt x="0" y="17"/>
                </a:lnTo>
                <a:lnTo>
                  <a:pt x="25" y="23"/>
                </a:lnTo>
                <a:lnTo>
                  <a:pt x="50" y="31"/>
                </a:lnTo>
                <a:lnTo>
                  <a:pt x="48" y="23"/>
                </a:lnTo>
                <a:lnTo>
                  <a:pt x="45" y="17"/>
                </a:lnTo>
                <a:close/>
              </a:path>
            </a:pathLst>
          </a:custGeom>
          <a:solidFill>
            <a:srgbClr val="000000"/>
          </a:solidFill>
          <a:ln w="9525">
            <a:solidFill>
              <a:srgbClr val="000000"/>
            </a:solidFill>
            <a:round/>
            <a:headEnd/>
            <a:tailEnd/>
          </a:ln>
        </p:spPr>
        <p:txBody>
          <a:bodyPr/>
          <a:lstStyle/>
          <a:p>
            <a:endParaRPr lang="en-US"/>
          </a:p>
        </p:txBody>
      </p:sp>
      <p:sp>
        <p:nvSpPr>
          <p:cNvPr id="41133" name="Freeform 173"/>
          <p:cNvSpPr>
            <a:spLocks/>
          </p:cNvSpPr>
          <p:nvPr/>
        </p:nvSpPr>
        <p:spPr bwMode="auto">
          <a:xfrm>
            <a:off x="5843588" y="2560638"/>
            <a:ext cx="79375" cy="44450"/>
          </a:xfrm>
          <a:custGeom>
            <a:avLst/>
            <a:gdLst>
              <a:gd name="T0" fmla="*/ 113407840 w 50"/>
              <a:gd name="T1" fmla="*/ 35282190 h 28"/>
              <a:gd name="T2" fmla="*/ 113407840 w 50"/>
              <a:gd name="T3" fmla="*/ 35282190 h 28"/>
              <a:gd name="T4" fmla="*/ 120967513 w 50"/>
              <a:gd name="T5" fmla="*/ 12601575 h 28"/>
              <a:gd name="T6" fmla="*/ 126007824 w 50"/>
              <a:gd name="T7" fmla="*/ 0 h 28"/>
              <a:gd name="T8" fmla="*/ 126007824 w 50"/>
              <a:gd name="T9" fmla="*/ 0 h 28"/>
              <a:gd name="T10" fmla="*/ 63004706 w 50"/>
              <a:gd name="T11" fmla="*/ 20161251 h 28"/>
              <a:gd name="T12" fmla="*/ 0 w 50"/>
              <a:gd name="T13" fmla="*/ 35282190 h 28"/>
              <a:gd name="T14" fmla="*/ 0 w 50"/>
              <a:gd name="T15" fmla="*/ 35282190 h 28"/>
              <a:gd name="T16" fmla="*/ 63004706 w 50"/>
              <a:gd name="T17" fmla="*/ 47883762 h 28"/>
              <a:gd name="T18" fmla="*/ 126007824 w 50"/>
              <a:gd name="T19" fmla="*/ 70564381 h 28"/>
              <a:gd name="T20" fmla="*/ 126007824 w 50"/>
              <a:gd name="T21" fmla="*/ 70564381 h 28"/>
              <a:gd name="T22" fmla="*/ 120967513 w 50"/>
              <a:gd name="T23" fmla="*/ 47883762 h 28"/>
              <a:gd name="T24" fmla="*/ 113407840 w 50"/>
              <a:gd name="T25" fmla="*/ 35282190 h 28"/>
              <a:gd name="T26" fmla="*/ 113407840 w 50"/>
              <a:gd name="T27" fmla="*/ 3528219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28"/>
              <a:gd name="T44" fmla="*/ 50 w 50"/>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28">
                <a:moveTo>
                  <a:pt x="45" y="14"/>
                </a:moveTo>
                <a:lnTo>
                  <a:pt x="45" y="14"/>
                </a:lnTo>
                <a:lnTo>
                  <a:pt x="48" y="5"/>
                </a:lnTo>
                <a:lnTo>
                  <a:pt x="50" y="0"/>
                </a:lnTo>
                <a:lnTo>
                  <a:pt x="25" y="8"/>
                </a:lnTo>
                <a:lnTo>
                  <a:pt x="0" y="14"/>
                </a:lnTo>
                <a:lnTo>
                  <a:pt x="25" y="19"/>
                </a:lnTo>
                <a:lnTo>
                  <a:pt x="50" y="28"/>
                </a:lnTo>
                <a:lnTo>
                  <a:pt x="48" y="19"/>
                </a:lnTo>
                <a:lnTo>
                  <a:pt x="45" y="14"/>
                </a:lnTo>
                <a:close/>
              </a:path>
            </a:pathLst>
          </a:custGeom>
          <a:solidFill>
            <a:srgbClr val="000000"/>
          </a:solidFill>
          <a:ln w="9525">
            <a:solidFill>
              <a:srgbClr val="000000"/>
            </a:solidFill>
            <a:round/>
            <a:headEnd/>
            <a:tailEnd/>
          </a:ln>
        </p:spPr>
        <p:txBody>
          <a:bodyPr/>
          <a:lstStyle/>
          <a:p>
            <a:endParaRPr lang="en-US"/>
          </a:p>
        </p:txBody>
      </p:sp>
      <p:sp>
        <p:nvSpPr>
          <p:cNvPr id="41134" name="Line 174"/>
          <p:cNvSpPr>
            <a:spLocks noChangeShapeType="1"/>
          </p:cNvSpPr>
          <p:nvPr/>
        </p:nvSpPr>
        <p:spPr bwMode="auto">
          <a:xfrm>
            <a:off x="5592763" y="1296988"/>
            <a:ext cx="76200" cy="1587"/>
          </a:xfrm>
          <a:prstGeom prst="line">
            <a:avLst/>
          </a:prstGeom>
          <a:noFill/>
          <a:ln w="9525">
            <a:solidFill>
              <a:srgbClr val="000000"/>
            </a:solidFill>
            <a:round/>
            <a:headEnd/>
            <a:tailEnd/>
          </a:ln>
        </p:spPr>
        <p:txBody>
          <a:bodyPr/>
          <a:lstStyle/>
          <a:p>
            <a:endParaRPr lang="en-US"/>
          </a:p>
        </p:txBody>
      </p:sp>
      <p:sp>
        <p:nvSpPr>
          <p:cNvPr id="41135" name="Freeform 175"/>
          <p:cNvSpPr>
            <a:spLocks/>
          </p:cNvSpPr>
          <p:nvPr/>
        </p:nvSpPr>
        <p:spPr bwMode="auto">
          <a:xfrm>
            <a:off x="5668963" y="3227388"/>
            <a:ext cx="79375" cy="49212"/>
          </a:xfrm>
          <a:custGeom>
            <a:avLst/>
            <a:gdLst>
              <a:gd name="T0" fmla="*/ 120967513 w 50"/>
              <a:gd name="T1" fmla="*/ 42841429 h 31"/>
              <a:gd name="T2" fmla="*/ 120967513 w 50"/>
              <a:gd name="T3" fmla="*/ 42841429 h 31"/>
              <a:gd name="T4" fmla="*/ 120967513 w 50"/>
              <a:gd name="T5" fmla="*/ 22680383 h 31"/>
              <a:gd name="T6" fmla="*/ 126007824 w 50"/>
              <a:gd name="T7" fmla="*/ 0 h 31"/>
              <a:gd name="T8" fmla="*/ 126007824 w 50"/>
              <a:gd name="T9" fmla="*/ 0 h 31"/>
              <a:gd name="T10" fmla="*/ 70564378 w 50"/>
              <a:gd name="T11" fmla="*/ 22680383 h 31"/>
              <a:gd name="T12" fmla="*/ 0 w 50"/>
              <a:gd name="T13" fmla="*/ 42841429 h 31"/>
              <a:gd name="T14" fmla="*/ 0 w 50"/>
              <a:gd name="T15" fmla="*/ 42841429 h 31"/>
              <a:gd name="T16" fmla="*/ 70564378 w 50"/>
              <a:gd name="T17" fmla="*/ 57962222 h 31"/>
              <a:gd name="T18" fmla="*/ 126007824 w 50"/>
              <a:gd name="T19" fmla="*/ 78123262 h 31"/>
              <a:gd name="T20" fmla="*/ 126007824 w 50"/>
              <a:gd name="T21" fmla="*/ 78123262 h 31"/>
              <a:gd name="T22" fmla="*/ 120967513 w 50"/>
              <a:gd name="T23" fmla="*/ 57962222 h 31"/>
              <a:gd name="T24" fmla="*/ 120967513 w 50"/>
              <a:gd name="T25" fmla="*/ 42841429 h 31"/>
              <a:gd name="T26" fmla="*/ 120967513 w 50"/>
              <a:gd name="T27" fmla="*/ 42841429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1"/>
              <a:gd name="T44" fmla="*/ 50 w 50"/>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1">
                <a:moveTo>
                  <a:pt x="48" y="17"/>
                </a:moveTo>
                <a:lnTo>
                  <a:pt x="48" y="17"/>
                </a:lnTo>
                <a:lnTo>
                  <a:pt x="48" y="9"/>
                </a:lnTo>
                <a:lnTo>
                  <a:pt x="50" y="0"/>
                </a:lnTo>
                <a:lnTo>
                  <a:pt x="28" y="9"/>
                </a:lnTo>
                <a:lnTo>
                  <a:pt x="0" y="17"/>
                </a:lnTo>
                <a:lnTo>
                  <a:pt x="28" y="23"/>
                </a:lnTo>
                <a:lnTo>
                  <a:pt x="50" y="31"/>
                </a:lnTo>
                <a:lnTo>
                  <a:pt x="48" y="23"/>
                </a:lnTo>
                <a:lnTo>
                  <a:pt x="48" y="17"/>
                </a:lnTo>
                <a:close/>
              </a:path>
            </a:pathLst>
          </a:custGeom>
          <a:solidFill>
            <a:srgbClr val="000000"/>
          </a:solidFill>
          <a:ln w="9525">
            <a:solidFill>
              <a:srgbClr val="000000"/>
            </a:solidFill>
            <a:round/>
            <a:headEnd/>
            <a:tailEnd/>
          </a:ln>
        </p:spPr>
        <p:txBody>
          <a:bodyPr/>
          <a:lstStyle/>
          <a:p>
            <a:endParaRPr lang="en-US"/>
          </a:p>
        </p:txBody>
      </p:sp>
      <p:sp>
        <p:nvSpPr>
          <p:cNvPr id="41136" name="Line 176"/>
          <p:cNvSpPr>
            <a:spLocks noChangeShapeType="1"/>
          </p:cNvSpPr>
          <p:nvPr/>
        </p:nvSpPr>
        <p:spPr bwMode="auto">
          <a:xfrm>
            <a:off x="5735638" y="3249613"/>
            <a:ext cx="44450" cy="1587"/>
          </a:xfrm>
          <a:prstGeom prst="line">
            <a:avLst/>
          </a:prstGeom>
          <a:noFill/>
          <a:ln w="9525">
            <a:solidFill>
              <a:srgbClr val="000000"/>
            </a:solidFill>
            <a:round/>
            <a:headEnd/>
            <a:tailEnd/>
          </a:ln>
        </p:spPr>
        <p:txBody>
          <a:bodyPr/>
          <a:lstStyle/>
          <a:p>
            <a:endParaRPr lang="en-US"/>
          </a:p>
        </p:txBody>
      </p:sp>
      <p:sp>
        <p:nvSpPr>
          <p:cNvPr id="41137" name="Freeform 177"/>
          <p:cNvSpPr>
            <a:spLocks/>
          </p:cNvSpPr>
          <p:nvPr/>
        </p:nvSpPr>
        <p:spPr bwMode="auto">
          <a:xfrm>
            <a:off x="5668963" y="4213225"/>
            <a:ext cx="79375" cy="49213"/>
          </a:xfrm>
          <a:custGeom>
            <a:avLst/>
            <a:gdLst>
              <a:gd name="T0" fmla="*/ 120967513 w 50"/>
              <a:gd name="T1" fmla="*/ 42843887 h 31"/>
              <a:gd name="T2" fmla="*/ 120967513 w 50"/>
              <a:gd name="T3" fmla="*/ 42843887 h 31"/>
              <a:gd name="T4" fmla="*/ 120967513 w 50"/>
              <a:gd name="T5" fmla="*/ 20161456 h 31"/>
              <a:gd name="T6" fmla="*/ 126007824 w 50"/>
              <a:gd name="T7" fmla="*/ 0 h 31"/>
              <a:gd name="T8" fmla="*/ 126007824 w 50"/>
              <a:gd name="T9" fmla="*/ 0 h 31"/>
              <a:gd name="T10" fmla="*/ 70564378 w 50"/>
              <a:gd name="T11" fmla="*/ 20161456 h 31"/>
              <a:gd name="T12" fmla="*/ 0 w 50"/>
              <a:gd name="T13" fmla="*/ 42843887 h 31"/>
              <a:gd name="T14" fmla="*/ 0 w 50"/>
              <a:gd name="T15" fmla="*/ 42843887 h 31"/>
              <a:gd name="T16" fmla="*/ 70564378 w 50"/>
              <a:gd name="T17" fmla="*/ 55444012 h 31"/>
              <a:gd name="T18" fmla="*/ 126007824 w 50"/>
              <a:gd name="T19" fmla="*/ 78126437 h 31"/>
              <a:gd name="T20" fmla="*/ 126007824 w 50"/>
              <a:gd name="T21" fmla="*/ 78126437 h 31"/>
              <a:gd name="T22" fmla="*/ 120967513 w 50"/>
              <a:gd name="T23" fmla="*/ 55444012 h 31"/>
              <a:gd name="T24" fmla="*/ 120967513 w 50"/>
              <a:gd name="T25" fmla="*/ 42843887 h 31"/>
              <a:gd name="T26" fmla="*/ 120967513 w 50"/>
              <a:gd name="T27" fmla="*/ 42843887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1"/>
              <a:gd name="T44" fmla="*/ 50 w 50"/>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1">
                <a:moveTo>
                  <a:pt x="48" y="17"/>
                </a:moveTo>
                <a:lnTo>
                  <a:pt x="48" y="17"/>
                </a:lnTo>
                <a:lnTo>
                  <a:pt x="48" y="8"/>
                </a:lnTo>
                <a:lnTo>
                  <a:pt x="50" y="0"/>
                </a:lnTo>
                <a:lnTo>
                  <a:pt x="28" y="8"/>
                </a:lnTo>
                <a:lnTo>
                  <a:pt x="0" y="17"/>
                </a:lnTo>
                <a:lnTo>
                  <a:pt x="28" y="22"/>
                </a:lnTo>
                <a:lnTo>
                  <a:pt x="50" y="31"/>
                </a:lnTo>
                <a:lnTo>
                  <a:pt x="48" y="22"/>
                </a:lnTo>
                <a:lnTo>
                  <a:pt x="48" y="17"/>
                </a:lnTo>
                <a:close/>
              </a:path>
            </a:pathLst>
          </a:custGeom>
          <a:solidFill>
            <a:srgbClr val="000000"/>
          </a:solidFill>
          <a:ln w="9525">
            <a:solidFill>
              <a:srgbClr val="000000"/>
            </a:solidFill>
            <a:round/>
            <a:headEnd/>
            <a:tailEnd/>
          </a:ln>
        </p:spPr>
        <p:txBody>
          <a:bodyPr/>
          <a:lstStyle/>
          <a:p>
            <a:endParaRPr lang="en-US"/>
          </a:p>
        </p:txBody>
      </p:sp>
      <p:sp>
        <p:nvSpPr>
          <p:cNvPr id="41138" name="Line 178"/>
          <p:cNvSpPr>
            <a:spLocks noChangeShapeType="1"/>
          </p:cNvSpPr>
          <p:nvPr/>
        </p:nvSpPr>
        <p:spPr bwMode="auto">
          <a:xfrm>
            <a:off x="5735638" y="4235450"/>
            <a:ext cx="44450" cy="1588"/>
          </a:xfrm>
          <a:prstGeom prst="line">
            <a:avLst/>
          </a:prstGeom>
          <a:noFill/>
          <a:ln w="9525">
            <a:solidFill>
              <a:srgbClr val="000000"/>
            </a:solidFill>
            <a:round/>
            <a:headEnd/>
            <a:tailEnd/>
          </a:ln>
        </p:spPr>
        <p:txBody>
          <a:bodyPr/>
          <a:lstStyle/>
          <a:p>
            <a:endParaRPr lang="en-US"/>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Fig5-9L"/>
          <p:cNvPicPr>
            <a:picLocks noChangeAspect="1" noChangeArrowheads="1"/>
          </p:cNvPicPr>
          <p:nvPr/>
        </p:nvPicPr>
        <p:blipFill>
          <a:blip r:embed="rId3"/>
          <a:srcRect/>
          <a:stretch>
            <a:fillRect/>
          </a:stretch>
        </p:blipFill>
        <p:spPr bwMode="auto">
          <a:xfrm>
            <a:off x="3065463" y="401638"/>
            <a:ext cx="5257800" cy="4359275"/>
          </a:xfrm>
          <a:prstGeom prst="rect">
            <a:avLst/>
          </a:prstGeom>
          <a:noFill/>
          <a:ln w="9525">
            <a:noFill/>
            <a:miter lim="800000"/>
            <a:headEnd/>
            <a:tailEnd/>
          </a:ln>
        </p:spPr>
      </p:pic>
      <p:sp>
        <p:nvSpPr>
          <p:cNvPr id="41987" name="Rectangle 2"/>
          <p:cNvSpPr>
            <a:spLocks noGrp="1" noChangeArrowheads="1"/>
          </p:cNvSpPr>
          <p:nvPr>
            <p:ph type="title"/>
          </p:nvPr>
        </p:nvSpPr>
        <p:spPr>
          <a:xfrm>
            <a:off x="696913" y="322263"/>
            <a:ext cx="4257675" cy="396875"/>
          </a:xfrm>
        </p:spPr>
        <p:txBody>
          <a:bodyPr/>
          <a:lstStyle/>
          <a:p>
            <a:pPr eaLnBrk="1" hangingPunct="1"/>
            <a:r>
              <a:rPr lang="en-US" sz="1800" smtClean="0"/>
              <a:t>Metal Electrodes</a:t>
            </a:r>
          </a:p>
        </p:txBody>
      </p:sp>
      <p:sp>
        <p:nvSpPr>
          <p:cNvPr id="41988" name="Rectangle 3"/>
          <p:cNvSpPr>
            <a:spLocks noChangeArrowheads="1"/>
          </p:cNvSpPr>
          <p:nvPr/>
        </p:nvSpPr>
        <p:spPr bwMode="auto">
          <a:xfrm>
            <a:off x="623888" y="5022850"/>
            <a:ext cx="8153400" cy="838200"/>
          </a:xfrm>
          <a:prstGeom prst="rect">
            <a:avLst/>
          </a:prstGeom>
          <a:noFill/>
          <a:ln w="9525">
            <a:noFill/>
            <a:miter lim="800000"/>
            <a:headEnd/>
            <a:tailEnd/>
          </a:ln>
        </p:spPr>
        <p:txBody>
          <a:bodyPr anchor="ctr"/>
          <a:lstStyle/>
          <a:p>
            <a:r>
              <a:rPr lang="en-US" sz="1800">
                <a:latin typeface="Arial" pitchFamily="34" charset="0"/>
                <a:ea typeface="MS Mincho" pitchFamily="49" charset="-128"/>
              </a:rPr>
              <a:t>Figure 5.9</a:t>
            </a:r>
            <a:r>
              <a:rPr lang="en-US" sz="1800" b="0">
                <a:latin typeface="Arial" pitchFamily="34" charset="0"/>
                <a:ea typeface="MS Mincho" pitchFamily="49" charset="-128"/>
              </a:rPr>
              <a:t> Body-surface biopotential electrodes  </a:t>
            </a:r>
            <a:r>
              <a:rPr lang="en-US" sz="1800">
                <a:latin typeface="Arial" pitchFamily="34" charset="0"/>
                <a:ea typeface="MS Mincho" pitchFamily="49" charset="-128"/>
              </a:rPr>
              <a:t>(a)</a:t>
            </a:r>
            <a:r>
              <a:rPr lang="en-US" sz="1800" b="0">
                <a:latin typeface="Arial" pitchFamily="34" charset="0"/>
                <a:ea typeface="MS Mincho" pitchFamily="49" charset="-128"/>
              </a:rPr>
              <a:t> Metal-plate electrode used for application to limbs. </a:t>
            </a:r>
            <a:r>
              <a:rPr lang="en-US" sz="1800">
                <a:latin typeface="Arial" pitchFamily="34" charset="0"/>
                <a:ea typeface="MS Mincho" pitchFamily="49" charset="-128"/>
              </a:rPr>
              <a:t>(b)</a:t>
            </a:r>
            <a:r>
              <a:rPr lang="en-US" sz="1800" b="0">
                <a:latin typeface="Arial" pitchFamily="34" charset="0"/>
                <a:ea typeface="MS Mincho" pitchFamily="49" charset="-128"/>
              </a:rPr>
              <a:t> Metal-disk electrode applied with surgical tape. </a:t>
            </a:r>
            <a:r>
              <a:rPr lang="en-US" sz="1800">
                <a:latin typeface="Arial" pitchFamily="34" charset="0"/>
                <a:ea typeface="MS Mincho" pitchFamily="49" charset="-128"/>
              </a:rPr>
              <a:t>(c)</a:t>
            </a:r>
            <a:r>
              <a:rPr lang="en-US" sz="1800" b="0">
                <a:latin typeface="Arial" pitchFamily="34" charset="0"/>
                <a:ea typeface="MS Mincho" pitchFamily="49" charset="-128"/>
              </a:rPr>
              <a:t> Disposable foam-pad electrodes, often used with electrocardiograph monitoring apparatus. </a:t>
            </a:r>
            <a:endParaRPr lang="en-US" sz="1800" b="0">
              <a:latin typeface="Arial" pitchFamily="34" charset="0"/>
              <a:cs typeface="Courier New" pitchFamily="49" charset="0"/>
            </a:endParaRP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96913" y="322263"/>
            <a:ext cx="4257675" cy="396875"/>
          </a:xfrm>
        </p:spPr>
        <p:txBody>
          <a:bodyPr/>
          <a:lstStyle/>
          <a:p>
            <a:pPr eaLnBrk="1" hangingPunct="1"/>
            <a:r>
              <a:rPr lang="en-US" sz="1800" smtClean="0"/>
              <a:t>Metal Suction Electrodes</a:t>
            </a:r>
          </a:p>
        </p:txBody>
      </p:sp>
      <p:sp>
        <p:nvSpPr>
          <p:cNvPr id="43011" name="Rectangle 3"/>
          <p:cNvSpPr>
            <a:spLocks noGrp="1" noChangeArrowheads="1"/>
          </p:cNvSpPr>
          <p:nvPr>
            <p:ph idx="1"/>
          </p:nvPr>
        </p:nvSpPr>
        <p:spPr>
          <a:xfrm>
            <a:off x="501650" y="1344613"/>
            <a:ext cx="3101975" cy="2978150"/>
          </a:xfrm>
        </p:spPr>
        <p:txBody>
          <a:bodyPr/>
          <a:lstStyle/>
          <a:p>
            <a:pPr eaLnBrk="1" hangingPunct="1"/>
            <a:r>
              <a:rPr lang="en-US" sz="1800" smtClean="0"/>
              <a:t>A paste is introduced into the cup.</a:t>
            </a:r>
          </a:p>
          <a:p>
            <a:pPr eaLnBrk="1" hangingPunct="1"/>
            <a:r>
              <a:rPr lang="en-US" sz="1800" smtClean="0"/>
              <a:t>The electrodes are then suctioned into place.</a:t>
            </a:r>
          </a:p>
          <a:p>
            <a:pPr eaLnBrk="1" hangingPunct="1"/>
            <a:r>
              <a:rPr lang="en-US" sz="1800" smtClean="0"/>
              <a:t>Ten of these can be with  the clinical electrocardiograph – limb and precordial (chest) electrodes</a:t>
            </a:r>
          </a:p>
        </p:txBody>
      </p:sp>
      <p:sp>
        <p:nvSpPr>
          <p:cNvPr id="43012" name="Rectangle 5"/>
          <p:cNvSpPr>
            <a:spLocks noChangeArrowheads="1"/>
          </p:cNvSpPr>
          <p:nvPr/>
        </p:nvSpPr>
        <p:spPr bwMode="auto">
          <a:xfrm>
            <a:off x="5367338" y="4902200"/>
            <a:ext cx="1525587" cy="534988"/>
          </a:xfrm>
          <a:prstGeom prst="rect">
            <a:avLst/>
          </a:prstGeom>
          <a:noFill/>
          <a:ln w="9525">
            <a:noFill/>
            <a:miter lim="800000"/>
            <a:headEnd/>
            <a:tailEnd/>
          </a:ln>
        </p:spPr>
        <p:txBody>
          <a:bodyPr anchor="ctr"/>
          <a:lstStyle/>
          <a:p>
            <a:r>
              <a:rPr lang="en-US" sz="1800">
                <a:latin typeface="Arial" pitchFamily="34" charset="0"/>
                <a:ea typeface="MS Mincho" pitchFamily="49" charset="-128"/>
              </a:rPr>
              <a:t>Figure 5.10</a:t>
            </a:r>
            <a:endParaRPr lang="en-US" sz="1800" b="0">
              <a:latin typeface="Arial" pitchFamily="34" charset="0"/>
              <a:cs typeface="Courier New" pitchFamily="49" charset="0"/>
            </a:endParaRPr>
          </a:p>
        </p:txBody>
      </p:sp>
      <p:pic>
        <p:nvPicPr>
          <p:cNvPr id="43013" name="Picture 6" descr="Fig5-10L"/>
          <p:cNvPicPr>
            <a:picLocks noChangeAspect="1" noChangeArrowheads="1"/>
          </p:cNvPicPr>
          <p:nvPr/>
        </p:nvPicPr>
        <p:blipFill>
          <a:blip r:embed="rId3"/>
          <a:srcRect/>
          <a:stretch>
            <a:fillRect/>
          </a:stretch>
        </p:blipFill>
        <p:spPr bwMode="auto">
          <a:xfrm>
            <a:off x="4113213" y="606425"/>
            <a:ext cx="4460875" cy="385921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96913" y="322263"/>
            <a:ext cx="4257675" cy="396875"/>
          </a:xfrm>
        </p:spPr>
        <p:txBody>
          <a:bodyPr/>
          <a:lstStyle/>
          <a:p>
            <a:pPr eaLnBrk="1" hangingPunct="1"/>
            <a:r>
              <a:rPr lang="en-US" sz="1800" smtClean="0"/>
              <a:t>Floating Metal Electrodes</a:t>
            </a:r>
          </a:p>
        </p:txBody>
      </p:sp>
      <p:sp>
        <p:nvSpPr>
          <p:cNvPr id="44035" name="Rectangle 101"/>
          <p:cNvSpPr>
            <a:spLocks noGrp="1" noChangeArrowheads="1"/>
          </p:cNvSpPr>
          <p:nvPr>
            <p:ph idx="1"/>
          </p:nvPr>
        </p:nvSpPr>
        <p:spPr>
          <a:xfrm>
            <a:off x="463550" y="1081088"/>
            <a:ext cx="1857375" cy="3387725"/>
          </a:xfrm>
        </p:spPr>
        <p:txBody>
          <a:bodyPr/>
          <a:lstStyle/>
          <a:p>
            <a:pPr eaLnBrk="1" hangingPunct="1"/>
            <a:r>
              <a:rPr lang="en-US" sz="1800" smtClean="0"/>
              <a:t>Mechanical technique to </a:t>
            </a:r>
            <a:r>
              <a:rPr lang="en-US" sz="1800" i="1" u="sng" smtClean="0"/>
              <a:t>reduce </a:t>
            </a:r>
            <a:r>
              <a:rPr lang="en-US" sz="1800" smtClean="0"/>
              <a:t>noise.</a:t>
            </a:r>
          </a:p>
          <a:p>
            <a:pPr eaLnBrk="1" hangingPunct="1"/>
            <a:r>
              <a:rPr lang="en-US" sz="1800" i="1" u="sng" smtClean="0"/>
              <a:t>Isolates</a:t>
            </a:r>
            <a:r>
              <a:rPr lang="en-US" sz="1800" smtClean="0"/>
              <a:t> the electrode-electrolyte interface from motion artifacts.</a:t>
            </a:r>
          </a:p>
        </p:txBody>
      </p:sp>
      <p:sp>
        <p:nvSpPr>
          <p:cNvPr id="44036" name="Rectangle 3"/>
          <p:cNvSpPr>
            <a:spLocks noChangeArrowheads="1"/>
          </p:cNvSpPr>
          <p:nvPr/>
        </p:nvSpPr>
        <p:spPr bwMode="auto">
          <a:xfrm>
            <a:off x="949325" y="4916488"/>
            <a:ext cx="7772400" cy="1143000"/>
          </a:xfrm>
          <a:prstGeom prst="rect">
            <a:avLst/>
          </a:prstGeom>
          <a:noFill/>
          <a:ln w="9525">
            <a:noFill/>
            <a:miter lim="800000"/>
            <a:headEnd/>
            <a:tailEnd/>
          </a:ln>
        </p:spPr>
        <p:txBody>
          <a:bodyPr anchor="ctr"/>
          <a:lstStyle/>
          <a:p>
            <a:r>
              <a:rPr lang="en-US" sz="1600">
                <a:latin typeface="Arial" pitchFamily="34" charset="0"/>
                <a:ea typeface="MS Mincho" pitchFamily="49" charset="-128"/>
              </a:rPr>
              <a:t>Figure 5.11</a:t>
            </a:r>
            <a:r>
              <a:rPr lang="en-US" sz="1600" b="0">
                <a:latin typeface="Arial" pitchFamily="34" charset="0"/>
                <a:ea typeface="MS Mincho" pitchFamily="49" charset="-128"/>
              </a:rPr>
              <a:t> </a:t>
            </a:r>
            <a:r>
              <a:rPr lang="en-US" sz="1600">
                <a:latin typeface="Arial" pitchFamily="34" charset="0"/>
                <a:ea typeface="MS Mincho" pitchFamily="49" charset="-128"/>
              </a:rPr>
              <a:t>(a)</a:t>
            </a:r>
            <a:r>
              <a:rPr lang="en-US" sz="1600" b="0">
                <a:latin typeface="Arial" pitchFamily="34" charset="0"/>
                <a:ea typeface="MS Mincho" pitchFamily="49" charset="-128"/>
              </a:rPr>
              <a:t> Recessed electrode with top-hat structure. </a:t>
            </a:r>
            <a:r>
              <a:rPr lang="en-US" sz="1600">
                <a:latin typeface="Arial" pitchFamily="34" charset="0"/>
                <a:ea typeface="MS Mincho" pitchFamily="49" charset="-128"/>
              </a:rPr>
              <a:t>(b)</a:t>
            </a:r>
            <a:r>
              <a:rPr lang="en-US" sz="1600" b="0">
                <a:latin typeface="Arial" pitchFamily="34" charset="0"/>
                <a:ea typeface="MS Mincho" pitchFamily="49" charset="-128"/>
              </a:rPr>
              <a:t> Cross-sectional view of the electrode in (a). </a:t>
            </a:r>
            <a:r>
              <a:rPr lang="en-US" sz="1600">
                <a:latin typeface="Arial" pitchFamily="34" charset="0"/>
                <a:ea typeface="MS Mincho" pitchFamily="49" charset="-128"/>
              </a:rPr>
              <a:t>(c)</a:t>
            </a:r>
            <a:r>
              <a:rPr lang="en-US" sz="1600" b="0">
                <a:latin typeface="Arial" pitchFamily="34" charset="0"/>
                <a:ea typeface="MS Mincho" pitchFamily="49" charset="-128"/>
              </a:rPr>
              <a:t> Cross-sectional view of a disposable recessed electrode of the same general structure shown in Figure 5.9(c). The recess in this electrode is formed from an open foam disk, saturated with electrolyte gel and placed over the metal electrode. </a:t>
            </a:r>
            <a:endParaRPr lang="en-US" sz="1600" b="0">
              <a:latin typeface="Arial" pitchFamily="34" charset="0"/>
              <a:cs typeface="Courier New" pitchFamily="49" charset="0"/>
            </a:endParaRPr>
          </a:p>
        </p:txBody>
      </p:sp>
      <p:sp>
        <p:nvSpPr>
          <p:cNvPr id="44037" name="Freeform 5"/>
          <p:cNvSpPr>
            <a:spLocks/>
          </p:cNvSpPr>
          <p:nvPr/>
        </p:nvSpPr>
        <p:spPr bwMode="auto">
          <a:xfrm>
            <a:off x="3509963" y="884238"/>
            <a:ext cx="1027112" cy="317500"/>
          </a:xfrm>
          <a:custGeom>
            <a:avLst/>
            <a:gdLst>
              <a:gd name="T0" fmla="*/ 0 w 647"/>
              <a:gd name="T1" fmla="*/ 504031295 h 200"/>
              <a:gd name="T2" fmla="*/ 0 w 647"/>
              <a:gd name="T3" fmla="*/ 504031295 h 200"/>
              <a:gd name="T4" fmla="*/ 176410835 w 647"/>
              <a:gd name="T5" fmla="*/ 410786236 h 200"/>
              <a:gd name="T6" fmla="*/ 360381338 w 647"/>
              <a:gd name="T7" fmla="*/ 309978430 h 200"/>
              <a:gd name="T8" fmla="*/ 453627931 w 647"/>
              <a:gd name="T9" fmla="*/ 277217202 h 200"/>
              <a:gd name="T10" fmla="*/ 536792222 w 647"/>
              <a:gd name="T11" fmla="*/ 241935025 h 200"/>
              <a:gd name="T12" fmla="*/ 612396844 w 647"/>
              <a:gd name="T13" fmla="*/ 226814093 h 200"/>
              <a:gd name="T14" fmla="*/ 680441798 w 647"/>
              <a:gd name="T15" fmla="*/ 216733471 h 200"/>
              <a:gd name="T16" fmla="*/ 680441798 w 647"/>
              <a:gd name="T17" fmla="*/ 216733471 h 200"/>
              <a:gd name="T18" fmla="*/ 738404548 w 647"/>
              <a:gd name="T19" fmla="*/ 226814093 h 200"/>
              <a:gd name="T20" fmla="*/ 788807629 w 647"/>
              <a:gd name="T21" fmla="*/ 209173798 h 200"/>
              <a:gd name="T22" fmla="*/ 824089786 w 647"/>
              <a:gd name="T23" fmla="*/ 183972193 h 200"/>
              <a:gd name="T24" fmla="*/ 864412450 w 647"/>
              <a:gd name="T25" fmla="*/ 141128757 h 200"/>
              <a:gd name="T26" fmla="*/ 864412450 w 647"/>
              <a:gd name="T27" fmla="*/ 141128757 h 200"/>
              <a:gd name="T28" fmla="*/ 889613991 w 647"/>
              <a:gd name="T29" fmla="*/ 115927202 h 200"/>
              <a:gd name="T30" fmla="*/ 940017072 w 647"/>
              <a:gd name="T31" fmla="*/ 83165949 h 200"/>
              <a:gd name="T32" fmla="*/ 1000500770 w 647"/>
              <a:gd name="T33" fmla="*/ 57964395 h 200"/>
              <a:gd name="T34" fmla="*/ 1083666648 w 647"/>
              <a:gd name="T35" fmla="*/ 40322500 h 200"/>
              <a:gd name="T36" fmla="*/ 1184472811 w 647"/>
              <a:gd name="T37" fmla="*/ 25201561 h 200"/>
              <a:gd name="T38" fmla="*/ 1310480514 w 647"/>
              <a:gd name="T39" fmla="*/ 7561263 h 200"/>
              <a:gd name="T40" fmla="*/ 1454128503 w 647"/>
              <a:gd name="T41" fmla="*/ 0 h 200"/>
              <a:gd name="T42" fmla="*/ 1630539288 w 647"/>
              <a:gd name="T43" fmla="*/ 0 h 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7"/>
              <a:gd name="T67" fmla="*/ 0 h 200"/>
              <a:gd name="T68" fmla="*/ 647 w 647"/>
              <a:gd name="T69" fmla="*/ 200 h 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7" h="200">
                <a:moveTo>
                  <a:pt x="0" y="200"/>
                </a:moveTo>
                <a:lnTo>
                  <a:pt x="0" y="200"/>
                </a:lnTo>
                <a:lnTo>
                  <a:pt x="70" y="163"/>
                </a:lnTo>
                <a:lnTo>
                  <a:pt x="143" y="123"/>
                </a:lnTo>
                <a:lnTo>
                  <a:pt x="180" y="110"/>
                </a:lnTo>
                <a:lnTo>
                  <a:pt x="213" y="96"/>
                </a:lnTo>
                <a:lnTo>
                  <a:pt x="243" y="90"/>
                </a:lnTo>
                <a:lnTo>
                  <a:pt x="270" y="86"/>
                </a:lnTo>
                <a:lnTo>
                  <a:pt x="293" y="90"/>
                </a:lnTo>
                <a:lnTo>
                  <a:pt x="313" y="83"/>
                </a:lnTo>
                <a:lnTo>
                  <a:pt x="327" y="73"/>
                </a:lnTo>
                <a:lnTo>
                  <a:pt x="343" y="56"/>
                </a:lnTo>
                <a:lnTo>
                  <a:pt x="353" y="46"/>
                </a:lnTo>
                <a:lnTo>
                  <a:pt x="373" y="33"/>
                </a:lnTo>
                <a:lnTo>
                  <a:pt x="397" y="23"/>
                </a:lnTo>
                <a:lnTo>
                  <a:pt x="430" y="16"/>
                </a:lnTo>
                <a:lnTo>
                  <a:pt x="470" y="10"/>
                </a:lnTo>
                <a:lnTo>
                  <a:pt x="520" y="3"/>
                </a:lnTo>
                <a:lnTo>
                  <a:pt x="577" y="0"/>
                </a:lnTo>
                <a:lnTo>
                  <a:pt x="647" y="0"/>
                </a:lnTo>
              </a:path>
            </a:pathLst>
          </a:custGeom>
          <a:noFill/>
          <a:ln w="74613">
            <a:solidFill>
              <a:srgbClr val="000000"/>
            </a:solidFill>
            <a:round/>
            <a:headEnd/>
            <a:tailEnd/>
          </a:ln>
        </p:spPr>
        <p:txBody>
          <a:bodyPr/>
          <a:lstStyle/>
          <a:p>
            <a:endParaRPr lang="en-US"/>
          </a:p>
        </p:txBody>
      </p:sp>
      <p:sp>
        <p:nvSpPr>
          <p:cNvPr id="44038" name="Freeform 6"/>
          <p:cNvSpPr>
            <a:spLocks/>
          </p:cNvSpPr>
          <p:nvPr/>
        </p:nvSpPr>
        <p:spPr bwMode="auto">
          <a:xfrm>
            <a:off x="3509963" y="884238"/>
            <a:ext cx="1027112" cy="317500"/>
          </a:xfrm>
          <a:custGeom>
            <a:avLst/>
            <a:gdLst>
              <a:gd name="T0" fmla="*/ 0 w 647"/>
              <a:gd name="T1" fmla="*/ 504031295 h 200"/>
              <a:gd name="T2" fmla="*/ 0 w 647"/>
              <a:gd name="T3" fmla="*/ 504031295 h 200"/>
              <a:gd name="T4" fmla="*/ 176410835 w 647"/>
              <a:gd name="T5" fmla="*/ 410786236 h 200"/>
              <a:gd name="T6" fmla="*/ 360381338 w 647"/>
              <a:gd name="T7" fmla="*/ 309978430 h 200"/>
              <a:gd name="T8" fmla="*/ 453627931 w 647"/>
              <a:gd name="T9" fmla="*/ 277217202 h 200"/>
              <a:gd name="T10" fmla="*/ 536792222 w 647"/>
              <a:gd name="T11" fmla="*/ 241935025 h 200"/>
              <a:gd name="T12" fmla="*/ 612396844 w 647"/>
              <a:gd name="T13" fmla="*/ 226814093 h 200"/>
              <a:gd name="T14" fmla="*/ 680441798 w 647"/>
              <a:gd name="T15" fmla="*/ 216733471 h 200"/>
              <a:gd name="T16" fmla="*/ 680441798 w 647"/>
              <a:gd name="T17" fmla="*/ 216733471 h 200"/>
              <a:gd name="T18" fmla="*/ 738404548 w 647"/>
              <a:gd name="T19" fmla="*/ 226814093 h 200"/>
              <a:gd name="T20" fmla="*/ 788807629 w 647"/>
              <a:gd name="T21" fmla="*/ 209173798 h 200"/>
              <a:gd name="T22" fmla="*/ 824089786 w 647"/>
              <a:gd name="T23" fmla="*/ 183972193 h 200"/>
              <a:gd name="T24" fmla="*/ 864412450 w 647"/>
              <a:gd name="T25" fmla="*/ 141128757 h 200"/>
              <a:gd name="T26" fmla="*/ 864412450 w 647"/>
              <a:gd name="T27" fmla="*/ 141128757 h 200"/>
              <a:gd name="T28" fmla="*/ 889613991 w 647"/>
              <a:gd name="T29" fmla="*/ 115927202 h 200"/>
              <a:gd name="T30" fmla="*/ 940017072 w 647"/>
              <a:gd name="T31" fmla="*/ 83165949 h 200"/>
              <a:gd name="T32" fmla="*/ 1000500770 w 647"/>
              <a:gd name="T33" fmla="*/ 57964395 h 200"/>
              <a:gd name="T34" fmla="*/ 1083666648 w 647"/>
              <a:gd name="T35" fmla="*/ 40322500 h 200"/>
              <a:gd name="T36" fmla="*/ 1184472811 w 647"/>
              <a:gd name="T37" fmla="*/ 25201561 h 200"/>
              <a:gd name="T38" fmla="*/ 1310480514 w 647"/>
              <a:gd name="T39" fmla="*/ 7561263 h 200"/>
              <a:gd name="T40" fmla="*/ 1454128503 w 647"/>
              <a:gd name="T41" fmla="*/ 0 h 200"/>
              <a:gd name="T42" fmla="*/ 1630539288 w 647"/>
              <a:gd name="T43" fmla="*/ 0 h 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7"/>
              <a:gd name="T67" fmla="*/ 0 h 200"/>
              <a:gd name="T68" fmla="*/ 647 w 647"/>
              <a:gd name="T69" fmla="*/ 200 h 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7" h="200">
                <a:moveTo>
                  <a:pt x="0" y="200"/>
                </a:moveTo>
                <a:lnTo>
                  <a:pt x="0" y="200"/>
                </a:lnTo>
                <a:lnTo>
                  <a:pt x="70" y="163"/>
                </a:lnTo>
                <a:lnTo>
                  <a:pt x="143" y="123"/>
                </a:lnTo>
                <a:lnTo>
                  <a:pt x="180" y="110"/>
                </a:lnTo>
                <a:lnTo>
                  <a:pt x="213" y="96"/>
                </a:lnTo>
                <a:lnTo>
                  <a:pt x="243" y="90"/>
                </a:lnTo>
                <a:lnTo>
                  <a:pt x="270" y="86"/>
                </a:lnTo>
                <a:lnTo>
                  <a:pt x="293" y="90"/>
                </a:lnTo>
                <a:lnTo>
                  <a:pt x="313" y="83"/>
                </a:lnTo>
                <a:lnTo>
                  <a:pt x="327" y="73"/>
                </a:lnTo>
                <a:lnTo>
                  <a:pt x="343" y="56"/>
                </a:lnTo>
                <a:lnTo>
                  <a:pt x="353" y="46"/>
                </a:lnTo>
                <a:lnTo>
                  <a:pt x="373" y="33"/>
                </a:lnTo>
                <a:lnTo>
                  <a:pt x="397" y="23"/>
                </a:lnTo>
                <a:lnTo>
                  <a:pt x="430" y="16"/>
                </a:lnTo>
                <a:lnTo>
                  <a:pt x="470" y="10"/>
                </a:lnTo>
                <a:lnTo>
                  <a:pt x="520" y="3"/>
                </a:lnTo>
                <a:lnTo>
                  <a:pt x="577" y="0"/>
                </a:lnTo>
                <a:lnTo>
                  <a:pt x="647" y="0"/>
                </a:lnTo>
              </a:path>
            </a:pathLst>
          </a:custGeom>
          <a:noFill/>
          <a:ln w="52388">
            <a:solidFill>
              <a:srgbClr val="FFFFFF"/>
            </a:solidFill>
            <a:round/>
            <a:headEnd/>
            <a:tailEnd/>
          </a:ln>
        </p:spPr>
        <p:txBody>
          <a:bodyPr/>
          <a:lstStyle/>
          <a:p>
            <a:endParaRPr lang="en-US"/>
          </a:p>
        </p:txBody>
      </p:sp>
      <p:sp>
        <p:nvSpPr>
          <p:cNvPr id="44039" name="Freeform 7"/>
          <p:cNvSpPr>
            <a:spLocks/>
          </p:cNvSpPr>
          <p:nvPr/>
        </p:nvSpPr>
        <p:spPr bwMode="auto">
          <a:xfrm>
            <a:off x="2741613" y="1931988"/>
            <a:ext cx="614362" cy="211137"/>
          </a:xfrm>
          <a:custGeom>
            <a:avLst/>
            <a:gdLst>
              <a:gd name="T0" fmla="*/ 488909959 w 387"/>
              <a:gd name="T1" fmla="*/ 335179139 h 133"/>
              <a:gd name="T2" fmla="*/ 488909959 w 387"/>
              <a:gd name="T3" fmla="*/ 335179139 h 133"/>
              <a:gd name="T4" fmla="*/ 589716095 w 387"/>
              <a:gd name="T5" fmla="*/ 327619486 h 133"/>
              <a:gd name="T6" fmla="*/ 672880364 w 387"/>
              <a:gd name="T7" fmla="*/ 320058244 h 133"/>
              <a:gd name="T8" fmla="*/ 758565579 w 387"/>
              <a:gd name="T9" fmla="*/ 302417994 h 133"/>
              <a:gd name="T10" fmla="*/ 834170380 w 387"/>
              <a:gd name="T11" fmla="*/ 284776157 h 133"/>
              <a:gd name="T12" fmla="*/ 892134702 w 387"/>
              <a:gd name="T13" fmla="*/ 259574665 h 133"/>
              <a:gd name="T14" fmla="*/ 934976516 w 387"/>
              <a:gd name="T15" fmla="*/ 234373174 h 133"/>
              <a:gd name="T16" fmla="*/ 960178050 w 387"/>
              <a:gd name="T17" fmla="*/ 201611980 h 133"/>
              <a:gd name="T18" fmla="*/ 975298970 w 387"/>
              <a:gd name="T19" fmla="*/ 168849247 h 133"/>
              <a:gd name="T20" fmla="*/ 975298970 w 387"/>
              <a:gd name="T21" fmla="*/ 168849247 h 133"/>
              <a:gd name="T22" fmla="*/ 960178050 w 387"/>
              <a:gd name="T23" fmla="*/ 133567160 h 133"/>
              <a:gd name="T24" fmla="*/ 934976516 w 387"/>
              <a:gd name="T25" fmla="*/ 100805990 h 133"/>
              <a:gd name="T26" fmla="*/ 892134702 w 387"/>
              <a:gd name="T27" fmla="*/ 75604499 h 133"/>
              <a:gd name="T28" fmla="*/ 834170380 w 387"/>
              <a:gd name="T29" fmla="*/ 50402995 h 133"/>
              <a:gd name="T30" fmla="*/ 758565579 w 387"/>
              <a:gd name="T31" fmla="*/ 25201497 h 133"/>
              <a:gd name="T32" fmla="*/ 672880364 w 387"/>
              <a:gd name="T33" fmla="*/ 17640256 h 133"/>
              <a:gd name="T34" fmla="*/ 589716095 w 387"/>
              <a:gd name="T35" fmla="*/ 7559657 h 133"/>
              <a:gd name="T36" fmla="*/ 488909959 w 387"/>
              <a:gd name="T37" fmla="*/ 0 h 133"/>
              <a:gd name="T38" fmla="*/ 488909959 w 387"/>
              <a:gd name="T39" fmla="*/ 0 h 133"/>
              <a:gd name="T40" fmla="*/ 388103723 w 387"/>
              <a:gd name="T41" fmla="*/ 7559657 h 133"/>
              <a:gd name="T42" fmla="*/ 302418508 w 387"/>
              <a:gd name="T43" fmla="*/ 17640256 h 133"/>
              <a:gd name="T44" fmla="*/ 219252652 w 387"/>
              <a:gd name="T45" fmla="*/ 25201497 h 133"/>
              <a:gd name="T46" fmla="*/ 143648000 w 387"/>
              <a:gd name="T47" fmla="*/ 50402995 h 133"/>
              <a:gd name="T48" fmla="*/ 85685241 w 387"/>
              <a:gd name="T49" fmla="*/ 75604499 h 133"/>
              <a:gd name="T50" fmla="*/ 42841827 w 387"/>
              <a:gd name="T51" fmla="*/ 100805990 h 133"/>
              <a:gd name="T52" fmla="*/ 17640286 w 387"/>
              <a:gd name="T53" fmla="*/ 133567160 h 133"/>
              <a:gd name="T54" fmla="*/ 0 w 387"/>
              <a:gd name="T55" fmla="*/ 168849247 h 133"/>
              <a:gd name="T56" fmla="*/ 0 w 387"/>
              <a:gd name="T57" fmla="*/ 168849247 h 133"/>
              <a:gd name="T58" fmla="*/ 17640286 w 387"/>
              <a:gd name="T59" fmla="*/ 201611980 h 133"/>
              <a:gd name="T60" fmla="*/ 42841827 w 387"/>
              <a:gd name="T61" fmla="*/ 234373174 h 133"/>
              <a:gd name="T62" fmla="*/ 85685241 w 387"/>
              <a:gd name="T63" fmla="*/ 259574665 h 133"/>
              <a:gd name="T64" fmla="*/ 143648000 w 387"/>
              <a:gd name="T65" fmla="*/ 284776157 h 133"/>
              <a:gd name="T66" fmla="*/ 219252652 w 387"/>
              <a:gd name="T67" fmla="*/ 302417994 h 133"/>
              <a:gd name="T68" fmla="*/ 302418508 w 387"/>
              <a:gd name="T69" fmla="*/ 320058244 h 133"/>
              <a:gd name="T70" fmla="*/ 388103723 w 387"/>
              <a:gd name="T71" fmla="*/ 327619486 h 133"/>
              <a:gd name="T72" fmla="*/ 488909959 w 387"/>
              <a:gd name="T73" fmla="*/ 335179139 h 133"/>
              <a:gd name="T74" fmla="*/ 488909959 w 387"/>
              <a:gd name="T75" fmla="*/ 335179139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7"/>
              <a:gd name="T115" fmla="*/ 0 h 133"/>
              <a:gd name="T116" fmla="*/ 387 w 387"/>
              <a:gd name="T117" fmla="*/ 133 h 1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7" h="133">
                <a:moveTo>
                  <a:pt x="194" y="133"/>
                </a:moveTo>
                <a:lnTo>
                  <a:pt x="194" y="133"/>
                </a:lnTo>
                <a:lnTo>
                  <a:pt x="234" y="130"/>
                </a:lnTo>
                <a:lnTo>
                  <a:pt x="267" y="127"/>
                </a:lnTo>
                <a:lnTo>
                  <a:pt x="301" y="120"/>
                </a:lnTo>
                <a:lnTo>
                  <a:pt x="331" y="113"/>
                </a:lnTo>
                <a:lnTo>
                  <a:pt x="354" y="103"/>
                </a:lnTo>
                <a:lnTo>
                  <a:pt x="371" y="93"/>
                </a:lnTo>
                <a:lnTo>
                  <a:pt x="381" y="80"/>
                </a:lnTo>
                <a:lnTo>
                  <a:pt x="387" y="67"/>
                </a:lnTo>
                <a:lnTo>
                  <a:pt x="381" y="53"/>
                </a:lnTo>
                <a:lnTo>
                  <a:pt x="371" y="40"/>
                </a:lnTo>
                <a:lnTo>
                  <a:pt x="354" y="30"/>
                </a:lnTo>
                <a:lnTo>
                  <a:pt x="331" y="20"/>
                </a:lnTo>
                <a:lnTo>
                  <a:pt x="301" y="10"/>
                </a:lnTo>
                <a:lnTo>
                  <a:pt x="267" y="7"/>
                </a:lnTo>
                <a:lnTo>
                  <a:pt x="234" y="3"/>
                </a:lnTo>
                <a:lnTo>
                  <a:pt x="194" y="0"/>
                </a:lnTo>
                <a:lnTo>
                  <a:pt x="154" y="3"/>
                </a:lnTo>
                <a:lnTo>
                  <a:pt x="120" y="7"/>
                </a:lnTo>
                <a:lnTo>
                  <a:pt x="87" y="10"/>
                </a:lnTo>
                <a:lnTo>
                  <a:pt x="57" y="20"/>
                </a:lnTo>
                <a:lnTo>
                  <a:pt x="34" y="30"/>
                </a:lnTo>
                <a:lnTo>
                  <a:pt x="17" y="40"/>
                </a:lnTo>
                <a:lnTo>
                  <a:pt x="7" y="53"/>
                </a:lnTo>
                <a:lnTo>
                  <a:pt x="0" y="67"/>
                </a:lnTo>
                <a:lnTo>
                  <a:pt x="7" y="80"/>
                </a:lnTo>
                <a:lnTo>
                  <a:pt x="17" y="93"/>
                </a:lnTo>
                <a:lnTo>
                  <a:pt x="34" y="103"/>
                </a:lnTo>
                <a:lnTo>
                  <a:pt x="57" y="113"/>
                </a:lnTo>
                <a:lnTo>
                  <a:pt x="87" y="120"/>
                </a:lnTo>
                <a:lnTo>
                  <a:pt x="120" y="127"/>
                </a:lnTo>
                <a:lnTo>
                  <a:pt x="154" y="130"/>
                </a:lnTo>
                <a:lnTo>
                  <a:pt x="194" y="133"/>
                </a:lnTo>
                <a:close/>
              </a:path>
            </a:pathLst>
          </a:custGeom>
          <a:noFill/>
          <a:ln w="11113">
            <a:solidFill>
              <a:srgbClr val="000000"/>
            </a:solidFill>
            <a:round/>
            <a:headEnd/>
            <a:tailEnd/>
          </a:ln>
        </p:spPr>
        <p:txBody>
          <a:bodyPr/>
          <a:lstStyle/>
          <a:p>
            <a:endParaRPr lang="en-US"/>
          </a:p>
        </p:txBody>
      </p:sp>
      <p:sp>
        <p:nvSpPr>
          <p:cNvPr id="44040" name="Freeform 8"/>
          <p:cNvSpPr>
            <a:spLocks/>
          </p:cNvSpPr>
          <p:nvPr/>
        </p:nvSpPr>
        <p:spPr bwMode="auto">
          <a:xfrm>
            <a:off x="2546350" y="1185863"/>
            <a:ext cx="1196975" cy="412750"/>
          </a:xfrm>
          <a:custGeom>
            <a:avLst/>
            <a:gdLst>
              <a:gd name="T0" fmla="*/ 950099789 w 754"/>
              <a:gd name="T1" fmla="*/ 655240516 h 260"/>
              <a:gd name="T2" fmla="*/ 950099789 w 754"/>
              <a:gd name="T3" fmla="*/ 655240516 h 260"/>
              <a:gd name="T4" fmla="*/ 1144150964 w 754"/>
              <a:gd name="T5" fmla="*/ 645159896 h 260"/>
              <a:gd name="T6" fmla="*/ 1320561844 w 754"/>
              <a:gd name="T7" fmla="*/ 630038965 h 260"/>
              <a:gd name="T8" fmla="*/ 1479332430 w 754"/>
              <a:gd name="T9" fmla="*/ 594756794 h 260"/>
              <a:gd name="T10" fmla="*/ 1622980496 w 754"/>
              <a:gd name="T11" fmla="*/ 561993985 h 260"/>
              <a:gd name="T12" fmla="*/ 1738908043 w 754"/>
              <a:gd name="T13" fmla="*/ 511590883 h 260"/>
              <a:gd name="T14" fmla="*/ 1789311152 w 754"/>
              <a:gd name="T15" fmla="*/ 486389333 h 260"/>
              <a:gd name="T16" fmla="*/ 1832154588 w 754"/>
              <a:gd name="T17" fmla="*/ 453628110 h 260"/>
              <a:gd name="T18" fmla="*/ 1857356142 w 754"/>
              <a:gd name="T19" fmla="*/ 428426560 h 260"/>
              <a:gd name="T20" fmla="*/ 1882557697 w 754"/>
              <a:gd name="T21" fmla="*/ 393144290 h 260"/>
              <a:gd name="T22" fmla="*/ 1900197991 w 754"/>
              <a:gd name="T23" fmla="*/ 360381480 h 260"/>
              <a:gd name="T24" fmla="*/ 1900197991 w 754"/>
              <a:gd name="T25" fmla="*/ 327620258 h 260"/>
              <a:gd name="T26" fmla="*/ 1900197991 w 754"/>
              <a:gd name="T27" fmla="*/ 327620258 h 260"/>
              <a:gd name="T28" fmla="*/ 1900197991 w 754"/>
              <a:gd name="T29" fmla="*/ 292338087 h 260"/>
              <a:gd name="T30" fmla="*/ 1882557697 w 754"/>
              <a:gd name="T31" fmla="*/ 259575277 h 260"/>
              <a:gd name="T32" fmla="*/ 1857356142 w 754"/>
              <a:gd name="T33" fmla="*/ 226814055 h 260"/>
              <a:gd name="T34" fmla="*/ 1832154588 w 754"/>
              <a:gd name="T35" fmla="*/ 201612455 h 260"/>
              <a:gd name="T36" fmla="*/ 1789311152 w 754"/>
              <a:gd name="T37" fmla="*/ 166330284 h 260"/>
              <a:gd name="T38" fmla="*/ 1738908043 w 754"/>
              <a:gd name="T39" fmla="*/ 141128733 h 260"/>
              <a:gd name="T40" fmla="*/ 1622980496 w 754"/>
              <a:gd name="T41" fmla="*/ 90725607 h 260"/>
              <a:gd name="T42" fmla="*/ 1479332430 w 754"/>
              <a:gd name="T43" fmla="*/ 57962798 h 260"/>
              <a:gd name="T44" fmla="*/ 1320561844 w 754"/>
              <a:gd name="T45" fmla="*/ 25201557 h 260"/>
              <a:gd name="T46" fmla="*/ 1144150964 w 754"/>
              <a:gd name="T47" fmla="*/ 7559675 h 260"/>
              <a:gd name="T48" fmla="*/ 950099789 w 754"/>
              <a:gd name="T49" fmla="*/ 0 h 260"/>
              <a:gd name="T50" fmla="*/ 950099789 w 754"/>
              <a:gd name="T51" fmla="*/ 0 h 260"/>
              <a:gd name="T52" fmla="*/ 756046829 w 754"/>
              <a:gd name="T53" fmla="*/ 7559675 h 260"/>
              <a:gd name="T54" fmla="*/ 579635948 w 754"/>
              <a:gd name="T55" fmla="*/ 25201557 h 260"/>
              <a:gd name="T56" fmla="*/ 420866950 w 754"/>
              <a:gd name="T57" fmla="*/ 57962798 h 260"/>
              <a:gd name="T58" fmla="*/ 277217197 w 754"/>
              <a:gd name="T59" fmla="*/ 90725607 h 260"/>
              <a:gd name="T60" fmla="*/ 158769048 w 754"/>
              <a:gd name="T61" fmla="*/ 141128733 h 260"/>
              <a:gd name="T62" fmla="*/ 108367527 w 754"/>
              <a:gd name="T63" fmla="*/ 166330284 h 260"/>
              <a:gd name="T64" fmla="*/ 68043428 w 754"/>
              <a:gd name="T65" fmla="*/ 201612455 h 260"/>
              <a:gd name="T66" fmla="*/ 42843449 w 754"/>
              <a:gd name="T67" fmla="*/ 226814055 h 260"/>
              <a:gd name="T68" fmla="*/ 17640300 w 754"/>
              <a:gd name="T69" fmla="*/ 259575277 h 260"/>
              <a:gd name="T70" fmla="*/ 0 w 754"/>
              <a:gd name="T71" fmla="*/ 292338087 h 260"/>
              <a:gd name="T72" fmla="*/ 0 w 754"/>
              <a:gd name="T73" fmla="*/ 327620258 h 260"/>
              <a:gd name="T74" fmla="*/ 0 w 754"/>
              <a:gd name="T75" fmla="*/ 327620258 h 260"/>
              <a:gd name="T76" fmla="*/ 0 w 754"/>
              <a:gd name="T77" fmla="*/ 360381480 h 260"/>
              <a:gd name="T78" fmla="*/ 17640300 w 754"/>
              <a:gd name="T79" fmla="*/ 393144290 h 260"/>
              <a:gd name="T80" fmla="*/ 42843449 w 754"/>
              <a:gd name="T81" fmla="*/ 428426560 h 260"/>
              <a:gd name="T82" fmla="*/ 68043428 w 754"/>
              <a:gd name="T83" fmla="*/ 453628110 h 260"/>
              <a:gd name="T84" fmla="*/ 108367527 w 754"/>
              <a:gd name="T85" fmla="*/ 486389333 h 260"/>
              <a:gd name="T86" fmla="*/ 158769048 w 754"/>
              <a:gd name="T87" fmla="*/ 511590883 h 260"/>
              <a:gd name="T88" fmla="*/ 277217197 w 754"/>
              <a:gd name="T89" fmla="*/ 561993985 h 260"/>
              <a:gd name="T90" fmla="*/ 420866950 w 754"/>
              <a:gd name="T91" fmla="*/ 594756794 h 260"/>
              <a:gd name="T92" fmla="*/ 579635948 w 754"/>
              <a:gd name="T93" fmla="*/ 630038965 h 260"/>
              <a:gd name="T94" fmla="*/ 756046829 w 754"/>
              <a:gd name="T95" fmla="*/ 645159896 h 260"/>
              <a:gd name="T96" fmla="*/ 950099789 w 754"/>
              <a:gd name="T97" fmla="*/ 655240516 h 260"/>
              <a:gd name="T98" fmla="*/ 950099789 w 754"/>
              <a:gd name="T99" fmla="*/ 655240516 h 2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4"/>
              <a:gd name="T151" fmla="*/ 0 h 260"/>
              <a:gd name="T152" fmla="*/ 754 w 754"/>
              <a:gd name="T153" fmla="*/ 260 h 2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4" h="260">
                <a:moveTo>
                  <a:pt x="377" y="260"/>
                </a:moveTo>
                <a:lnTo>
                  <a:pt x="377" y="260"/>
                </a:lnTo>
                <a:lnTo>
                  <a:pt x="454" y="256"/>
                </a:lnTo>
                <a:lnTo>
                  <a:pt x="524" y="250"/>
                </a:lnTo>
                <a:lnTo>
                  <a:pt x="587" y="236"/>
                </a:lnTo>
                <a:lnTo>
                  <a:pt x="644" y="223"/>
                </a:lnTo>
                <a:lnTo>
                  <a:pt x="690" y="203"/>
                </a:lnTo>
                <a:lnTo>
                  <a:pt x="710" y="193"/>
                </a:lnTo>
                <a:lnTo>
                  <a:pt x="727" y="180"/>
                </a:lnTo>
                <a:lnTo>
                  <a:pt x="737" y="170"/>
                </a:lnTo>
                <a:lnTo>
                  <a:pt x="747" y="156"/>
                </a:lnTo>
                <a:lnTo>
                  <a:pt x="754" y="143"/>
                </a:lnTo>
                <a:lnTo>
                  <a:pt x="754" y="130"/>
                </a:lnTo>
                <a:lnTo>
                  <a:pt x="754" y="116"/>
                </a:lnTo>
                <a:lnTo>
                  <a:pt x="747" y="103"/>
                </a:lnTo>
                <a:lnTo>
                  <a:pt x="737" y="90"/>
                </a:lnTo>
                <a:lnTo>
                  <a:pt x="727" y="80"/>
                </a:lnTo>
                <a:lnTo>
                  <a:pt x="710" y="66"/>
                </a:lnTo>
                <a:lnTo>
                  <a:pt x="690" y="56"/>
                </a:lnTo>
                <a:lnTo>
                  <a:pt x="644" y="36"/>
                </a:lnTo>
                <a:lnTo>
                  <a:pt x="587" y="23"/>
                </a:lnTo>
                <a:lnTo>
                  <a:pt x="524" y="10"/>
                </a:lnTo>
                <a:lnTo>
                  <a:pt x="454" y="3"/>
                </a:lnTo>
                <a:lnTo>
                  <a:pt x="377" y="0"/>
                </a:lnTo>
                <a:lnTo>
                  <a:pt x="300" y="3"/>
                </a:lnTo>
                <a:lnTo>
                  <a:pt x="230" y="10"/>
                </a:lnTo>
                <a:lnTo>
                  <a:pt x="167" y="23"/>
                </a:lnTo>
                <a:lnTo>
                  <a:pt x="110" y="36"/>
                </a:lnTo>
                <a:lnTo>
                  <a:pt x="63" y="56"/>
                </a:lnTo>
                <a:lnTo>
                  <a:pt x="43" y="66"/>
                </a:lnTo>
                <a:lnTo>
                  <a:pt x="27" y="80"/>
                </a:lnTo>
                <a:lnTo>
                  <a:pt x="17" y="90"/>
                </a:lnTo>
                <a:lnTo>
                  <a:pt x="7" y="103"/>
                </a:lnTo>
                <a:lnTo>
                  <a:pt x="0" y="116"/>
                </a:lnTo>
                <a:lnTo>
                  <a:pt x="0" y="130"/>
                </a:lnTo>
                <a:lnTo>
                  <a:pt x="0" y="143"/>
                </a:lnTo>
                <a:lnTo>
                  <a:pt x="7" y="156"/>
                </a:lnTo>
                <a:lnTo>
                  <a:pt x="17" y="170"/>
                </a:lnTo>
                <a:lnTo>
                  <a:pt x="27" y="180"/>
                </a:lnTo>
                <a:lnTo>
                  <a:pt x="43" y="193"/>
                </a:lnTo>
                <a:lnTo>
                  <a:pt x="63" y="203"/>
                </a:lnTo>
                <a:lnTo>
                  <a:pt x="110" y="223"/>
                </a:lnTo>
                <a:lnTo>
                  <a:pt x="167" y="236"/>
                </a:lnTo>
                <a:lnTo>
                  <a:pt x="230" y="250"/>
                </a:lnTo>
                <a:lnTo>
                  <a:pt x="300" y="256"/>
                </a:lnTo>
                <a:lnTo>
                  <a:pt x="377" y="260"/>
                </a:lnTo>
                <a:close/>
              </a:path>
            </a:pathLst>
          </a:custGeom>
          <a:noFill/>
          <a:ln w="11113">
            <a:solidFill>
              <a:srgbClr val="000000"/>
            </a:solidFill>
            <a:round/>
            <a:headEnd/>
            <a:tailEnd/>
          </a:ln>
        </p:spPr>
        <p:txBody>
          <a:bodyPr/>
          <a:lstStyle/>
          <a:p>
            <a:endParaRPr lang="en-US"/>
          </a:p>
        </p:txBody>
      </p:sp>
      <p:sp>
        <p:nvSpPr>
          <p:cNvPr id="44041" name="Freeform 9"/>
          <p:cNvSpPr>
            <a:spLocks/>
          </p:cNvSpPr>
          <p:nvPr/>
        </p:nvSpPr>
        <p:spPr bwMode="auto">
          <a:xfrm>
            <a:off x="2546350" y="1392238"/>
            <a:ext cx="1196975" cy="254000"/>
          </a:xfrm>
          <a:custGeom>
            <a:avLst/>
            <a:gdLst>
              <a:gd name="T0" fmla="*/ 0 w 754"/>
              <a:gd name="T1" fmla="*/ 0 h 160"/>
              <a:gd name="T2" fmla="*/ 0 w 754"/>
              <a:gd name="T3" fmla="*/ 75604683 h 160"/>
              <a:gd name="T4" fmla="*/ 0 w 754"/>
              <a:gd name="T5" fmla="*/ 75604683 h 160"/>
              <a:gd name="T6" fmla="*/ 0 w 754"/>
              <a:gd name="T7" fmla="*/ 108365933 h 160"/>
              <a:gd name="T8" fmla="*/ 17640300 w 754"/>
              <a:gd name="T9" fmla="*/ 141128746 h 160"/>
              <a:gd name="T10" fmla="*/ 42843449 w 754"/>
              <a:gd name="T11" fmla="*/ 166330299 h 160"/>
              <a:gd name="T12" fmla="*/ 68043428 w 754"/>
              <a:gd name="T13" fmla="*/ 201612473 h 160"/>
              <a:gd name="T14" fmla="*/ 108367527 w 754"/>
              <a:gd name="T15" fmla="*/ 226814075 h 160"/>
              <a:gd name="T16" fmla="*/ 158769048 w 754"/>
              <a:gd name="T17" fmla="*/ 259575300 h 160"/>
              <a:gd name="T18" fmla="*/ 277217197 w 754"/>
              <a:gd name="T19" fmla="*/ 302418734 h 160"/>
              <a:gd name="T20" fmla="*/ 420866950 w 754"/>
              <a:gd name="T21" fmla="*/ 342741218 h 160"/>
              <a:gd name="T22" fmla="*/ 579635948 w 754"/>
              <a:gd name="T23" fmla="*/ 378023393 h 160"/>
              <a:gd name="T24" fmla="*/ 756046829 w 754"/>
              <a:gd name="T25" fmla="*/ 395665273 h 160"/>
              <a:gd name="T26" fmla="*/ 950099789 w 754"/>
              <a:gd name="T27" fmla="*/ 403224945 h 160"/>
              <a:gd name="T28" fmla="*/ 950099789 w 754"/>
              <a:gd name="T29" fmla="*/ 403224945 h 160"/>
              <a:gd name="T30" fmla="*/ 1144150964 w 754"/>
              <a:gd name="T31" fmla="*/ 395665273 h 160"/>
              <a:gd name="T32" fmla="*/ 1320561844 w 754"/>
              <a:gd name="T33" fmla="*/ 378023393 h 160"/>
              <a:gd name="T34" fmla="*/ 1479332430 w 754"/>
              <a:gd name="T35" fmla="*/ 342741218 h 160"/>
              <a:gd name="T36" fmla="*/ 1622980496 w 754"/>
              <a:gd name="T37" fmla="*/ 302418734 h 160"/>
              <a:gd name="T38" fmla="*/ 1738908043 w 754"/>
              <a:gd name="T39" fmla="*/ 259575300 h 160"/>
              <a:gd name="T40" fmla="*/ 1789311152 w 754"/>
              <a:gd name="T41" fmla="*/ 226814075 h 160"/>
              <a:gd name="T42" fmla="*/ 1832154588 w 754"/>
              <a:gd name="T43" fmla="*/ 201612473 h 160"/>
              <a:gd name="T44" fmla="*/ 1857356142 w 754"/>
              <a:gd name="T45" fmla="*/ 166330299 h 160"/>
              <a:gd name="T46" fmla="*/ 1882557697 w 754"/>
              <a:gd name="T47" fmla="*/ 141128746 h 160"/>
              <a:gd name="T48" fmla="*/ 1900197991 w 754"/>
              <a:gd name="T49" fmla="*/ 108365933 h 160"/>
              <a:gd name="T50" fmla="*/ 1900197991 w 754"/>
              <a:gd name="T51" fmla="*/ 75604683 h 160"/>
              <a:gd name="T52" fmla="*/ 1900197991 w 754"/>
              <a:gd name="T53" fmla="*/ 0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4"/>
              <a:gd name="T82" fmla="*/ 0 h 160"/>
              <a:gd name="T83" fmla="*/ 754 w 754"/>
              <a:gd name="T84" fmla="*/ 160 h 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4" h="160">
                <a:moveTo>
                  <a:pt x="0" y="0"/>
                </a:moveTo>
                <a:lnTo>
                  <a:pt x="0" y="30"/>
                </a:lnTo>
                <a:lnTo>
                  <a:pt x="0" y="43"/>
                </a:lnTo>
                <a:lnTo>
                  <a:pt x="7" y="56"/>
                </a:lnTo>
                <a:lnTo>
                  <a:pt x="17" y="66"/>
                </a:lnTo>
                <a:lnTo>
                  <a:pt x="27" y="80"/>
                </a:lnTo>
                <a:lnTo>
                  <a:pt x="43" y="90"/>
                </a:lnTo>
                <a:lnTo>
                  <a:pt x="63" y="103"/>
                </a:lnTo>
                <a:lnTo>
                  <a:pt x="110" y="120"/>
                </a:lnTo>
                <a:lnTo>
                  <a:pt x="167" y="136"/>
                </a:lnTo>
                <a:lnTo>
                  <a:pt x="230" y="150"/>
                </a:lnTo>
                <a:lnTo>
                  <a:pt x="300" y="157"/>
                </a:lnTo>
                <a:lnTo>
                  <a:pt x="377" y="160"/>
                </a:lnTo>
                <a:lnTo>
                  <a:pt x="454" y="157"/>
                </a:lnTo>
                <a:lnTo>
                  <a:pt x="524" y="150"/>
                </a:lnTo>
                <a:lnTo>
                  <a:pt x="587" y="136"/>
                </a:lnTo>
                <a:lnTo>
                  <a:pt x="644" y="120"/>
                </a:lnTo>
                <a:lnTo>
                  <a:pt x="690" y="103"/>
                </a:lnTo>
                <a:lnTo>
                  <a:pt x="710" y="90"/>
                </a:lnTo>
                <a:lnTo>
                  <a:pt x="727" y="80"/>
                </a:lnTo>
                <a:lnTo>
                  <a:pt x="737" y="66"/>
                </a:lnTo>
                <a:lnTo>
                  <a:pt x="747" y="56"/>
                </a:lnTo>
                <a:lnTo>
                  <a:pt x="754" y="43"/>
                </a:lnTo>
                <a:lnTo>
                  <a:pt x="754" y="30"/>
                </a:lnTo>
                <a:lnTo>
                  <a:pt x="754" y="0"/>
                </a:lnTo>
              </a:path>
            </a:pathLst>
          </a:custGeom>
          <a:noFill/>
          <a:ln w="11113">
            <a:solidFill>
              <a:srgbClr val="000000"/>
            </a:solidFill>
            <a:round/>
            <a:headEnd/>
            <a:tailEnd/>
          </a:ln>
        </p:spPr>
        <p:txBody>
          <a:bodyPr/>
          <a:lstStyle/>
          <a:p>
            <a:endParaRPr lang="en-US"/>
          </a:p>
        </p:txBody>
      </p:sp>
      <p:sp>
        <p:nvSpPr>
          <p:cNvPr id="44042" name="Freeform 10"/>
          <p:cNvSpPr>
            <a:spLocks/>
          </p:cNvSpPr>
          <p:nvPr/>
        </p:nvSpPr>
        <p:spPr bwMode="auto">
          <a:xfrm>
            <a:off x="2546350" y="1831975"/>
            <a:ext cx="1308100" cy="412750"/>
          </a:xfrm>
          <a:custGeom>
            <a:avLst/>
            <a:gdLst>
              <a:gd name="T0" fmla="*/ 2076608928 w 824"/>
              <a:gd name="T1" fmla="*/ 133567474 h 260"/>
              <a:gd name="T2" fmla="*/ 2076608928 w 824"/>
              <a:gd name="T3" fmla="*/ 519152142 h 260"/>
              <a:gd name="T4" fmla="*/ 1832154638 w 824"/>
              <a:gd name="T5" fmla="*/ 453628110 h 260"/>
              <a:gd name="T6" fmla="*/ 1832154638 w 824"/>
              <a:gd name="T7" fmla="*/ 453628110 h 260"/>
              <a:gd name="T8" fmla="*/ 1764109646 w 824"/>
              <a:gd name="T9" fmla="*/ 493950592 h 260"/>
              <a:gd name="T10" fmla="*/ 1688504981 w 824"/>
              <a:gd name="T11" fmla="*/ 536792434 h 260"/>
              <a:gd name="T12" fmla="*/ 1587698364 w 824"/>
              <a:gd name="T13" fmla="*/ 569555244 h 260"/>
              <a:gd name="T14" fmla="*/ 1479332471 w 824"/>
              <a:gd name="T15" fmla="*/ 594756794 h 260"/>
              <a:gd name="T16" fmla="*/ 1360884369 w 824"/>
              <a:gd name="T17" fmla="*/ 619958345 h 260"/>
              <a:gd name="T18" fmla="*/ 1234876593 w 824"/>
              <a:gd name="T19" fmla="*/ 637598637 h 260"/>
              <a:gd name="T20" fmla="*/ 1093747885 w 824"/>
              <a:gd name="T21" fmla="*/ 655240516 h 260"/>
              <a:gd name="T22" fmla="*/ 950099815 w 824"/>
              <a:gd name="T23" fmla="*/ 655240516 h 260"/>
              <a:gd name="T24" fmla="*/ 950099815 w 824"/>
              <a:gd name="T25" fmla="*/ 655240516 h 260"/>
              <a:gd name="T26" fmla="*/ 756046849 w 824"/>
              <a:gd name="T27" fmla="*/ 645159896 h 260"/>
              <a:gd name="T28" fmla="*/ 579635964 w 824"/>
              <a:gd name="T29" fmla="*/ 630038965 h 260"/>
              <a:gd name="T30" fmla="*/ 420866961 w 824"/>
              <a:gd name="T31" fmla="*/ 594756794 h 260"/>
              <a:gd name="T32" fmla="*/ 277217205 w 824"/>
              <a:gd name="T33" fmla="*/ 561993985 h 260"/>
              <a:gd name="T34" fmla="*/ 158769053 w 824"/>
              <a:gd name="T35" fmla="*/ 511590883 h 260"/>
              <a:gd name="T36" fmla="*/ 108367530 w 824"/>
              <a:gd name="T37" fmla="*/ 486389333 h 260"/>
              <a:gd name="T38" fmla="*/ 68043430 w 824"/>
              <a:gd name="T39" fmla="*/ 453628110 h 260"/>
              <a:gd name="T40" fmla="*/ 42843450 w 824"/>
              <a:gd name="T41" fmla="*/ 428426560 h 260"/>
              <a:gd name="T42" fmla="*/ 17640301 w 824"/>
              <a:gd name="T43" fmla="*/ 393144290 h 260"/>
              <a:gd name="T44" fmla="*/ 0 w 824"/>
              <a:gd name="T45" fmla="*/ 360381480 h 260"/>
              <a:gd name="T46" fmla="*/ 0 w 824"/>
              <a:gd name="T47" fmla="*/ 327620258 h 260"/>
              <a:gd name="T48" fmla="*/ 0 w 824"/>
              <a:gd name="T49" fmla="*/ 327620258 h 260"/>
              <a:gd name="T50" fmla="*/ 0 w 824"/>
              <a:gd name="T51" fmla="*/ 292338087 h 260"/>
              <a:gd name="T52" fmla="*/ 17640301 w 824"/>
              <a:gd name="T53" fmla="*/ 259575277 h 260"/>
              <a:gd name="T54" fmla="*/ 42843450 w 824"/>
              <a:gd name="T55" fmla="*/ 226814055 h 260"/>
              <a:gd name="T56" fmla="*/ 68043430 w 824"/>
              <a:gd name="T57" fmla="*/ 201612455 h 260"/>
              <a:gd name="T58" fmla="*/ 108367530 w 824"/>
              <a:gd name="T59" fmla="*/ 166330284 h 260"/>
              <a:gd name="T60" fmla="*/ 158769053 w 824"/>
              <a:gd name="T61" fmla="*/ 141128733 h 260"/>
              <a:gd name="T62" fmla="*/ 277217205 w 824"/>
              <a:gd name="T63" fmla="*/ 90725607 h 260"/>
              <a:gd name="T64" fmla="*/ 420866961 w 824"/>
              <a:gd name="T65" fmla="*/ 57962798 h 260"/>
              <a:gd name="T66" fmla="*/ 579635964 w 824"/>
              <a:gd name="T67" fmla="*/ 25201557 h 260"/>
              <a:gd name="T68" fmla="*/ 756046849 w 824"/>
              <a:gd name="T69" fmla="*/ 7559675 h 260"/>
              <a:gd name="T70" fmla="*/ 950099815 w 824"/>
              <a:gd name="T71" fmla="*/ 0 h 260"/>
              <a:gd name="T72" fmla="*/ 950099815 w 824"/>
              <a:gd name="T73" fmla="*/ 0 h 260"/>
              <a:gd name="T74" fmla="*/ 1093747885 w 824"/>
              <a:gd name="T75" fmla="*/ 0 h 260"/>
              <a:gd name="T76" fmla="*/ 1234876593 w 824"/>
              <a:gd name="T77" fmla="*/ 15120937 h 260"/>
              <a:gd name="T78" fmla="*/ 1360884369 w 824"/>
              <a:gd name="T79" fmla="*/ 32761235 h 260"/>
              <a:gd name="T80" fmla="*/ 1479332471 w 824"/>
              <a:gd name="T81" fmla="*/ 57962798 h 260"/>
              <a:gd name="T82" fmla="*/ 1587698364 w 824"/>
              <a:gd name="T83" fmla="*/ 83164348 h 260"/>
              <a:gd name="T84" fmla="*/ 1688504981 w 824"/>
              <a:gd name="T85" fmla="*/ 115927183 h 260"/>
              <a:gd name="T86" fmla="*/ 1764109646 w 824"/>
              <a:gd name="T87" fmla="*/ 158769025 h 260"/>
              <a:gd name="T88" fmla="*/ 1832154638 w 824"/>
              <a:gd name="T89" fmla="*/ 201612455 h 260"/>
              <a:gd name="T90" fmla="*/ 2076608928 w 824"/>
              <a:gd name="T91" fmla="*/ 133567474 h 2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4"/>
              <a:gd name="T139" fmla="*/ 0 h 260"/>
              <a:gd name="T140" fmla="*/ 824 w 824"/>
              <a:gd name="T141" fmla="*/ 260 h 2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4" h="260">
                <a:moveTo>
                  <a:pt x="824" y="53"/>
                </a:moveTo>
                <a:lnTo>
                  <a:pt x="824" y="206"/>
                </a:lnTo>
                <a:lnTo>
                  <a:pt x="727" y="180"/>
                </a:lnTo>
                <a:lnTo>
                  <a:pt x="700" y="196"/>
                </a:lnTo>
                <a:lnTo>
                  <a:pt x="670" y="213"/>
                </a:lnTo>
                <a:lnTo>
                  <a:pt x="630" y="226"/>
                </a:lnTo>
                <a:lnTo>
                  <a:pt x="587" y="236"/>
                </a:lnTo>
                <a:lnTo>
                  <a:pt x="540" y="246"/>
                </a:lnTo>
                <a:lnTo>
                  <a:pt x="490" y="253"/>
                </a:lnTo>
                <a:lnTo>
                  <a:pt x="434" y="260"/>
                </a:lnTo>
                <a:lnTo>
                  <a:pt x="377" y="260"/>
                </a:lnTo>
                <a:lnTo>
                  <a:pt x="300" y="256"/>
                </a:lnTo>
                <a:lnTo>
                  <a:pt x="230" y="250"/>
                </a:lnTo>
                <a:lnTo>
                  <a:pt x="167" y="236"/>
                </a:lnTo>
                <a:lnTo>
                  <a:pt x="110" y="223"/>
                </a:lnTo>
                <a:lnTo>
                  <a:pt x="63" y="203"/>
                </a:lnTo>
                <a:lnTo>
                  <a:pt x="43" y="193"/>
                </a:lnTo>
                <a:lnTo>
                  <a:pt x="27" y="180"/>
                </a:lnTo>
                <a:lnTo>
                  <a:pt x="17" y="170"/>
                </a:lnTo>
                <a:lnTo>
                  <a:pt x="7" y="156"/>
                </a:lnTo>
                <a:lnTo>
                  <a:pt x="0" y="143"/>
                </a:lnTo>
                <a:lnTo>
                  <a:pt x="0" y="130"/>
                </a:lnTo>
                <a:lnTo>
                  <a:pt x="0" y="116"/>
                </a:lnTo>
                <a:lnTo>
                  <a:pt x="7" y="103"/>
                </a:lnTo>
                <a:lnTo>
                  <a:pt x="17" y="90"/>
                </a:lnTo>
                <a:lnTo>
                  <a:pt x="27" y="80"/>
                </a:lnTo>
                <a:lnTo>
                  <a:pt x="43" y="66"/>
                </a:lnTo>
                <a:lnTo>
                  <a:pt x="63" y="56"/>
                </a:lnTo>
                <a:lnTo>
                  <a:pt x="110" y="36"/>
                </a:lnTo>
                <a:lnTo>
                  <a:pt x="167" y="23"/>
                </a:lnTo>
                <a:lnTo>
                  <a:pt x="230" y="10"/>
                </a:lnTo>
                <a:lnTo>
                  <a:pt x="300" y="3"/>
                </a:lnTo>
                <a:lnTo>
                  <a:pt x="377" y="0"/>
                </a:lnTo>
                <a:lnTo>
                  <a:pt x="434" y="0"/>
                </a:lnTo>
                <a:lnTo>
                  <a:pt x="490" y="6"/>
                </a:lnTo>
                <a:lnTo>
                  <a:pt x="540" y="13"/>
                </a:lnTo>
                <a:lnTo>
                  <a:pt x="587" y="23"/>
                </a:lnTo>
                <a:lnTo>
                  <a:pt x="630" y="33"/>
                </a:lnTo>
                <a:lnTo>
                  <a:pt x="670" y="46"/>
                </a:lnTo>
                <a:lnTo>
                  <a:pt x="700" y="63"/>
                </a:lnTo>
                <a:lnTo>
                  <a:pt x="727" y="80"/>
                </a:lnTo>
                <a:lnTo>
                  <a:pt x="824" y="53"/>
                </a:lnTo>
                <a:close/>
              </a:path>
            </a:pathLst>
          </a:custGeom>
          <a:noFill/>
          <a:ln w="11113">
            <a:solidFill>
              <a:srgbClr val="000000"/>
            </a:solidFill>
            <a:round/>
            <a:headEnd/>
            <a:tailEnd/>
          </a:ln>
        </p:spPr>
        <p:txBody>
          <a:bodyPr/>
          <a:lstStyle/>
          <a:p>
            <a:endParaRPr lang="en-US"/>
          </a:p>
        </p:txBody>
      </p:sp>
      <p:sp>
        <p:nvSpPr>
          <p:cNvPr id="44043" name="Freeform 11"/>
          <p:cNvSpPr>
            <a:spLocks/>
          </p:cNvSpPr>
          <p:nvPr/>
        </p:nvSpPr>
        <p:spPr bwMode="auto">
          <a:xfrm>
            <a:off x="6199188" y="750888"/>
            <a:ext cx="2457450" cy="530225"/>
          </a:xfrm>
          <a:custGeom>
            <a:avLst/>
            <a:gdLst>
              <a:gd name="T0" fmla="*/ 2147483647 w 1548"/>
              <a:gd name="T1" fmla="*/ 194052804 h 334"/>
              <a:gd name="T2" fmla="*/ 2147483647 w 1548"/>
              <a:gd name="T3" fmla="*/ 841732277 h 334"/>
              <a:gd name="T4" fmla="*/ 2147483647 w 1548"/>
              <a:gd name="T5" fmla="*/ 841732277 h 334"/>
              <a:gd name="T6" fmla="*/ 2147483647 w 1548"/>
              <a:gd name="T7" fmla="*/ 647680912 h 334"/>
              <a:gd name="T8" fmla="*/ 2147483647 w 1548"/>
              <a:gd name="T9" fmla="*/ 647680912 h 334"/>
              <a:gd name="T10" fmla="*/ 2147483647 w 1548"/>
              <a:gd name="T11" fmla="*/ 0 h 334"/>
              <a:gd name="T12" fmla="*/ 967740092 w 1548"/>
              <a:gd name="T13" fmla="*/ 0 h 334"/>
              <a:gd name="T14" fmla="*/ 504031289 w 1548"/>
              <a:gd name="T15" fmla="*/ 647680912 h 334"/>
              <a:gd name="T16" fmla="*/ 0 w 1548"/>
              <a:gd name="T17" fmla="*/ 647680912 h 334"/>
              <a:gd name="T18" fmla="*/ 0 w 1548"/>
              <a:gd name="T19" fmla="*/ 841732277 h 334"/>
              <a:gd name="T20" fmla="*/ 614918129 w 1548"/>
              <a:gd name="T21" fmla="*/ 841732277 h 334"/>
              <a:gd name="T22" fmla="*/ 1076105982 w 1548"/>
              <a:gd name="T23" fmla="*/ 194052804 h 334"/>
              <a:gd name="T24" fmla="*/ 2147483647 w 1548"/>
              <a:gd name="T25" fmla="*/ 194052804 h 3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8"/>
              <a:gd name="T40" fmla="*/ 0 h 334"/>
              <a:gd name="T41" fmla="*/ 1548 w 1548"/>
              <a:gd name="T42" fmla="*/ 334 h 3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8" h="334">
                <a:moveTo>
                  <a:pt x="1121" y="77"/>
                </a:moveTo>
                <a:lnTo>
                  <a:pt x="1301" y="334"/>
                </a:lnTo>
                <a:lnTo>
                  <a:pt x="1548" y="334"/>
                </a:lnTo>
                <a:lnTo>
                  <a:pt x="1548" y="257"/>
                </a:lnTo>
                <a:lnTo>
                  <a:pt x="1347" y="257"/>
                </a:lnTo>
                <a:lnTo>
                  <a:pt x="1164" y="0"/>
                </a:lnTo>
                <a:lnTo>
                  <a:pt x="384" y="0"/>
                </a:lnTo>
                <a:lnTo>
                  <a:pt x="200" y="257"/>
                </a:lnTo>
                <a:lnTo>
                  <a:pt x="0" y="257"/>
                </a:lnTo>
                <a:lnTo>
                  <a:pt x="0" y="334"/>
                </a:lnTo>
                <a:lnTo>
                  <a:pt x="244" y="334"/>
                </a:lnTo>
                <a:lnTo>
                  <a:pt x="427" y="77"/>
                </a:lnTo>
                <a:lnTo>
                  <a:pt x="1121" y="77"/>
                </a:lnTo>
                <a:close/>
              </a:path>
            </a:pathLst>
          </a:custGeom>
          <a:solidFill>
            <a:srgbClr val="E6E6E6"/>
          </a:solidFill>
          <a:ln w="11113">
            <a:solidFill>
              <a:srgbClr val="000000"/>
            </a:solidFill>
            <a:round/>
            <a:headEnd/>
            <a:tailEnd/>
          </a:ln>
        </p:spPr>
        <p:txBody>
          <a:bodyPr/>
          <a:lstStyle/>
          <a:p>
            <a:endParaRPr lang="en-US"/>
          </a:p>
        </p:txBody>
      </p:sp>
      <p:sp>
        <p:nvSpPr>
          <p:cNvPr id="44044" name="Line 12"/>
          <p:cNvSpPr>
            <a:spLocks noChangeShapeType="1"/>
          </p:cNvSpPr>
          <p:nvPr/>
        </p:nvSpPr>
        <p:spPr bwMode="auto">
          <a:xfrm>
            <a:off x="6586538" y="1281113"/>
            <a:ext cx="1677987" cy="1587"/>
          </a:xfrm>
          <a:prstGeom prst="line">
            <a:avLst/>
          </a:prstGeom>
          <a:noFill/>
          <a:ln w="11113">
            <a:solidFill>
              <a:srgbClr val="000000"/>
            </a:solidFill>
            <a:round/>
            <a:headEnd/>
            <a:tailEnd/>
          </a:ln>
        </p:spPr>
        <p:txBody>
          <a:bodyPr/>
          <a:lstStyle/>
          <a:p>
            <a:endParaRPr lang="en-US"/>
          </a:p>
        </p:txBody>
      </p:sp>
      <p:sp>
        <p:nvSpPr>
          <p:cNvPr id="44045" name="Line 13"/>
          <p:cNvSpPr>
            <a:spLocks noChangeShapeType="1"/>
          </p:cNvSpPr>
          <p:nvPr/>
        </p:nvSpPr>
        <p:spPr bwMode="auto">
          <a:xfrm>
            <a:off x="6199188" y="1412875"/>
            <a:ext cx="2457450" cy="1588"/>
          </a:xfrm>
          <a:prstGeom prst="line">
            <a:avLst/>
          </a:prstGeom>
          <a:noFill/>
          <a:ln w="11113">
            <a:solidFill>
              <a:srgbClr val="000000"/>
            </a:solidFill>
            <a:round/>
            <a:headEnd/>
            <a:tailEnd/>
          </a:ln>
        </p:spPr>
        <p:txBody>
          <a:bodyPr/>
          <a:lstStyle/>
          <a:p>
            <a:endParaRPr lang="en-US"/>
          </a:p>
        </p:txBody>
      </p:sp>
      <p:sp>
        <p:nvSpPr>
          <p:cNvPr id="44046" name="Line 14"/>
          <p:cNvSpPr>
            <a:spLocks noChangeShapeType="1"/>
          </p:cNvSpPr>
          <p:nvPr/>
        </p:nvSpPr>
        <p:spPr bwMode="auto">
          <a:xfrm>
            <a:off x="6199188" y="1487488"/>
            <a:ext cx="2457450" cy="1587"/>
          </a:xfrm>
          <a:prstGeom prst="line">
            <a:avLst/>
          </a:prstGeom>
          <a:noFill/>
          <a:ln w="11113">
            <a:solidFill>
              <a:srgbClr val="000000"/>
            </a:solidFill>
            <a:round/>
            <a:headEnd/>
            <a:tailEnd/>
          </a:ln>
        </p:spPr>
        <p:txBody>
          <a:bodyPr/>
          <a:lstStyle/>
          <a:p>
            <a:endParaRPr lang="en-US"/>
          </a:p>
        </p:txBody>
      </p:sp>
      <p:sp>
        <p:nvSpPr>
          <p:cNvPr id="44047" name="Rectangle 15"/>
          <p:cNvSpPr>
            <a:spLocks noChangeArrowheads="1"/>
          </p:cNvSpPr>
          <p:nvPr/>
        </p:nvSpPr>
        <p:spPr bwMode="auto">
          <a:xfrm>
            <a:off x="6199188" y="1412875"/>
            <a:ext cx="387350" cy="74613"/>
          </a:xfrm>
          <a:prstGeom prst="rect">
            <a:avLst/>
          </a:prstGeom>
          <a:solidFill>
            <a:srgbClr val="E6E6E6"/>
          </a:solidFill>
          <a:ln w="11113">
            <a:solidFill>
              <a:srgbClr val="000000"/>
            </a:solidFill>
            <a:miter lim="800000"/>
            <a:headEnd/>
            <a:tailEnd/>
          </a:ln>
        </p:spPr>
        <p:txBody>
          <a:bodyPr/>
          <a:lstStyle/>
          <a:p>
            <a:endParaRPr lang="en-US"/>
          </a:p>
        </p:txBody>
      </p:sp>
      <p:sp>
        <p:nvSpPr>
          <p:cNvPr id="44048" name="Rectangle 16"/>
          <p:cNvSpPr>
            <a:spLocks noChangeArrowheads="1"/>
          </p:cNvSpPr>
          <p:nvPr/>
        </p:nvSpPr>
        <p:spPr bwMode="auto">
          <a:xfrm>
            <a:off x="8264525" y="1412875"/>
            <a:ext cx="392113" cy="74613"/>
          </a:xfrm>
          <a:prstGeom prst="rect">
            <a:avLst/>
          </a:prstGeom>
          <a:solidFill>
            <a:srgbClr val="E6E6E6"/>
          </a:solidFill>
          <a:ln w="11113">
            <a:solidFill>
              <a:srgbClr val="000000"/>
            </a:solidFill>
            <a:miter lim="800000"/>
            <a:headEnd/>
            <a:tailEnd/>
          </a:ln>
        </p:spPr>
        <p:txBody>
          <a:bodyPr/>
          <a:lstStyle/>
          <a:p>
            <a:endParaRPr lang="en-US"/>
          </a:p>
        </p:txBody>
      </p:sp>
      <p:sp>
        <p:nvSpPr>
          <p:cNvPr id="44049" name="Freeform 17"/>
          <p:cNvSpPr>
            <a:spLocks/>
          </p:cNvSpPr>
          <p:nvPr/>
        </p:nvSpPr>
        <p:spPr bwMode="auto">
          <a:xfrm>
            <a:off x="7772400" y="825500"/>
            <a:ext cx="1095375" cy="169863"/>
          </a:xfrm>
          <a:custGeom>
            <a:avLst/>
            <a:gdLst>
              <a:gd name="T0" fmla="*/ 1706146765 w 690"/>
              <a:gd name="T1" fmla="*/ 0 h 107"/>
              <a:gd name="T2" fmla="*/ 1706146765 w 690"/>
              <a:gd name="T3" fmla="*/ 0 h 107"/>
              <a:gd name="T4" fmla="*/ 1486892058 w 690"/>
              <a:gd name="T5" fmla="*/ 32762924 h 107"/>
              <a:gd name="T6" fmla="*/ 1234876522 w 690"/>
              <a:gd name="T7" fmla="*/ 57964566 h 107"/>
              <a:gd name="T8" fmla="*/ 982860987 w 690"/>
              <a:gd name="T9" fmla="*/ 75604913 h 107"/>
              <a:gd name="T10" fmla="*/ 781248360 w 690"/>
              <a:gd name="T11" fmla="*/ 75604913 h 107"/>
              <a:gd name="T12" fmla="*/ 781248360 w 690"/>
              <a:gd name="T13" fmla="*/ 75604913 h 107"/>
              <a:gd name="T14" fmla="*/ 486389389 w 690"/>
              <a:gd name="T15" fmla="*/ 93246848 h 107"/>
              <a:gd name="T16" fmla="*/ 25201560 w 690"/>
              <a:gd name="T17" fmla="*/ 126008197 h 107"/>
              <a:gd name="T18" fmla="*/ 25201560 w 690"/>
              <a:gd name="T19" fmla="*/ 126008197 h 107"/>
              <a:gd name="T20" fmla="*/ 7559675 w 690"/>
              <a:gd name="T21" fmla="*/ 133569480 h 107"/>
              <a:gd name="T22" fmla="*/ 0 w 690"/>
              <a:gd name="T23" fmla="*/ 151209827 h 107"/>
              <a:gd name="T24" fmla="*/ 0 w 690"/>
              <a:gd name="T25" fmla="*/ 176411456 h 107"/>
              <a:gd name="T26" fmla="*/ 0 w 690"/>
              <a:gd name="T27" fmla="*/ 201613086 h 107"/>
              <a:gd name="T28" fmla="*/ 7559675 w 690"/>
              <a:gd name="T29" fmla="*/ 226814765 h 107"/>
              <a:gd name="T30" fmla="*/ 25201560 w 690"/>
              <a:gd name="T31" fmla="*/ 252016394 h 107"/>
              <a:gd name="T32" fmla="*/ 40322498 w 690"/>
              <a:gd name="T33" fmla="*/ 269658329 h 107"/>
              <a:gd name="T34" fmla="*/ 65524064 w 690"/>
              <a:gd name="T35" fmla="*/ 269658329 h 107"/>
              <a:gd name="T36" fmla="*/ 65524064 w 690"/>
              <a:gd name="T37" fmla="*/ 269658329 h 107"/>
              <a:gd name="T38" fmla="*/ 519152202 w 690"/>
              <a:gd name="T39" fmla="*/ 234376047 h 107"/>
              <a:gd name="T40" fmla="*/ 821570845 w 690"/>
              <a:gd name="T41" fmla="*/ 219255070 h 107"/>
              <a:gd name="T42" fmla="*/ 821570845 w 690"/>
              <a:gd name="T43" fmla="*/ 219255070 h 107"/>
              <a:gd name="T44" fmla="*/ 1025702834 w 690"/>
              <a:gd name="T45" fmla="*/ 219255070 h 107"/>
              <a:gd name="T46" fmla="*/ 1267637748 w 690"/>
              <a:gd name="T47" fmla="*/ 201613086 h 107"/>
              <a:gd name="T48" fmla="*/ 1519654872 w 690"/>
              <a:gd name="T49" fmla="*/ 176411456 h 107"/>
              <a:gd name="T50" fmla="*/ 1738907991 w 690"/>
              <a:gd name="T51" fmla="*/ 143650131 h 107"/>
              <a:gd name="T52" fmla="*/ 1706146765 w 690"/>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0"/>
              <a:gd name="T82" fmla="*/ 0 h 107"/>
              <a:gd name="T83" fmla="*/ 690 w 690"/>
              <a:gd name="T84" fmla="*/ 107 h 10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0" h="107">
                <a:moveTo>
                  <a:pt x="677" y="0"/>
                </a:moveTo>
                <a:lnTo>
                  <a:pt x="677" y="0"/>
                </a:lnTo>
                <a:lnTo>
                  <a:pt x="590" y="13"/>
                </a:lnTo>
                <a:lnTo>
                  <a:pt x="490" y="23"/>
                </a:lnTo>
                <a:lnTo>
                  <a:pt x="390" y="30"/>
                </a:lnTo>
                <a:lnTo>
                  <a:pt x="310" y="30"/>
                </a:lnTo>
                <a:lnTo>
                  <a:pt x="193" y="37"/>
                </a:lnTo>
                <a:lnTo>
                  <a:pt x="10" y="50"/>
                </a:lnTo>
                <a:lnTo>
                  <a:pt x="3" y="53"/>
                </a:lnTo>
                <a:lnTo>
                  <a:pt x="0" y="60"/>
                </a:lnTo>
                <a:lnTo>
                  <a:pt x="0" y="70"/>
                </a:lnTo>
                <a:lnTo>
                  <a:pt x="0" y="80"/>
                </a:lnTo>
                <a:lnTo>
                  <a:pt x="3" y="90"/>
                </a:lnTo>
                <a:lnTo>
                  <a:pt x="10" y="100"/>
                </a:lnTo>
                <a:lnTo>
                  <a:pt x="16" y="107"/>
                </a:lnTo>
                <a:lnTo>
                  <a:pt x="26" y="107"/>
                </a:lnTo>
                <a:lnTo>
                  <a:pt x="206" y="93"/>
                </a:lnTo>
                <a:lnTo>
                  <a:pt x="326" y="87"/>
                </a:lnTo>
                <a:lnTo>
                  <a:pt x="407" y="87"/>
                </a:lnTo>
                <a:lnTo>
                  <a:pt x="503" y="80"/>
                </a:lnTo>
                <a:lnTo>
                  <a:pt x="603" y="70"/>
                </a:lnTo>
                <a:lnTo>
                  <a:pt x="690" y="57"/>
                </a:lnTo>
                <a:lnTo>
                  <a:pt x="677" y="0"/>
                </a:lnTo>
                <a:close/>
              </a:path>
            </a:pathLst>
          </a:custGeom>
          <a:solidFill>
            <a:srgbClr val="FFFFFF"/>
          </a:solidFill>
          <a:ln w="9525">
            <a:noFill/>
            <a:round/>
            <a:headEnd/>
            <a:tailEnd/>
          </a:ln>
        </p:spPr>
        <p:txBody>
          <a:bodyPr/>
          <a:lstStyle/>
          <a:p>
            <a:endParaRPr lang="en-US"/>
          </a:p>
        </p:txBody>
      </p:sp>
      <p:sp>
        <p:nvSpPr>
          <p:cNvPr id="44050" name="Freeform 18"/>
          <p:cNvSpPr>
            <a:spLocks/>
          </p:cNvSpPr>
          <p:nvPr/>
        </p:nvSpPr>
        <p:spPr bwMode="auto">
          <a:xfrm>
            <a:off x="7772400" y="825500"/>
            <a:ext cx="1095375" cy="169863"/>
          </a:xfrm>
          <a:custGeom>
            <a:avLst/>
            <a:gdLst>
              <a:gd name="T0" fmla="*/ 1706146765 w 690"/>
              <a:gd name="T1" fmla="*/ 0 h 107"/>
              <a:gd name="T2" fmla="*/ 1706146765 w 690"/>
              <a:gd name="T3" fmla="*/ 0 h 107"/>
              <a:gd name="T4" fmla="*/ 1486892058 w 690"/>
              <a:gd name="T5" fmla="*/ 32762924 h 107"/>
              <a:gd name="T6" fmla="*/ 1234876522 w 690"/>
              <a:gd name="T7" fmla="*/ 57964566 h 107"/>
              <a:gd name="T8" fmla="*/ 982860987 w 690"/>
              <a:gd name="T9" fmla="*/ 75604913 h 107"/>
              <a:gd name="T10" fmla="*/ 781248360 w 690"/>
              <a:gd name="T11" fmla="*/ 75604913 h 107"/>
              <a:gd name="T12" fmla="*/ 781248360 w 690"/>
              <a:gd name="T13" fmla="*/ 75604913 h 107"/>
              <a:gd name="T14" fmla="*/ 486389389 w 690"/>
              <a:gd name="T15" fmla="*/ 93246848 h 107"/>
              <a:gd name="T16" fmla="*/ 25201560 w 690"/>
              <a:gd name="T17" fmla="*/ 126008197 h 107"/>
              <a:gd name="T18" fmla="*/ 25201560 w 690"/>
              <a:gd name="T19" fmla="*/ 126008197 h 107"/>
              <a:gd name="T20" fmla="*/ 7559675 w 690"/>
              <a:gd name="T21" fmla="*/ 133569480 h 107"/>
              <a:gd name="T22" fmla="*/ 0 w 690"/>
              <a:gd name="T23" fmla="*/ 151209827 h 107"/>
              <a:gd name="T24" fmla="*/ 0 w 690"/>
              <a:gd name="T25" fmla="*/ 176411456 h 107"/>
              <a:gd name="T26" fmla="*/ 0 w 690"/>
              <a:gd name="T27" fmla="*/ 201613086 h 107"/>
              <a:gd name="T28" fmla="*/ 7559675 w 690"/>
              <a:gd name="T29" fmla="*/ 226814765 h 107"/>
              <a:gd name="T30" fmla="*/ 25201560 w 690"/>
              <a:gd name="T31" fmla="*/ 252016394 h 107"/>
              <a:gd name="T32" fmla="*/ 40322498 w 690"/>
              <a:gd name="T33" fmla="*/ 269658329 h 107"/>
              <a:gd name="T34" fmla="*/ 65524064 w 690"/>
              <a:gd name="T35" fmla="*/ 269658329 h 107"/>
              <a:gd name="T36" fmla="*/ 65524064 w 690"/>
              <a:gd name="T37" fmla="*/ 269658329 h 107"/>
              <a:gd name="T38" fmla="*/ 519152202 w 690"/>
              <a:gd name="T39" fmla="*/ 234376047 h 107"/>
              <a:gd name="T40" fmla="*/ 821570845 w 690"/>
              <a:gd name="T41" fmla="*/ 219255070 h 107"/>
              <a:gd name="T42" fmla="*/ 821570845 w 690"/>
              <a:gd name="T43" fmla="*/ 219255070 h 107"/>
              <a:gd name="T44" fmla="*/ 1025702834 w 690"/>
              <a:gd name="T45" fmla="*/ 219255070 h 107"/>
              <a:gd name="T46" fmla="*/ 1267637748 w 690"/>
              <a:gd name="T47" fmla="*/ 201613086 h 107"/>
              <a:gd name="T48" fmla="*/ 1519654872 w 690"/>
              <a:gd name="T49" fmla="*/ 176411456 h 107"/>
              <a:gd name="T50" fmla="*/ 1738907991 w 690"/>
              <a:gd name="T51" fmla="*/ 143650131 h 1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0"/>
              <a:gd name="T79" fmla="*/ 0 h 107"/>
              <a:gd name="T80" fmla="*/ 690 w 690"/>
              <a:gd name="T81" fmla="*/ 107 h 10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0" h="107">
                <a:moveTo>
                  <a:pt x="677" y="0"/>
                </a:moveTo>
                <a:lnTo>
                  <a:pt x="677" y="0"/>
                </a:lnTo>
                <a:lnTo>
                  <a:pt x="590" y="13"/>
                </a:lnTo>
                <a:lnTo>
                  <a:pt x="490" y="23"/>
                </a:lnTo>
                <a:lnTo>
                  <a:pt x="390" y="30"/>
                </a:lnTo>
                <a:lnTo>
                  <a:pt x="310" y="30"/>
                </a:lnTo>
                <a:lnTo>
                  <a:pt x="193" y="37"/>
                </a:lnTo>
                <a:lnTo>
                  <a:pt x="10" y="50"/>
                </a:lnTo>
                <a:lnTo>
                  <a:pt x="3" y="53"/>
                </a:lnTo>
                <a:lnTo>
                  <a:pt x="0" y="60"/>
                </a:lnTo>
                <a:lnTo>
                  <a:pt x="0" y="70"/>
                </a:lnTo>
                <a:lnTo>
                  <a:pt x="0" y="80"/>
                </a:lnTo>
                <a:lnTo>
                  <a:pt x="3" y="90"/>
                </a:lnTo>
                <a:lnTo>
                  <a:pt x="10" y="100"/>
                </a:lnTo>
                <a:lnTo>
                  <a:pt x="16" y="107"/>
                </a:lnTo>
                <a:lnTo>
                  <a:pt x="26" y="107"/>
                </a:lnTo>
                <a:lnTo>
                  <a:pt x="206" y="93"/>
                </a:lnTo>
                <a:lnTo>
                  <a:pt x="326" y="87"/>
                </a:lnTo>
                <a:lnTo>
                  <a:pt x="407" y="87"/>
                </a:lnTo>
                <a:lnTo>
                  <a:pt x="503" y="80"/>
                </a:lnTo>
                <a:lnTo>
                  <a:pt x="603" y="70"/>
                </a:lnTo>
                <a:lnTo>
                  <a:pt x="690" y="57"/>
                </a:lnTo>
              </a:path>
            </a:pathLst>
          </a:custGeom>
          <a:noFill/>
          <a:ln w="11113">
            <a:solidFill>
              <a:srgbClr val="000000"/>
            </a:solidFill>
            <a:round/>
            <a:headEnd/>
            <a:tailEnd/>
          </a:ln>
        </p:spPr>
        <p:txBody>
          <a:bodyPr/>
          <a:lstStyle/>
          <a:p>
            <a:endParaRPr lang="en-US"/>
          </a:p>
        </p:txBody>
      </p:sp>
      <p:sp>
        <p:nvSpPr>
          <p:cNvPr id="44051" name="Rectangle 19"/>
          <p:cNvSpPr>
            <a:spLocks noChangeArrowheads="1"/>
          </p:cNvSpPr>
          <p:nvPr/>
        </p:nvSpPr>
        <p:spPr bwMode="auto">
          <a:xfrm>
            <a:off x="7173913" y="909638"/>
            <a:ext cx="503237" cy="85725"/>
          </a:xfrm>
          <a:prstGeom prst="rect">
            <a:avLst/>
          </a:prstGeom>
          <a:solidFill>
            <a:srgbClr val="999999"/>
          </a:solidFill>
          <a:ln w="11113">
            <a:solidFill>
              <a:srgbClr val="000000"/>
            </a:solidFill>
            <a:miter lim="800000"/>
            <a:headEnd/>
            <a:tailEnd/>
          </a:ln>
        </p:spPr>
        <p:txBody>
          <a:bodyPr/>
          <a:lstStyle/>
          <a:p>
            <a:endParaRPr lang="en-US"/>
          </a:p>
        </p:txBody>
      </p:sp>
      <p:sp>
        <p:nvSpPr>
          <p:cNvPr id="44052" name="Line 20"/>
          <p:cNvSpPr>
            <a:spLocks noChangeShapeType="1"/>
          </p:cNvSpPr>
          <p:nvPr/>
        </p:nvSpPr>
        <p:spPr bwMode="auto">
          <a:xfrm flipV="1">
            <a:off x="7173913" y="873125"/>
            <a:ext cx="1587" cy="36513"/>
          </a:xfrm>
          <a:prstGeom prst="line">
            <a:avLst/>
          </a:prstGeom>
          <a:noFill/>
          <a:ln w="11113">
            <a:solidFill>
              <a:srgbClr val="000000"/>
            </a:solidFill>
            <a:round/>
            <a:headEnd/>
            <a:tailEnd/>
          </a:ln>
        </p:spPr>
        <p:txBody>
          <a:bodyPr/>
          <a:lstStyle/>
          <a:p>
            <a:endParaRPr lang="en-US"/>
          </a:p>
        </p:txBody>
      </p:sp>
      <p:sp>
        <p:nvSpPr>
          <p:cNvPr id="44053" name="Line 21"/>
          <p:cNvSpPr>
            <a:spLocks noChangeShapeType="1"/>
          </p:cNvSpPr>
          <p:nvPr/>
        </p:nvSpPr>
        <p:spPr bwMode="auto">
          <a:xfrm flipV="1">
            <a:off x="7677150" y="873125"/>
            <a:ext cx="1588" cy="36513"/>
          </a:xfrm>
          <a:prstGeom prst="line">
            <a:avLst/>
          </a:prstGeom>
          <a:noFill/>
          <a:ln w="11113">
            <a:solidFill>
              <a:srgbClr val="000000"/>
            </a:solidFill>
            <a:round/>
            <a:headEnd/>
            <a:tailEnd/>
          </a:ln>
        </p:spPr>
        <p:txBody>
          <a:bodyPr/>
          <a:lstStyle/>
          <a:p>
            <a:endParaRPr lang="en-US"/>
          </a:p>
        </p:txBody>
      </p:sp>
      <p:sp>
        <p:nvSpPr>
          <p:cNvPr id="44054" name="Line 22"/>
          <p:cNvSpPr>
            <a:spLocks noChangeShapeType="1"/>
          </p:cNvSpPr>
          <p:nvPr/>
        </p:nvSpPr>
        <p:spPr bwMode="auto">
          <a:xfrm>
            <a:off x="7677150" y="952500"/>
            <a:ext cx="95250" cy="1588"/>
          </a:xfrm>
          <a:prstGeom prst="line">
            <a:avLst/>
          </a:prstGeom>
          <a:noFill/>
          <a:ln w="11113">
            <a:solidFill>
              <a:srgbClr val="000000"/>
            </a:solidFill>
            <a:round/>
            <a:headEnd/>
            <a:tailEnd/>
          </a:ln>
        </p:spPr>
        <p:txBody>
          <a:bodyPr/>
          <a:lstStyle/>
          <a:p>
            <a:endParaRPr lang="en-US"/>
          </a:p>
        </p:txBody>
      </p:sp>
      <p:sp>
        <p:nvSpPr>
          <p:cNvPr id="44055" name="Rectangle 23"/>
          <p:cNvSpPr>
            <a:spLocks noChangeArrowheads="1"/>
          </p:cNvSpPr>
          <p:nvPr/>
        </p:nvSpPr>
        <p:spPr bwMode="auto">
          <a:xfrm>
            <a:off x="4425950" y="1327150"/>
            <a:ext cx="1027113" cy="63817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Double-sided</a:t>
            </a:r>
          </a:p>
          <a:p>
            <a:pPr eaLnBrk="1" hangingPunct="1"/>
            <a:r>
              <a:rPr lang="en-US" sz="1400" b="0">
                <a:solidFill>
                  <a:srgbClr val="000000"/>
                </a:solidFill>
                <a:latin typeface="Times New Roman" pitchFamily="18" charset="0"/>
              </a:rPr>
              <a:t>Adhesive-tape</a:t>
            </a:r>
          </a:p>
          <a:p>
            <a:pPr eaLnBrk="1" hangingPunct="1"/>
            <a:r>
              <a:rPr lang="en-US" sz="1400" b="0">
                <a:solidFill>
                  <a:srgbClr val="000000"/>
                </a:solidFill>
                <a:latin typeface="Times New Roman" pitchFamily="18" charset="0"/>
              </a:rPr>
              <a:t>ring</a:t>
            </a:r>
          </a:p>
        </p:txBody>
      </p:sp>
      <p:sp>
        <p:nvSpPr>
          <p:cNvPr id="44056" name="Rectangle 24"/>
          <p:cNvSpPr>
            <a:spLocks noChangeArrowheads="1"/>
          </p:cNvSpPr>
          <p:nvPr/>
        </p:nvSpPr>
        <p:spPr bwMode="auto">
          <a:xfrm>
            <a:off x="5559425" y="401638"/>
            <a:ext cx="711200" cy="425450"/>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Insulating</a:t>
            </a:r>
          </a:p>
          <a:p>
            <a:pPr eaLnBrk="1" hangingPunct="1"/>
            <a:r>
              <a:rPr lang="en-US" sz="1400" b="0">
                <a:solidFill>
                  <a:srgbClr val="000000"/>
                </a:solidFill>
                <a:latin typeface="Times New Roman" pitchFamily="18" charset="0"/>
              </a:rPr>
              <a:t>package</a:t>
            </a:r>
          </a:p>
        </p:txBody>
      </p:sp>
      <p:sp>
        <p:nvSpPr>
          <p:cNvPr id="44057" name="Rectangle 25"/>
          <p:cNvSpPr>
            <a:spLocks noChangeArrowheads="1"/>
          </p:cNvSpPr>
          <p:nvPr/>
        </p:nvSpPr>
        <p:spPr bwMode="auto">
          <a:xfrm>
            <a:off x="7416800" y="231775"/>
            <a:ext cx="7556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Metal disk</a:t>
            </a:r>
            <a:endParaRPr lang="en-US" sz="1400" b="0">
              <a:latin typeface="Times New Roman" pitchFamily="18" charset="0"/>
            </a:endParaRPr>
          </a:p>
        </p:txBody>
      </p:sp>
      <p:sp>
        <p:nvSpPr>
          <p:cNvPr id="44058" name="Rectangle 26"/>
          <p:cNvSpPr>
            <a:spLocks noChangeArrowheads="1"/>
          </p:cNvSpPr>
          <p:nvPr/>
        </p:nvSpPr>
        <p:spPr bwMode="auto">
          <a:xfrm>
            <a:off x="7396163" y="1735138"/>
            <a:ext cx="1041400" cy="425450"/>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Electrolyte gel</a:t>
            </a:r>
          </a:p>
          <a:p>
            <a:pPr eaLnBrk="1" hangingPunct="1"/>
            <a:r>
              <a:rPr lang="en-US" sz="1400" b="0">
                <a:solidFill>
                  <a:srgbClr val="000000"/>
                </a:solidFill>
                <a:latin typeface="Times New Roman" pitchFamily="18" charset="0"/>
              </a:rPr>
              <a:t>in recess</a:t>
            </a:r>
            <a:endParaRPr lang="en-US" sz="1400" b="0">
              <a:latin typeface="Times New Roman" pitchFamily="18" charset="0"/>
            </a:endParaRPr>
          </a:p>
        </p:txBody>
      </p:sp>
      <p:sp>
        <p:nvSpPr>
          <p:cNvPr id="44059" name="Rectangle 27"/>
          <p:cNvSpPr>
            <a:spLocks noChangeArrowheads="1"/>
          </p:cNvSpPr>
          <p:nvPr/>
        </p:nvSpPr>
        <p:spPr bwMode="auto">
          <a:xfrm>
            <a:off x="2484438" y="2273300"/>
            <a:ext cx="1968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a:t>
            </a:r>
            <a:endParaRPr lang="en-US" sz="1400" b="0">
              <a:latin typeface="Times New Roman" pitchFamily="18" charset="0"/>
            </a:endParaRPr>
          </a:p>
        </p:txBody>
      </p:sp>
      <p:sp>
        <p:nvSpPr>
          <p:cNvPr id="44060" name="Rectangle 28"/>
          <p:cNvSpPr>
            <a:spLocks noChangeArrowheads="1"/>
          </p:cNvSpPr>
          <p:nvPr/>
        </p:nvSpPr>
        <p:spPr bwMode="auto">
          <a:xfrm>
            <a:off x="5730875" y="2170113"/>
            <a:ext cx="20796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(b)</a:t>
            </a:r>
            <a:endParaRPr lang="en-US" sz="1400" b="0">
              <a:latin typeface="Times New Roman" pitchFamily="18" charset="0"/>
            </a:endParaRPr>
          </a:p>
        </p:txBody>
      </p:sp>
      <p:sp>
        <p:nvSpPr>
          <p:cNvPr id="44061" name="Line 29"/>
          <p:cNvSpPr>
            <a:spLocks noChangeShapeType="1"/>
          </p:cNvSpPr>
          <p:nvPr/>
        </p:nvSpPr>
        <p:spPr bwMode="auto">
          <a:xfrm flipH="1">
            <a:off x="3478213" y="1608138"/>
            <a:ext cx="863600" cy="328612"/>
          </a:xfrm>
          <a:prstGeom prst="line">
            <a:avLst/>
          </a:prstGeom>
          <a:noFill/>
          <a:ln w="4763">
            <a:solidFill>
              <a:srgbClr val="000000"/>
            </a:solidFill>
            <a:round/>
            <a:headEnd/>
            <a:tailEnd/>
          </a:ln>
        </p:spPr>
        <p:txBody>
          <a:bodyPr/>
          <a:lstStyle/>
          <a:p>
            <a:endParaRPr lang="en-US"/>
          </a:p>
        </p:txBody>
      </p:sp>
      <p:sp>
        <p:nvSpPr>
          <p:cNvPr id="44062" name="Line 30"/>
          <p:cNvSpPr>
            <a:spLocks noChangeShapeType="1"/>
          </p:cNvSpPr>
          <p:nvPr/>
        </p:nvSpPr>
        <p:spPr bwMode="auto">
          <a:xfrm flipV="1">
            <a:off x="5578475" y="1476375"/>
            <a:ext cx="536575" cy="153988"/>
          </a:xfrm>
          <a:prstGeom prst="line">
            <a:avLst/>
          </a:prstGeom>
          <a:noFill/>
          <a:ln w="4763">
            <a:solidFill>
              <a:srgbClr val="000000"/>
            </a:solidFill>
            <a:round/>
            <a:headEnd/>
            <a:tailEnd/>
          </a:ln>
        </p:spPr>
        <p:txBody>
          <a:bodyPr/>
          <a:lstStyle/>
          <a:p>
            <a:endParaRPr lang="en-US"/>
          </a:p>
        </p:txBody>
      </p:sp>
      <p:sp>
        <p:nvSpPr>
          <p:cNvPr id="44063" name="Freeform 31"/>
          <p:cNvSpPr>
            <a:spLocks/>
          </p:cNvSpPr>
          <p:nvPr/>
        </p:nvSpPr>
        <p:spPr bwMode="auto">
          <a:xfrm>
            <a:off x="3414713" y="1900238"/>
            <a:ext cx="95250" cy="63500"/>
          </a:xfrm>
          <a:custGeom>
            <a:avLst/>
            <a:gdLst>
              <a:gd name="T0" fmla="*/ 126007830 w 60"/>
              <a:gd name="T1" fmla="*/ 50403118 h 40"/>
              <a:gd name="T2" fmla="*/ 126007830 w 60"/>
              <a:gd name="T3" fmla="*/ 50403118 h 40"/>
              <a:gd name="T4" fmla="*/ 133569091 w 60"/>
              <a:gd name="T5" fmla="*/ 68043424 h 40"/>
              <a:gd name="T6" fmla="*/ 151209386 w 60"/>
              <a:gd name="T7" fmla="*/ 83165943 h 40"/>
              <a:gd name="T8" fmla="*/ 151209386 w 60"/>
              <a:gd name="T9" fmla="*/ 83165943 h 40"/>
              <a:gd name="T10" fmla="*/ 75604693 w 60"/>
              <a:gd name="T11" fmla="*/ 83165943 h 40"/>
              <a:gd name="T12" fmla="*/ 0 w 60"/>
              <a:gd name="T13" fmla="*/ 100806236 h 40"/>
              <a:gd name="T14" fmla="*/ 0 w 60"/>
              <a:gd name="T15" fmla="*/ 100806236 h 40"/>
              <a:gd name="T16" fmla="*/ 57964398 w 60"/>
              <a:gd name="T17" fmla="*/ 50403118 h 40"/>
              <a:gd name="T18" fmla="*/ 118448157 w 60"/>
              <a:gd name="T19" fmla="*/ 0 h 40"/>
              <a:gd name="T20" fmla="*/ 118448157 w 60"/>
              <a:gd name="T21" fmla="*/ 0 h 40"/>
              <a:gd name="T22" fmla="*/ 118448157 w 60"/>
              <a:gd name="T23" fmla="*/ 32761237 h 40"/>
              <a:gd name="T24" fmla="*/ 126007830 w 60"/>
              <a:gd name="T25" fmla="*/ 50403118 h 40"/>
              <a:gd name="T26" fmla="*/ 126007830 w 60"/>
              <a:gd name="T27" fmla="*/ 50403118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40"/>
              <a:gd name="T44" fmla="*/ 60 w 6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40">
                <a:moveTo>
                  <a:pt x="50" y="20"/>
                </a:moveTo>
                <a:lnTo>
                  <a:pt x="50" y="20"/>
                </a:lnTo>
                <a:lnTo>
                  <a:pt x="53" y="27"/>
                </a:lnTo>
                <a:lnTo>
                  <a:pt x="60" y="33"/>
                </a:lnTo>
                <a:lnTo>
                  <a:pt x="30" y="33"/>
                </a:lnTo>
                <a:lnTo>
                  <a:pt x="0" y="40"/>
                </a:lnTo>
                <a:lnTo>
                  <a:pt x="23" y="20"/>
                </a:lnTo>
                <a:lnTo>
                  <a:pt x="47" y="0"/>
                </a:lnTo>
                <a:lnTo>
                  <a:pt x="47" y="13"/>
                </a:lnTo>
                <a:lnTo>
                  <a:pt x="50" y="20"/>
                </a:lnTo>
                <a:close/>
              </a:path>
            </a:pathLst>
          </a:custGeom>
          <a:solidFill>
            <a:srgbClr val="000000"/>
          </a:solidFill>
          <a:ln w="11113">
            <a:solidFill>
              <a:srgbClr val="000000"/>
            </a:solidFill>
            <a:round/>
            <a:headEnd/>
            <a:tailEnd/>
          </a:ln>
        </p:spPr>
        <p:txBody>
          <a:bodyPr/>
          <a:lstStyle/>
          <a:p>
            <a:endParaRPr lang="en-US"/>
          </a:p>
        </p:txBody>
      </p:sp>
      <p:sp>
        <p:nvSpPr>
          <p:cNvPr id="44064" name="Freeform 32"/>
          <p:cNvSpPr>
            <a:spLocks/>
          </p:cNvSpPr>
          <p:nvPr/>
        </p:nvSpPr>
        <p:spPr bwMode="auto">
          <a:xfrm>
            <a:off x="6099175" y="1455738"/>
            <a:ext cx="95250" cy="52387"/>
          </a:xfrm>
          <a:custGeom>
            <a:avLst/>
            <a:gdLst>
              <a:gd name="T0" fmla="*/ 15120940 w 60"/>
              <a:gd name="T1" fmla="*/ 32760922 h 33"/>
              <a:gd name="T2" fmla="*/ 15120940 w 60"/>
              <a:gd name="T3" fmla="*/ 32760922 h 33"/>
              <a:gd name="T4" fmla="*/ 7561264 w 60"/>
              <a:gd name="T5" fmla="*/ 15120792 h 33"/>
              <a:gd name="T6" fmla="*/ 0 w 60"/>
              <a:gd name="T7" fmla="*/ 0 h 33"/>
              <a:gd name="T8" fmla="*/ 0 w 60"/>
              <a:gd name="T9" fmla="*/ 0 h 33"/>
              <a:gd name="T10" fmla="*/ 75604693 w 60"/>
              <a:gd name="T11" fmla="*/ 7559602 h 33"/>
              <a:gd name="T12" fmla="*/ 151209386 w 60"/>
              <a:gd name="T13" fmla="*/ 7559602 h 33"/>
              <a:gd name="T14" fmla="*/ 151209386 w 60"/>
              <a:gd name="T15" fmla="*/ 7559602 h 33"/>
              <a:gd name="T16" fmla="*/ 83165954 w 60"/>
              <a:gd name="T17" fmla="*/ 40322109 h 33"/>
              <a:gd name="T18" fmla="*/ 15120940 w 60"/>
              <a:gd name="T19" fmla="*/ 83163555 h 33"/>
              <a:gd name="T20" fmla="*/ 15120940 w 60"/>
              <a:gd name="T21" fmla="*/ 83163555 h 33"/>
              <a:gd name="T22" fmla="*/ 15120940 w 60"/>
              <a:gd name="T23" fmla="*/ 50402633 h 33"/>
              <a:gd name="T24" fmla="*/ 15120940 w 60"/>
              <a:gd name="T25" fmla="*/ 32760922 h 33"/>
              <a:gd name="T26" fmla="*/ 15120940 w 60"/>
              <a:gd name="T27" fmla="*/ 32760922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33"/>
              <a:gd name="T44" fmla="*/ 60 w 60"/>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33">
                <a:moveTo>
                  <a:pt x="6" y="13"/>
                </a:moveTo>
                <a:lnTo>
                  <a:pt x="6" y="13"/>
                </a:lnTo>
                <a:lnTo>
                  <a:pt x="3" y="6"/>
                </a:lnTo>
                <a:lnTo>
                  <a:pt x="0" y="0"/>
                </a:lnTo>
                <a:lnTo>
                  <a:pt x="30" y="3"/>
                </a:lnTo>
                <a:lnTo>
                  <a:pt x="60" y="3"/>
                </a:lnTo>
                <a:lnTo>
                  <a:pt x="33" y="16"/>
                </a:lnTo>
                <a:lnTo>
                  <a:pt x="6" y="33"/>
                </a:lnTo>
                <a:lnTo>
                  <a:pt x="6" y="20"/>
                </a:lnTo>
                <a:lnTo>
                  <a:pt x="6" y="13"/>
                </a:lnTo>
                <a:close/>
              </a:path>
            </a:pathLst>
          </a:custGeom>
          <a:solidFill>
            <a:srgbClr val="000000"/>
          </a:solidFill>
          <a:ln w="11113">
            <a:solidFill>
              <a:srgbClr val="000000"/>
            </a:solidFill>
            <a:round/>
            <a:headEnd/>
            <a:tailEnd/>
          </a:ln>
        </p:spPr>
        <p:txBody>
          <a:bodyPr/>
          <a:lstStyle/>
          <a:p>
            <a:endParaRPr lang="en-US"/>
          </a:p>
        </p:txBody>
      </p:sp>
      <p:sp>
        <p:nvSpPr>
          <p:cNvPr id="44065" name="Line 33"/>
          <p:cNvSpPr>
            <a:spLocks noChangeShapeType="1"/>
          </p:cNvSpPr>
          <p:nvPr/>
        </p:nvSpPr>
        <p:spPr bwMode="auto">
          <a:xfrm>
            <a:off x="6194425" y="628650"/>
            <a:ext cx="460375" cy="303213"/>
          </a:xfrm>
          <a:prstGeom prst="line">
            <a:avLst/>
          </a:prstGeom>
          <a:noFill/>
          <a:ln w="4763">
            <a:solidFill>
              <a:srgbClr val="000000"/>
            </a:solidFill>
            <a:round/>
            <a:headEnd/>
            <a:tailEnd/>
          </a:ln>
        </p:spPr>
        <p:txBody>
          <a:bodyPr/>
          <a:lstStyle/>
          <a:p>
            <a:endParaRPr lang="en-US"/>
          </a:p>
        </p:txBody>
      </p:sp>
      <p:sp>
        <p:nvSpPr>
          <p:cNvPr id="44066" name="Line 34"/>
          <p:cNvSpPr>
            <a:spLocks noChangeShapeType="1"/>
          </p:cNvSpPr>
          <p:nvPr/>
        </p:nvSpPr>
        <p:spPr bwMode="auto">
          <a:xfrm flipH="1">
            <a:off x="7470775" y="401638"/>
            <a:ext cx="274638" cy="487362"/>
          </a:xfrm>
          <a:prstGeom prst="line">
            <a:avLst/>
          </a:prstGeom>
          <a:noFill/>
          <a:ln w="4763">
            <a:solidFill>
              <a:srgbClr val="000000"/>
            </a:solidFill>
            <a:round/>
            <a:headEnd/>
            <a:tailEnd/>
          </a:ln>
        </p:spPr>
        <p:txBody>
          <a:bodyPr/>
          <a:lstStyle/>
          <a:p>
            <a:endParaRPr lang="en-US"/>
          </a:p>
        </p:txBody>
      </p:sp>
      <p:sp>
        <p:nvSpPr>
          <p:cNvPr id="44067" name="Line 35"/>
          <p:cNvSpPr>
            <a:spLocks noChangeShapeType="1"/>
          </p:cNvSpPr>
          <p:nvPr/>
        </p:nvSpPr>
        <p:spPr bwMode="auto">
          <a:xfrm flipH="1" flipV="1">
            <a:off x="7470775" y="1206500"/>
            <a:ext cx="274638" cy="487363"/>
          </a:xfrm>
          <a:prstGeom prst="line">
            <a:avLst/>
          </a:prstGeom>
          <a:noFill/>
          <a:ln w="4763">
            <a:solidFill>
              <a:srgbClr val="000000"/>
            </a:solidFill>
            <a:round/>
            <a:headEnd/>
            <a:tailEnd/>
          </a:ln>
        </p:spPr>
        <p:txBody>
          <a:bodyPr/>
          <a:lstStyle/>
          <a:p>
            <a:endParaRPr lang="en-US"/>
          </a:p>
        </p:txBody>
      </p:sp>
      <p:sp>
        <p:nvSpPr>
          <p:cNvPr id="44068" name="Freeform 36"/>
          <p:cNvSpPr>
            <a:spLocks/>
          </p:cNvSpPr>
          <p:nvPr/>
        </p:nvSpPr>
        <p:spPr bwMode="auto">
          <a:xfrm>
            <a:off x="6623050" y="900113"/>
            <a:ext cx="95250" cy="79375"/>
          </a:xfrm>
          <a:custGeom>
            <a:avLst/>
            <a:gdLst>
              <a:gd name="T0" fmla="*/ 32762829 w 60"/>
              <a:gd name="T1" fmla="*/ 50403122 h 50"/>
              <a:gd name="T2" fmla="*/ 32762829 w 60"/>
              <a:gd name="T3" fmla="*/ 50403122 h 50"/>
              <a:gd name="T4" fmla="*/ 42843452 w 60"/>
              <a:gd name="T5" fmla="*/ 25201561 h 50"/>
              <a:gd name="T6" fmla="*/ 50403125 w 60"/>
              <a:gd name="T7" fmla="*/ 0 h 50"/>
              <a:gd name="T8" fmla="*/ 50403125 w 60"/>
              <a:gd name="T9" fmla="*/ 0 h 50"/>
              <a:gd name="T10" fmla="*/ 93246576 w 60"/>
              <a:gd name="T11" fmla="*/ 65524067 h 50"/>
              <a:gd name="T12" fmla="*/ 151209386 w 60"/>
              <a:gd name="T13" fmla="*/ 126007824 h 50"/>
              <a:gd name="T14" fmla="*/ 151209386 w 60"/>
              <a:gd name="T15" fmla="*/ 126007824 h 50"/>
              <a:gd name="T16" fmla="*/ 75604693 w 60"/>
              <a:gd name="T17" fmla="*/ 90725622 h 50"/>
              <a:gd name="T18" fmla="*/ 0 w 60"/>
              <a:gd name="T19" fmla="*/ 75604689 h 50"/>
              <a:gd name="T20" fmla="*/ 0 w 60"/>
              <a:gd name="T21" fmla="*/ 75604689 h 50"/>
              <a:gd name="T22" fmla="*/ 25201562 w 60"/>
              <a:gd name="T23" fmla="*/ 57964395 h 50"/>
              <a:gd name="T24" fmla="*/ 32762829 w 60"/>
              <a:gd name="T25" fmla="*/ 50403122 h 50"/>
              <a:gd name="T26" fmla="*/ 32762829 w 60"/>
              <a:gd name="T27" fmla="*/ 50403122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50"/>
              <a:gd name="T44" fmla="*/ 60 w 60"/>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50">
                <a:moveTo>
                  <a:pt x="13" y="20"/>
                </a:moveTo>
                <a:lnTo>
                  <a:pt x="13" y="20"/>
                </a:lnTo>
                <a:lnTo>
                  <a:pt x="17" y="10"/>
                </a:lnTo>
                <a:lnTo>
                  <a:pt x="20" y="0"/>
                </a:lnTo>
                <a:lnTo>
                  <a:pt x="37" y="26"/>
                </a:lnTo>
                <a:lnTo>
                  <a:pt x="60" y="50"/>
                </a:lnTo>
                <a:lnTo>
                  <a:pt x="30" y="36"/>
                </a:lnTo>
                <a:lnTo>
                  <a:pt x="0" y="30"/>
                </a:lnTo>
                <a:lnTo>
                  <a:pt x="10" y="23"/>
                </a:lnTo>
                <a:lnTo>
                  <a:pt x="13" y="20"/>
                </a:lnTo>
                <a:close/>
              </a:path>
            </a:pathLst>
          </a:custGeom>
          <a:solidFill>
            <a:srgbClr val="000000"/>
          </a:solidFill>
          <a:ln w="11113">
            <a:solidFill>
              <a:srgbClr val="000000"/>
            </a:solidFill>
            <a:round/>
            <a:headEnd/>
            <a:tailEnd/>
          </a:ln>
        </p:spPr>
        <p:txBody>
          <a:bodyPr/>
          <a:lstStyle/>
          <a:p>
            <a:endParaRPr lang="en-US"/>
          </a:p>
        </p:txBody>
      </p:sp>
      <p:sp>
        <p:nvSpPr>
          <p:cNvPr id="44069" name="Freeform 37"/>
          <p:cNvSpPr>
            <a:spLocks/>
          </p:cNvSpPr>
          <p:nvPr/>
        </p:nvSpPr>
        <p:spPr bwMode="auto">
          <a:xfrm>
            <a:off x="7427913" y="862013"/>
            <a:ext cx="74612" cy="95250"/>
          </a:xfrm>
          <a:custGeom>
            <a:avLst/>
            <a:gdLst>
              <a:gd name="T0" fmla="*/ 68042972 w 47"/>
              <a:gd name="T1" fmla="*/ 35282191 h 60"/>
              <a:gd name="T2" fmla="*/ 68042972 w 47"/>
              <a:gd name="T3" fmla="*/ 35282191 h 60"/>
              <a:gd name="T4" fmla="*/ 93244357 w 47"/>
              <a:gd name="T5" fmla="*/ 42843452 h 60"/>
              <a:gd name="T6" fmla="*/ 118445767 w 47"/>
              <a:gd name="T7" fmla="*/ 42843452 h 60"/>
              <a:gd name="T8" fmla="*/ 118445767 w 47"/>
              <a:gd name="T9" fmla="*/ 42843452 h 60"/>
              <a:gd name="T10" fmla="*/ 57962418 w 47"/>
              <a:gd name="T11" fmla="*/ 93246576 h 60"/>
              <a:gd name="T12" fmla="*/ 0 w 47"/>
              <a:gd name="T13" fmla="*/ 151209386 h 60"/>
              <a:gd name="T14" fmla="*/ 0 w 47"/>
              <a:gd name="T15" fmla="*/ 151209386 h 60"/>
              <a:gd name="T16" fmla="*/ 25201392 w 47"/>
              <a:gd name="T17" fmla="*/ 75604693 h 60"/>
              <a:gd name="T18" fmla="*/ 42841574 w 47"/>
              <a:gd name="T19" fmla="*/ 0 h 60"/>
              <a:gd name="T20" fmla="*/ 42841574 w 47"/>
              <a:gd name="T21" fmla="*/ 0 h 60"/>
              <a:gd name="T22" fmla="*/ 57962418 w 47"/>
              <a:gd name="T23" fmla="*/ 25201562 h 60"/>
              <a:gd name="T24" fmla="*/ 68042972 w 47"/>
              <a:gd name="T25" fmla="*/ 35282191 h 60"/>
              <a:gd name="T26" fmla="*/ 68042972 w 47"/>
              <a:gd name="T27" fmla="*/ 35282191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60"/>
              <a:gd name="T44" fmla="*/ 47 w 47"/>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60">
                <a:moveTo>
                  <a:pt x="27" y="14"/>
                </a:moveTo>
                <a:lnTo>
                  <a:pt x="27" y="14"/>
                </a:lnTo>
                <a:lnTo>
                  <a:pt x="37" y="17"/>
                </a:lnTo>
                <a:lnTo>
                  <a:pt x="47" y="17"/>
                </a:lnTo>
                <a:lnTo>
                  <a:pt x="23" y="37"/>
                </a:lnTo>
                <a:lnTo>
                  <a:pt x="0" y="60"/>
                </a:lnTo>
                <a:lnTo>
                  <a:pt x="10" y="30"/>
                </a:lnTo>
                <a:lnTo>
                  <a:pt x="17" y="0"/>
                </a:lnTo>
                <a:lnTo>
                  <a:pt x="23" y="10"/>
                </a:lnTo>
                <a:lnTo>
                  <a:pt x="27" y="14"/>
                </a:lnTo>
                <a:close/>
              </a:path>
            </a:pathLst>
          </a:custGeom>
          <a:solidFill>
            <a:srgbClr val="000000"/>
          </a:solidFill>
          <a:ln w="11113">
            <a:solidFill>
              <a:srgbClr val="000000"/>
            </a:solidFill>
            <a:round/>
            <a:headEnd/>
            <a:tailEnd/>
          </a:ln>
        </p:spPr>
        <p:txBody>
          <a:bodyPr/>
          <a:lstStyle/>
          <a:p>
            <a:endParaRPr lang="en-US"/>
          </a:p>
        </p:txBody>
      </p:sp>
      <p:sp>
        <p:nvSpPr>
          <p:cNvPr id="44070" name="Freeform 38"/>
          <p:cNvSpPr>
            <a:spLocks/>
          </p:cNvSpPr>
          <p:nvPr/>
        </p:nvSpPr>
        <p:spPr bwMode="auto">
          <a:xfrm>
            <a:off x="7432675" y="1143000"/>
            <a:ext cx="69850" cy="95250"/>
          </a:xfrm>
          <a:custGeom>
            <a:avLst/>
            <a:gdLst>
              <a:gd name="T0" fmla="*/ 68043426 w 44"/>
              <a:gd name="T1" fmla="*/ 118448157 h 60"/>
              <a:gd name="T2" fmla="*/ 68043426 w 44"/>
              <a:gd name="T3" fmla="*/ 118448157 h 60"/>
              <a:gd name="T4" fmla="*/ 50403120 w 44"/>
              <a:gd name="T5" fmla="*/ 126007830 h 60"/>
              <a:gd name="T6" fmla="*/ 35282188 w 44"/>
              <a:gd name="T7" fmla="*/ 151209386 h 60"/>
              <a:gd name="T8" fmla="*/ 35282188 w 44"/>
              <a:gd name="T9" fmla="*/ 151209386 h 60"/>
              <a:gd name="T10" fmla="*/ 17640300 w 44"/>
              <a:gd name="T11" fmla="*/ 75604693 h 60"/>
              <a:gd name="T12" fmla="*/ 0 w 44"/>
              <a:gd name="T13" fmla="*/ 0 h 60"/>
              <a:gd name="T14" fmla="*/ 0 w 44"/>
              <a:gd name="T15" fmla="*/ 0 h 60"/>
              <a:gd name="T16" fmla="*/ 50403120 w 44"/>
              <a:gd name="T17" fmla="*/ 50403125 h 60"/>
              <a:gd name="T18" fmla="*/ 110886886 w 44"/>
              <a:gd name="T19" fmla="*/ 100806249 h 60"/>
              <a:gd name="T20" fmla="*/ 110886886 w 44"/>
              <a:gd name="T21" fmla="*/ 100806249 h 60"/>
              <a:gd name="T22" fmla="*/ 85685308 w 44"/>
              <a:gd name="T23" fmla="*/ 108367535 h 60"/>
              <a:gd name="T24" fmla="*/ 68043426 w 44"/>
              <a:gd name="T25" fmla="*/ 118448157 h 60"/>
              <a:gd name="T26" fmla="*/ 68043426 w 44"/>
              <a:gd name="T27" fmla="*/ 11844815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60"/>
              <a:gd name="T44" fmla="*/ 44 w 44"/>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60">
                <a:moveTo>
                  <a:pt x="27" y="47"/>
                </a:moveTo>
                <a:lnTo>
                  <a:pt x="27" y="47"/>
                </a:lnTo>
                <a:lnTo>
                  <a:pt x="20" y="50"/>
                </a:lnTo>
                <a:lnTo>
                  <a:pt x="14" y="60"/>
                </a:lnTo>
                <a:lnTo>
                  <a:pt x="7" y="30"/>
                </a:lnTo>
                <a:lnTo>
                  <a:pt x="0" y="0"/>
                </a:lnTo>
                <a:lnTo>
                  <a:pt x="20" y="20"/>
                </a:lnTo>
                <a:lnTo>
                  <a:pt x="44" y="40"/>
                </a:lnTo>
                <a:lnTo>
                  <a:pt x="34" y="43"/>
                </a:lnTo>
                <a:lnTo>
                  <a:pt x="27" y="47"/>
                </a:lnTo>
                <a:close/>
              </a:path>
            </a:pathLst>
          </a:custGeom>
          <a:solidFill>
            <a:srgbClr val="000000"/>
          </a:solidFill>
          <a:ln w="11113">
            <a:solidFill>
              <a:srgbClr val="000000"/>
            </a:solidFill>
            <a:round/>
            <a:headEnd/>
            <a:tailEnd/>
          </a:ln>
        </p:spPr>
        <p:txBody>
          <a:bodyPr/>
          <a:lstStyle/>
          <a:p>
            <a:endParaRPr lang="en-US"/>
          </a:p>
        </p:txBody>
      </p:sp>
      <p:sp>
        <p:nvSpPr>
          <p:cNvPr id="44071" name="Freeform 39"/>
          <p:cNvSpPr>
            <a:spLocks/>
          </p:cNvSpPr>
          <p:nvPr/>
        </p:nvSpPr>
        <p:spPr bwMode="auto">
          <a:xfrm>
            <a:off x="2836863" y="889000"/>
            <a:ext cx="614362" cy="206375"/>
          </a:xfrm>
          <a:custGeom>
            <a:avLst/>
            <a:gdLst>
              <a:gd name="T0" fmla="*/ 488909959 w 387"/>
              <a:gd name="T1" fmla="*/ 327620258 h 130"/>
              <a:gd name="T2" fmla="*/ 488909959 w 387"/>
              <a:gd name="T3" fmla="*/ 327620258 h 130"/>
              <a:gd name="T4" fmla="*/ 589716095 w 387"/>
              <a:gd name="T5" fmla="*/ 327620258 h 130"/>
              <a:gd name="T6" fmla="*/ 672880364 w 387"/>
              <a:gd name="T7" fmla="*/ 320058999 h 130"/>
              <a:gd name="T8" fmla="*/ 758565579 w 387"/>
              <a:gd name="T9" fmla="*/ 302418707 h 130"/>
              <a:gd name="T10" fmla="*/ 834170380 w 387"/>
              <a:gd name="T11" fmla="*/ 284776828 h 130"/>
              <a:gd name="T12" fmla="*/ 892134702 w 387"/>
              <a:gd name="T13" fmla="*/ 259575277 h 130"/>
              <a:gd name="T14" fmla="*/ 934976516 w 387"/>
              <a:gd name="T15" fmla="*/ 226814055 h 130"/>
              <a:gd name="T16" fmla="*/ 960178050 w 387"/>
              <a:gd name="T17" fmla="*/ 201612455 h 130"/>
              <a:gd name="T18" fmla="*/ 975298970 w 387"/>
              <a:gd name="T19" fmla="*/ 168849645 h 130"/>
              <a:gd name="T20" fmla="*/ 975298970 w 387"/>
              <a:gd name="T21" fmla="*/ 168849645 h 130"/>
              <a:gd name="T22" fmla="*/ 960178050 w 387"/>
              <a:gd name="T23" fmla="*/ 133567474 h 130"/>
              <a:gd name="T24" fmla="*/ 934976516 w 387"/>
              <a:gd name="T25" fmla="*/ 100806227 h 130"/>
              <a:gd name="T26" fmla="*/ 892134702 w 387"/>
              <a:gd name="T27" fmla="*/ 75604677 h 130"/>
              <a:gd name="T28" fmla="*/ 834170380 w 387"/>
              <a:gd name="T29" fmla="*/ 50403114 h 130"/>
              <a:gd name="T30" fmla="*/ 758565579 w 387"/>
              <a:gd name="T31" fmla="*/ 25201557 h 130"/>
              <a:gd name="T32" fmla="*/ 672880364 w 387"/>
              <a:gd name="T33" fmla="*/ 7559675 h 130"/>
              <a:gd name="T34" fmla="*/ 589716095 w 387"/>
              <a:gd name="T35" fmla="*/ 0 h 130"/>
              <a:gd name="T36" fmla="*/ 488909959 w 387"/>
              <a:gd name="T37" fmla="*/ 0 h 130"/>
              <a:gd name="T38" fmla="*/ 488909959 w 387"/>
              <a:gd name="T39" fmla="*/ 0 h 130"/>
              <a:gd name="T40" fmla="*/ 388103723 w 387"/>
              <a:gd name="T41" fmla="*/ 0 h 130"/>
              <a:gd name="T42" fmla="*/ 302418508 w 387"/>
              <a:gd name="T43" fmla="*/ 7559675 h 130"/>
              <a:gd name="T44" fmla="*/ 219252652 w 387"/>
              <a:gd name="T45" fmla="*/ 25201557 h 130"/>
              <a:gd name="T46" fmla="*/ 143648000 w 387"/>
              <a:gd name="T47" fmla="*/ 50403114 h 130"/>
              <a:gd name="T48" fmla="*/ 85685241 w 387"/>
              <a:gd name="T49" fmla="*/ 75604677 h 130"/>
              <a:gd name="T50" fmla="*/ 42841827 w 387"/>
              <a:gd name="T51" fmla="*/ 100806227 h 130"/>
              <a:gd name="T52" fmla="*/ 17640286 w 387"/>
              <a:gd name="T53" fmla="*/ 133567474 h 130"/>
              <a:gd name="T54" fmla="*/ 0 w 387"/>
              <a:gd name="T55" fmla="*/ 168849645 h 130"/>
              <a:gd name="T56" fmla="*/ 0 w 387"/>
              <a:gd name="T57" fmla="*/ 168849645 h 130"/>
              <a:gd name="T58" fmla="*/ 17640286 w 387"/>
              <a:gd name="T59" fmla="*/ 201612455 h 130"/>
              <a:gd name="T60" fmla="*/ 42841827 w 387"/>
              <a:gd name="T61" fmla="*/ 226814055 h 130"/>
              <a:gd name="T62" fmla="*/ 85685241 w 387"/>
              <a:gd name="T63" fmla="*/ 259575277 h 130"/>
              <a:gd name="T64" fmla="*/ 143648000 w 387"/>
              <a:gd name="T65" fmla="*/ 284776828 h 130"/>
              <a:gd name="T66" fmla="*/ 219252652 w 387"/>
              <a:gd name="T67" fmla="*/ 302418707 h 130"/>
              <a:gd name="T68" fmla="*/ 302418508 w 387"/>
              <a:gd name="T69" fmla="*/ 320058999 h 130"/>
              <a:gd name="T70" fmla="*/ 388103723 w 387"/>
              <a:gd name="T71" fmla="*/ 327620258 h 130"/>
              <a:gd name="T72" fmla="*/ 488909959 w 387"/>
              <a:gd name="T73" fmla="*/ 327620258 h 130"/>
              <a:gd name="T74" fmla="*/ 488909959 w 387"/>
              <a:gd name="T75" fmla="*/ 327620258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7"/>
              <a:gd name="T115" fmla="*/ 0 h 130"/>
              <a:gd name="T116" fmla="*/ 387 w 387"/>
              <a:gd name="T117" fmla="*/ 130 h 1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7" h="130">
                <a:moveTo>
                  <a:pt x="194" y="130"/>
                </a:moveTo>
                <a:lnTo>
                  <a:pt x="194" y="130"/>
                </a:lnTo>
                <a:lnTo>
                  <a:pt x="234" y="130"/>
                </a:lnTo>
                <a:lnTo>
                  <a:pt x="267" y="127"/>
                </a:lnTo>
                <a:lnTo>
                  <a:pt x="301" y="120"/>
                </a:lnTo>
                <a:lnTo>
                  <a:pt x="331" y="113"/>
                </a:lnTo>
                <a:lnTo>
                  <a:pt x="354" y="103"/>
                </a:lnTo>
                <a:lnTo>
                  <a:pt x="371" y="90"/>
                </a:lnTo>
                <a:lnTo>
                  <a:pt x="381" y="80"/>
                </a:lnTo>
                <a:lnTo>
                  <a:pt x="387" y="67"/>
                </a:lnTo>
                <a:lnTo>
                  <a:pt x="381" y="53"/>
                </a:lnTo>
                <a:lnTo>
                  <a:pt x="371" y="40"/>
                </a:lnTo>
                <a:lnTo>
                  <a:pt x="354" y="30"/>
                </a:lnTo>
                <a:lnTo>
                  <a:pt x="331" y="20"/>
                </a:lnTo>
                <a:lnTo>
                  <a:pt x="301" y="10"/>
                </a:lnTo>
                <a:lnTo>
                  <a:pt x="267" y="3"/>
                </a:lnTo>
                <a:lnTo>
                  <a:pt x="234" y="0"/>
                </a:lnTo>
                <a:lnTo>
                  <a:pt x="194" y="0"/>
                </a:lnTo>
                <a:lnTo>
                  <a:pt x="154" y="0"/>
                </a:lnTo>
                <a:lnTo>
                  <a:pt x="120" y="3"/>
                </a:lnTo>
                <a:lnTo>
                  <a:pt x="87" y="10"/>
                </a:lnTo>
                <a:lnTo>
                  <a:pt x="57" y="20"/>
                </a:lnTo>
                <a:lnTo>
                  <a:pt x="34" y="30"/>
                </a:lnTo>
                <a:lnTo>
                  <a:pt x="17" y="40"/>
                </a:lnTo>
                <a:lnTo>
                  <a:pt x="7" y="53"/>
                </a:lnTo>
                <a:lnTo>
                  <a:pt x="0" y="67"/>
                </a:lnTo>
                <a:lnTo>
                  <a:pt x="7" y="80"/>
                </a:lnTo>
                <a:lnTo>
                  <a:pt x="17" y="90"/>
                </a:lnTo>
                <a:lnTo>
                  <a:pt x="34" y="103"/>
                </a:lnTo>
                <a:lnTo>
                  <a:pt x="57" y="113"/>
                </a:lnTo>
                <a:lnTo>
                  <a:pt x="87" y="120"/>
                </a:lnTo>
                <a:lnTo>
                  <a:pt x="120" y="127"/>
                </a:lnTo>
                <a:lnTo>
                  <a:pt x="154" y="130"/>
                </a:lnTo>
                <a:lnTo>
                  <a:pt x="194" y="130"/>
                </a:lnTo>
                <a:close/>
              </a:path>
            </a:pathLst>
          </a:custGeom>
          <a:solidFill>
            <a:srgbClr val="FFFFFF"/>
          </a:solidFill>
          <a:ln w="11113">
            <a:solidFill>
              <a:srgbClr val="000000"/>
            </a:solidFill>
            <a:round/>
            <a:headEnd/>
            <a:tailEnd/>
          </a:ln>
        </p:spPr>
        <p:txBody>
          <a:bodyPr/>
          <a:lstStyle/>
          <a:p>
            <a:endParaRPr lang="en-US"/>
          </a:p>
        </p:txBody>
      </p:sp>
      <p:sp>
        <p:nvSpPr>
          <p:cNvPr id="44072" name="Freeform 40"/>
          <p:cNvSpPr>
            <a:spLocks/>
          </p:cNvSpPr>
          <p:nvPr/>
        </p:nvSpPr>
        <p:spPr bwMode="auto">
          <a:xfrm>
            <a:off x="2736850" y="995363"/>
            <a:ext cx="815975" cy="492125"/>
          </a:xfrm>
          <a:custGeom>
            <a:avLst/>
            <a:gdLst>
              <a:gd name="T0" fmla="*/ 1295360094 w 514"/>
              <a:gd name="T1" fmla="*/ 561994027 h 310"/>
              <a:gd name="T2" fmla="*/ 1295360094 w 514"/>
              <a:gd name="T3" fmla="*/ 561994027 h 310"/>
              <a:gd name="T4" fmla="*/ 1285279474 w 514"/>
              <a:gd name="T5" fmla="*/ 587195580 h 310"/>
              <a:gd name="T6" fmla="*/ 1277718215 w 514"/>
              <a:gd name="T7" fmla="*/ 604837460 h 310"/>
              <a:gd name="T8" fmla="*/ 1244956993 w 514"/>
              <a:gd name="T9" fmla="*/ 645159944 h 310"/>
              <a:gd name="T10" fmla="*/ 1176912013 w 514"/>
              <a:gd name="T11" fmla="*/ 688003378 h 310"/>
              <a:gd name="T12" fmla="*/ 1101307361 w 514"/>
              <a:gd name="T13" fmla="*/ 720764602 h 310"/>
              <a:gd name="T14" fmla="*/ 1008062418 w 514"/>
              <a:gd name="T15" fmla="*/ 745966155 h 310"/>
              <a:gd name="T16" fmla="*/ 899694957 w 514"/>
              <a:gd name="T17" fmla="*/ 763608035 h 310"/>
              <a:gd name="T18" fmla="*/ 773687006 w 514"/>
              <a:gd name="T19" fmla="*/ 781248328 h 310"/>
              <a:gd name="T20" fmla="*/ 647680841 w 514"/>
              <a:gd name="T21" fmla="*/ 781248328 h 310"/>
              <a:gd name="T22" fmla="*/ 647680841 w 514"/>
              <a:gd name="T23" fmla="*/ 781248328 h 310"/>
              <a:gd name="T24" fmla="*/ 521671501 w 514"/>
              <a:gd name="T25" fmla="*/ 781248328 h 310"/>
              <a:gd name="T26" fmla="*/ 395663649 w 514"/>
              <a:gd name="T27" fmla="*/ 763608035 h 310"/>
              <a:gd name="T28" fmla="*/ 284776826 w 514"/>
              <a:gd name="T29" fmla="*/ 745966155 h 310"/>
              <a:gd name="T30" fmla="*/ 194051195 w 514"/>
              <a:gd name="T31" fmla="*/ 720764602 h 310"/>
              <a:gd name="T32" fmla="*/ 118446543 w 514"/>
              <a:gd name="T33" fmla="*/ 688003378 h 310"/>
              <a:gd name="T34" fmla="*/ 50403113 w 514"/>
              <a:gd name="T35" fmla="*/ 645159944 h 310"/>
              <a:gd name="T36" fmla="*/ 17640298 w 514"/>
              <a:gd name="T37" fmla="*/ 604837460 h 310"/>
              <a:gd name="T38" fmla="*/ 7559675 w 514"/>
              <a:gd name="T39" fmla="*/ 587195580 h 310"/>
              <a:gd name="T40" fmla="*/ 0 w 514"/>
              <a:gd name="T41" fmla="*/ 561994027 h 310"/>
              <a:gd name="T42" fmla="*/ 158769024 w 514"/>
              <a:gd name="T43" fmla="*/ 0 h 310"/>
              <a:gd name="T44" fmla="*/ 158769024 w 514"/>
              <a:gd name="T45" fmla="*/ 0 h 310"/>
              <a:gd name="T46" fmla="*/ 176410903 w 514"/>
              <a:gd name="T47" fmla="*/ 32761237 h 310"/>
              <a:gd name="T48" fmla="*/ 201612454 w 514"/>
              <a:gd name="T49" fmla="*/ 57962802 h 310"/>
              <a:gd name="T50" fmla="*/ 244454346 w 514"/>
              <a:gd name="T51" fmla="*/ 90725614 h 310"/>
              <a:gd name="T52" fmla="*/ 302418706 w 514"/>
              <a:gd name="T53" fmla="*/ 115927191 h 310"/>
              <a:gd name="T54" fmla="*/ 378023357 w 514"/>
              <a:gd name="T55" fmla="*/ 133567485 h 310"/>
              <a:gd name="T56" fmla="*/ 461187779 w 514"/>
              <a:gd name="T57" fmla="*/ 151209365 h 310"/>
              <a:gd name="T58" fmla="*/ 546873051 w 514"/>
              <a:gd name="T59" fmla="*/ 158769037 h 310"/>
              <a:gd name="T60" fmla="*/ 647680841 w 514"/>
              <a:gd name="T61" fmla="*/ 158769037 h 310"/>
              <a:gd name="T62" fmla="*/ 647680841 w 514"/>
              <a:gd name="T63" fmla="*/ 158769037 h 310"/>
              <a:gd name="T64" fmla="*/ 748485455 w 514"/>
              <a:gd name="T65" fmla="*/ 158769037 h 310"/>
              <a:gd name="T66" fmla="*/ 831651366 w 514"/>
              <a:gd name="T67" fmla="*/ 151209365 h 310"/>
              <a:gd name="T68" fmla="*/ 917336836 w 514"/>
              <a:gd name="T69" fmla="*/ 133567485 h 310"/>
              <a:gd name="T70" fmla="*/ 992941488 w 514"/>
              <a:gd name="T71" fmla="*/ 115927191 h 310"/>
              <a:gd name="T72" fmla="*/ 1050904260 w 514"/>
              <a:gd name="T73" fmla="*/ 90725614 h 310"/>
              <a:gd name="T74" fmla="*/ 1093747690 w 514"/>
              <a:gd name="T75" fmla="*/ 57962802 h 310"/>
              <a:gd name="T76" fmla="*/ 1118949240 w 514"/>
              <a:gd name="T77" fmla="*/ 32761237 h 310"/>
              <a:gd name="T78" fmla="*/ 1134070171 w 514"/>
              <a:gd name="T79" fmla="*/ 0 h 310"/>
              <a:gd name="T80" fmla="*/ 1295360094 w 514"/>
              <a:gd name="T81" fmla="*/ 561994027 h 3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4"/>
              <a:gd name="T124" fmla="*/ 0 h 310"/>
              <a:gd name="T125" fmla="*/ 514 w 514"/>
              <a:gd name="T126" fmla="*/ 310 h 3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4" h="310">
                <a:moveTo>
                  <a:pt x="514" y="223"/>
                </a:moveTo>
                <a:lnTo>
                  <a:pt x="514" y="223"/>
                </a:lnTo>
                <a:lnTo>
                  <a:pt x="510" y="233"/>
                </a:lnTo>
                <a:lnTo>
                  <a:pt x="507" y="240"/>
                </a:lnTo>
                <a:lnTo>
                  <a:pt x="494" y="256"/>
                </a:lnTo>
                <a:lnTo>
                  <a:pt x="467" y="273"/>
                </a:lnTo>
                <a:lnTo>
                  <a:pt x="437" y="286"/>
                </a:lnTo>
                <a:lnTo>
                  <a:pt x="400" y="296"/>
                </a:lnTo>
                <a:lnTo>
                  <a:pt x="357" y="303"/>
                </a:lnTo>
                <a:lnTo>
                  <a:pt x="307" y="310"/>
                </a:lnTo>
                <a:lnTo>
                  <a:pt x="257" y="310"/>
                </a:lnTo>
                <a:lnTo>
                  <a:pt x="207" y="310"/>
                </a:lnTo>
                <a:lnTo>
                  <a:pt x="157" y="303"/>
                </a:lnTo>
                <a:lnTo>
                  <a:pt x="113" y="296"/>
                </a:lnTo>
                <a:lnTo>
                  <a:pt x="77" y="286"/>
                </a:lnTo>
                <a:lnTo>
                  <a:pt x="47" y="273"/>
                </a:lnTo>
                <a:lnTo>
                  <a:pt x="20" y="256"/>
                </a:lnTo>
                <a:lnTo>
                  <a:pt x="7" y="240"/>
                </a:lnTo>
                <a:lnTo>
                  <a:pt x="3" y="233"/>
                </a:lnTo>
                <a:lnTo>
                  <a:pt x="0" y="223"/>
                </a:lnTo>
                <a:lnTo>
                  <a:pt x="63" y="0"/>
                </a:lnTo>
                <a:lnTo>
                  <a:pt x="70" y="13"/>
                </a:lnTo>
                <a:lnTo>
                  <a:pt x="80" y="23"/>
                </a:lnTo>
                <a:lnTo>
                  <a:pt x="97" y="36"/>
                </a:lnTo>
                <a:lnTo>
                  <a:pt x="120" y="46"/>
                </a:lnTo>
                <a:lnTo>
                  <a:pt x="150" y="53"/>
                </a:lnTo>
                <a:lnTo>
                  <a:pt x="183" y="60"/>
                </a:lnTo>
                <a:lnTo>
                  <a:pt x="217" y="63"/>
                </a:lnTo>
                <a:lnTo>
                  <a:pt x="257" y="63"/>
                </a:lnTo>
                <a:lnTo>
                  <a:pt x="297" y="63"/>
                </a:lnTo>
                <a:lnTo>
                  <a:pt x="330" y="60"/>
                </a:lnTo>
                <a:lnTo>
                  <a:pt x="364" y="53"/>
                </a:lnTo>
                <a:lnTo>
                  <a:pt x="394" y="46"/>
                </a:lnTo>
                <a:lnTo>
                  <a:pt x="417" y="36"/>
                </a:lnTo>
                <a:lnTo>
                  <a:pt x="434" y="23"/>
                </a:lnTo>
                <a:lnTo>
                  <a:pt x="444" y="13"/>
                </a:lnTo>
                <a:lnTo>
                  <a:pt x="450" y="0"/>
                </a:lnTo>
                <a:lnTo>
                  <a:pt x="514" y="223"/>
                </a:lnTo>
                <a:close/>
              </a:path>
            </a:pathLst>
          </a:custGeom>
          <a:solidFill>
            <a:srgbClr val="FFFFFF"/>
          </a:solidFill>
          <a:ln w="11113">
            <a:solidFill>
              <a:srgbClr val="000000"/>
            </a:solidFill>
            <a:round/>
            <a:headEnd/>
            <a:tailEnd/>
          </a:ln>
        </p:spPr>
        <p:txBody>
          <a:bodyPr/>
          <a:lstStyle/>
          <a:p>
            <a:endParaRPr lang="en-US"/>
          </a:p>
        </p:txBody>
      </p:sp>
      <p:pic>
        <p:nvPicPr>
          <p:cNvPr id="44073" name="Picture 42"/>
          <p:cNvPicPr>
            <a:picLocks noChangeAspect="1" noChangeArrowheads="1"/>
          </p:cNvPicPr>
          <p:nvPr/>
        </p:nvPicPr>
        <p:blipFill>
          <a:blip r:embed="rId3"/>
          <a:srcRect/>
          <a:stretch>
            <a:fillRect/>
          </a:stretch>
        </p:blipFill>
        <p:spPr bwMode="auto">
          <a:xfrm>
            <a:off x="3878263" y="3692525"/>
            <a:ext cx="3113087" cy="158750"/>
          </a:xfrm>
          <a:prstGeom prst="rect">
            <a:avLst/>
          </a:prstGeom>
          <a:noFill/>
          <a:ln w="9525">
            <a:noFill/>
            <a:miter lim="800000"/>
            <a:headEnd/>
            <a:tailEnd/>
          </a:ln>
        </p:spPr>
      </p:pic>
      <p:sp>
        <p:nvSpPr>
          <p:cNvPr id="44074" name="Rectangle 43"/>
          <p:cNvSpPr>
            <a:spLocks noChangeArrowheads="1"/>
          </p:cNvSpPr>
          <p:nvPr/>
        </p:nvSpPr>
        <p:spPr bwMode="auto">
          <a:xfrm>
            <a:off x="4079875" y="3497263"/>
            <a:ext cx="762000" cy="142875"/>
          </a:xfrm>
          <a:prstGeom prst="rect">
            <a:avLst/>
          </a:prstGeom>
          <a:noFill/>
          <a:ln w="11113">
            <a:solidFill>
              <a:srgbClr val="000000"/>
            </a:solidFill>
            <a:miter lim="800000"/>
            <a:headEnd/>
            <a:tailEnd/>
          </a:ln>
        </p:spPr>
        <p:txBody>
          <a:bodyPr/>
          <a:lstStyle/>
          <a:p>
            <a:endParaRPr lang="en-US"/>
          </a:p>
        </p:txBody>
      </p:sp>
      <p:sp>
        <p:nvSpPr>
          <p:cNvPr id="44075" name="Rectangle 44"/>
          <p:cNvSpPr>
            <a:spLocks noChangeArrowheads="1"/>
          </p:cNvSpPr>
          <p:nvPr/>
        </p:nvSpPr>
        <p:spPr bwMode="auto">
          <a:xfrm>
            <a:off x="5921375" y="3497263"/>
            <a:ext cx="762000" cy="142875"/>
          </a:xfrm>
          <a:prstGeom prst="rect">
            <a:avLst/>
          </a:prstGeom>
          <a:noFill/>
          <a:ln w="11113">
            <a:solidFill>
              <a:srgbClr val="000000"/>
            </a:solidFill>
            <a:miter lim="800000"/>
            <a:headEnd/>
            <a:tailEnd/>
          </a:ln>
        </p:spPr>
        <p:txBody>
          <a:bodyPr/>
          <a:lstStyle/>
          <a:p>
            <a:endParaRPr lang="en-US"/>
          </a:p>
        </p:txBody>
      </p:sp>
      <p:sp>
        <p:nvSpPr>
          <p:cNvPr id="44076" name="Freeform 45"/>
          <p:cNvSpPr>
            <a:spLocks/>
          </p:cNvSpPr>
          <p:nvPr/>
        </p:nvSpPr>
        <p:spPr bwMode="auto">
          <a:xfrm>
            <a:off x="4787900" y="3417888"/>
            <a:ext cx="1192213" cy="79375"/>
          </a:xfrm>
          <a:custGeom>
            <a:avLst/>
            <a:gdLst>
              <a:gd name="T0" fmla="*/ 1892639110 w 751"/>
              <a:gd name="T1" fmla="*/ 126007824 h 50"/>
              <a:gd name="T2" fmla="*/ 1892639110 w 751"/>
              <a:gd name="T3" fmla="*/ 126007824 h 50"/>
              <a:gd name="T4" fmla="*/ 1842235980 w 751"/>
              <a:gd name="T5" fmla="*/ 118448151 h 50"/>
              <a:gd name="T6" fmla="*/ 1784271587 w 751"/>
              <a:gd name="T7" fmla="*/ 100806244 h 50"/>
              <a:gd name="T8" fmla="*/ 1708666892 w 751"/>
              <a:gd name="T9" fmla="*/ 75604689 h 50"/>
              <a:gd name="T10" fmla="*/ 1615421499 w 751"/>
              <a:gd name="T11" fmla="*/ 32761240 h 50"/>
              <a:gd name="T12" fmla="*/ 1615421499 w 751"/>
              <a:gd name="T13" fmla="*/ 32761240 h 50"/>
              <a:gd name="T14" fmla="*/ 1554937744 w 751"/>
              <a:gd name="T15" fmla="*/ 7561263 h 50"/>
              <a:gd name="T16" fmla="*/ 1496973351 w 751"/>
              <a:gd name="T17" fmla="*/ 0 h 50"/>
              <a:gd name="T18" fmla="*/ 395665462 w 751"/>
              <a:gd name="T19" fmla="*/ 0 h 50"/>
              <a:gd name="T20" fmla="*/ 395665462 w 751"/>
              <a:gd name="T21" fmla="*/ 0 h 50"/>
              <a:gd name="T22" fmla="*/ 337701069 w 751"/>
              <a:gd name="T23" fmla="*/ 7561263 h 50"/>
              <a:gd name="T24" fmla="*/ 279738263 w 751"/>
              <a:gd name="T25" fmla="*/ 32761240 h 50"/>
              <a:gd name="T26" fmla="*/ 279738263 w 751"/>
              <a:gd name="T27" fmla="*/ 32761240 h 50"/>
              <a:gd name="T28" fmla="*/ 186491630 w 751"/>
              <a:gd name="T29" fmla="*/ 75604689 h 50"/>
              <a:gd name="T30" fmla="*/ 110886935 w 751"/>
              <a:gd name="T31" fmla="*/ 100806244 h 50"/>
              <a:gd name="T32" fmla="*/ 52924105 w 751"/>
              <a:gd name="T33" fmla="*/ 118448151 h 50"/>
              <a:gd name="T34" fmla="*/ 0 w 751"/>
              <a:gd name="T35" fmla="*/ 126007824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1"/>
              <a:gd name="T55" fmla="*/ 0 h 50"/>
              <a:gd name="T56" fmla="*/ 751 w 751"/>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1" h="50">
                <a:moveTo>
                  <a:pt x="751" y="50"/>
                </a:moveTo>
                <a:lnTo>
                  <a:pt x="751" y="50"/>
                </a:lnTo>
                <a:lnTo>
                  <a:pt x="731" y="47"/>
                </a:lnTo>
                <a:lnTo>
                  <a:pt x="708" y="40"/>
                </a:lnTo>
                <a:lnTo>
                  <a:pt x="678" y="30"/>
                </a:lnTo>
                <a:lnTo>
                  <a:pt x="641" y="13"/>
                </a:lnTo>
                <a:lnTo>
                  <a:pt x="617" y="3"/>
                </a:lnTo>
                <a:lnTo>
                  <a:pt x="594" y="0"/>
                </a:lnTo>
                <a:lnTo>
                  <a:pt x="157" y="0"/>
                </a:lnTo>
                <a:lnTo>
                  <a:pt x="134" y="3"/>
                </a:lnTo>
                <a:lnTo>
                  <a:pt x="111" y="13"/>
                </a:lnTo>
                <a:lnTo>
                  <a:pt x="74" y="30"/>
                </a:lnTo>
                <a:lnTo>
                  <a:pt x="44" y="40"/>
                </a:lnTo>
                <a:lnTo>
                  <a:pt x="21" y="47"/>
                </a:lnTo>
                <a:lnTo>
                  <a:pt x="0" y="50"/>
                </a:lnTo>
              </a:path>
            </a:pathLst>
          </a:custGeom>
          <a:noFill/>
          <a:ln w="11113">
            <a:solidFill>
              <a:srgbClr val="000000"/>
            </a:solidFill>
            <a:round/>
            <a:headEnd/>
            <a:tailEnd/>
          </a:ln>
        </p:spPr>
        <p:txBody>
          <a:bodyPr/>
          <a:lstStyle/>
          <a:p>
            <a:endParaRPr lang="en-US"/>
          </a:p>
        </p:txBody>
      </p:sp>
      <p:sp>
        <p:nvSpPr>
          <p:cNvPr id="44077" name="Freeform 46"/>
          <p:cNvSpPr>
            <a:spLocks/>
          </p:cNvSpPr>
          <p:nvPr/>
        </p:nvSpPr>
        <p:spPr bwMode="auto">
          <a:xfrm>
            <a:off x="4894263" y="3433763"/>
            <a:ext cx="979487" cy="222250"/>
          </a:xfrm>
          <a:custGeom>
            <a:avLst/>
            <a:gdLst>
              <a:gd name="T0" fmla="*/ 1421367234 w 617"/>
              <a:gd name="T1" fmla="*/ 0 h 140"/>
              <a:gd name="T2" fmla="*/ 1421367234 w 617"/>
              <a:gd name="T3" fmla="*/ 0 h 140"/>
              <a:gd name="T4" fmla="*/ 1454128442 w 617"/>
              <a:gd name="T5" fmla="*/ 15120937 h 140"/>
              <a:gd name="T6" fmla="*/ 1479329981 w 617"/>
              <a:gd name="T7" fmla="*/ 42843444 h 140"/>
              <a:gd name="T8" fmla="*/ 1504531521 w 617"/>
              <a:gd name="T9" fmla="*/ 75604679 h 140"/>
              <a:gd name="T10" fmla="*/ 1522173393 w 617"/>
              <a:gd name="T11" fmla="*/ 108365927 h 140"/>
              <a:gd name="T12" fmla="*/ 1547374932 w 617"/>
              <a:gd name="T13" fmla="*/ 183970582 h 140"/>
              <a:gd name="T14" fmla="*/ 1554934600 w 617"/>
              <a:gd name="T15" fmla="*/ 259575286 h 140"/>
              <a:gd name="T16" fmla="*/ 1554934600 w 617"/>
              <a:gd name="T17" fmla="*/ 259575286 h 140"/>
              <a:gd name="T18" fmla="*/ 1547374932 w 617"/>
              <a:gd name="T19" fmla="*/ 294857458 h 140"/>
              <a:gd name="T20" fmla="*/ 1539813677 w 617"/>
              <a:gd name="T21" fmla="*/ 327620269 h 140"/>
              <a:gd name="T22" fmla="*/ 1512092777 w 617"/>
              <a:gd name="T23" fmla="*/ 345262149 h 140"/>
              <a:gd name="T24" fmla="*/ 1471770313 w 617"/>
              <a:gd name="T25" fmla="*/ 352821820 h 140"/>
              <a:gd name="T26" fmla="*/ 1471770313 w 617"/>
              <a:gd name="T27" fmla="*/ 352821820 h 140"/>
              <a:gd name="T28" fmla="*/ 1446568774 w 617"/>
              <a:gd name="T29" fmla="*/ 352821820 h 140"/>
              <a:gd name="T30" fmla="*/ 1421367234 w 617"/>
              <a:gd name="T31" fmla="*/ 352821820 h 140"/>
              <a:gd name="T32" fmla="*/ 1403725362 w 617"/>
              <a:gd name="T33" fmla="*/ 345262149 h 140"/>
              <a:gd name="T34" fmla="*/ 1386085078 w 617"/>
              <a:gd name="T35" fmla="*/ 327620269 h 140"/>
              <a:gd name="T36" fmla="*/ 1360883539 w 617"/>
              <a:gd name="T37" fmla="*/ 259575286 h 140"/>
              <a:gd name="T38" fmla="*/ 1335681999 w 617"/>
              <a:gd name="T39" fmla="*/ 158769030 h 140"/>
              <a:gd name="T40" fmla="*/ 1335681999 w 617"/>
              <a:gd name="T41" fmla="*/ 158769030 h 140"/>
              <a:gd name="T42" fmla="*/ 1320561075 w 617"/>
              <a:gd name="T43" fmla="*/ 126007807 h 140"/>
              <a:gd name="T44" fmla="*/ 1295359536 w 617"/>
              <a:gd name="T45" fmla="*/ 93244972 h 140"/>
              <a:gd name="T46" fmla="*/ 1270156408 w 617"/>
              <a:gd name="T47" fmla="*/ 83165939 h 140"/>
              <a:gd name="T48" fmla="*/ 1234874253 w 617"/>
              <a:gd name="T49" fmla="*/ 68043420 h 140"/>
              <a:gd name="T50" fmla="*/ 1202113045 w 617"/>
              <a:gd name="T51" fmla="*/ 57962800 h 140"/>
              <a:gd name="T52" fmla="*/ 1151709966 w 617"/>
              <a:gd name="T53" fmla="*/ 50403115 h 140"/>
              <a:gd name="T54" fmla="*/ 403224734 w 617"/>
              <a:gd name="T55" fmla="*/ 50403115 h 140"/>
              <a:gd name="T56" fmla="*/ 403224734 w 617"/>
              <a:gd name="T57" fmla="*/ 50403115 h 140"/>
              <a:gd name="T58" fmla="*/ 352821655 w 617"/>
              <a:gd name="T59" fmla="*/ 57962800 h 140"/>
              <a:gd name="T60" fmla="*/ 312499191 w 617"/>
              <a:gd name="T61" fmla="*/ 68043420 h 140"/>
              <a:gd name="T62" fmla="*/ 287297651 w 617"/>
              <a:gd name="T63" fmla="*/ 83165939 h 140"/>
              <a:gd name="T64" fmla="*/ 262096112 w 617"/>
              <a:gd name="T65" fmla="*/ 93244972 h 140"/>
              <a:gd name="T66" fmla="*/ 236894572 w 617"/>
              <a:gd name="T67" fmla="*/ 126007807 h 140"/>
              <a:gd name="T68" fmla="*/ 219252701 w 617"/>
              <a:gd name="T69" fmla="*/ 158769030 h 140"/>
              <a:gd name="T70" fmla="*/ 219252701 w 617"/>
              <a:gd name="T71" fmla="*/ 158769030 h 140"/>
              <a:gd name="T72" fmla="*/ 194051111 w 617"/>
              <a:gd name="T73" fmla="*/ 259575286 h 140"/>
              <a:gd name="T74" fmla="*/ 168849572 w 617"/>
              <a:gd name="T75" fmla="*/ 327620269 h 140"/>
              <a:gd name="T76" fmla="*/ 151209288 w 617"/>
              <a:gd name="T77" fmla="*/ 345262149 h 140"/>
              <a:gd name="T78" fmla="*/ 136088364 w 617"/>
              <a:gd name="T79" fmla="*/ 352821820 h 140"/>
              <a:gd name="T80" fmla="*/ 110886824 w 617"/>
              <a:gd name="T81" fmla="*/ 352821820 h 140"/>
              <a:gd name="T82" fmla="*/ 85685260 w 617"/>
              <a:gd name="T83" fmla="*/ 352821820 h 140"/>
              <a:gd name="T84" fmla="*/ 85685260 w 617"/>
              <a:gd name="T85" fmla="*/ 352821820 h 140"/>
              <a:gd name="T86" fmla="*/ 42841836 w 617"/>
              <a:gd name="T87" fmla="*/ 345262149 h 140"/>
              <a:gd name="T88" fmla="*/ 17640290 w 617"/>
              <a:gd name="T89" fmla="*/ 327620269 h 140"/>
              <a:gd name="T90" fmla="*/ 0 w 617"/>
              <a:gd name="T91" fmla="*/ 294857458 h 140"/>
              <a:gd name="T92" fmla="*/ 0 w 617"/>
              <a:gd name="T93" fmla="*/ 259575286 h 140"/>
              <a:gd name="T94" fmla="*/ 0 w 617"/>
              <a:gd name="T95" fmla="*/ 259575286 h 140"/>
              <a:gd name="T96" fmla="*/ 10080619 w 617"/>
              <a:gd name="T97" fmla="*/ 183970582 h 140"/>
              <a:gd name="T98" fmla="*/ 35282168 w 617"/>
              <a:gd name="T99" fmla="*/ 108365927 h 140"/>
              <a:gd name="T100" fmla="*/ 50403092 w 617"/>
              <a:gd name="T101" fmla="*/ 75604679 h 140"/>
              <a:gd name="T102" fmla="*/ 75604644 w 617"/>
              <a:gd name="T103" fmla="*/ 42843444 h 140"/>
              <a:gd name="T104" fmla="*/ 100806183 w 617"/>
              <a:gd name="T105" fmla="*/ 15120937 h 140"/>
              <a:gd name="T106" fmla="*/ 136088364 w 617"/>
              <a:gd name="T107" fmla="*/ 0 h 1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7"/>
              <a:gd name="T163" fmla="*/ 0 h 140"/>
              <a:gd name="T164" fmla="*/ 617 w 617"/>
              <a:gd name="T165" fmla="*/ 140 h 1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7" h="140">
                <a:moveTo>
                  <a:pt x="564" y="0"/>
                </a:moveTo>
                <a:lnTo>
                  <a:pt x="564" y="0"/>
                </a:lnTo>
                <a:lnTo>
                  <a:pt x="577" y="6"/>
                </a:lnTo>
                <a:lnTo>
                  <a:pt x="587" y="17"/>
                </a:lnTo>
                <a:lnTo>
                  <a:pt x="597" y="30"/>
                </a:lnTo>
                <a:lnTo>
                  <a:pt x="604" y="43"/>
                </a:lnTo>
                <a:lnTo>
                  <a:pt x="614" y="73"/>
                </a:lnTo>
                <a:lnTo>
                  <a:pt x="617" y="103"/>
                </a:lnTo>
                <a:lnTo>
                  <a:pt x="614" y="117"/>
                </a:lnTo>
                <a:lnTo>
                  <a:pt x="611" y="130"/>
                </a:lnTo>
                <a:lnTo>
                  <a:pt x="600" y="137"/>
                </a:lnTo>
                <a:lnTo>
                  <a:pt x="584" y="140"/>
                </a:lnTo>
                <a:lnTo>
                  <a:pt x="574" y="140"/>
                </a:lnTo>
                <a:lnTo>
                  <a:pt x="564" y="140"/>
                </a:lnTo>
                <a:lnTo>
                  <a:pt x="557" y="137"/>
                </a:lnTo>
                <a:lnTo>
                  <a:pt x="550" y="130"/>
                </a:lnTo>
                <a:lnTo>
                  <a:pt x="540" y="103"/>
                </a:lnTo>
                <a:lnTo>
                  <a:pt x="530" y="63"/>
                </a:lnTo>
                <a:lnTo>
                  <a:pt x="524" y="50"/>
                </a:lnTo>
                <a:lnTo>
                  <a:pt x="514" y="37"/>
                </a:lnTo>
                <a:lnTo>
                  <a:pt x="504" y="33"/>
                </a:lnTo>
                <a:lnTo>
                  <a:pt x="490" y="27"/>
                </a:lnTo>
                <a:lnTo>
                  <a:pt x="477" y="23"/>
                </a:lnTo>
                <a:lnTo>
                  <a:pt x="457" y="20"/>
                </a:lnTo>
                <a:lnTo>
                  <a:pt x="160" y="20"/>
                </a:lnTo>
                <a:lnTo>
                  <a:pt x="140" y="23"/>
                </a:lnTo>
                <a:lnTo>
                  <a:pt x="124" y="27"/>
                </a:lnTo>
                <a:lnTo>
                  <a:pt x="114" y="33"/>
                </a:lnTo>
                <a:lnTo>
                  <a:pt x="104" y="37"/>
                </a:lnTo>
                <a:lnTo>
                  <a:pt x="94" y="50"/>
                </a:lnTo>
                <a:lnTo>
                  <a:pt x="87" y="63"/>
                </a:lnTo>
                <a:lnTo>
                  <a:pt x="77" y="103"/>
                </a:lnTo>
                <a:lnTo>
                  <a:pt x="67" y="130"/>
                </a:lnTo>
                <a:lnTo>
                  <a:pt x="60" y="137"/>
                </a:lnTo>
                <a:lnTo>
                  <a:pt x="54" y="140"/>
                </a:lnTo>
                <a:lnTo>
                  <a:pt x="44" y="140"/>
                </a:lnTo>
                <a:lnTo>
                  <a:pt x="34" y="140"/>
                </a:lnTo>
                <a:lnTo>
                  <a:pt x="17" y="137"/>
                </a:lnTo>
                <a:lnTo>
                  <a:pt x="7" y="130"/>
                </a:lnTo>
                <a:lnTo>
                  <a:pt x="0" y="117"/>
                </a:lnTo>
                <a:lnTo>
                  <a:pt x="0" y="103"/>
                </a:lnTo>
                <a:lnTo>
                  <a:pt x="4" y="73"/>
                </a:lnTo>
                <a:lnTo>
                  <a:pt x="14" y="43"/>
                </a:lnTo>
                <a:lnTo>
                  <a:pt x="20" y="30"/>
                </a:lnTo>
                <a:lnTo>
                  <a:pt x="30" y="17"/>
                </a:lnTo>
                <a:lnTo>
                  <a:pt x="40" y="6"/>
                </a:lnTo>
                <a:lnTo>
                  <a:pt x="54" y="0"/>
                </a:lnTo>
              </a:path>
            </a:pathLst>
          </a:custGeom>
          <a:noFill/>
          <a:ln w="11113">
            <a:solidFill>
              <a:srgbClr val="000000"/>
            </a:solidFill>
            <a:round/>
            <a:headEnd/>
            <a:tailEnd/>
          </a:ln>
        </p:spPr>
        <p:txBody>
          <a:bodyPr/>
          <a:lstStyle/>
          <a:p>
            <a:endParaRPr lang="en-US"/>
          </a:p>
        </p:txBody>
      </p:sp>
      <p:sp>
        <p:nvSpPr>
          <p:cNvPr id="44078" name="Freeform 47"/>
          <p:cNvSpPr>
            <a:spLocks/>
          </p:cNvSpPr>
          <p:nvPr/>
        </p:nvSpPr>
        <p:spPr bwMode="auto">
          <a:xfrm>
            <a:off x="5207000" y="3136900"/>
            <a:ext cx="354013" cy="242888"/>
          </a:xfrm>
          <a:custGeom>
            <a:avLst/>
            <a:gdLst>
              <a:gd name="T0" fmla="*/ 561996476 w 223"/>
              <a:gd name="T1" fmla="*/ 385585439 h 153"/>
              <a:gd name="T2" fmla="*/ 561996476 w 223"/>
              <a:gd name="T3" fmla="*/ 335182231 h 153"/>
              <a:gd name="T4" fmla="*/ 403225558 w 223"/>
              <a:gd name="T5" fmla="*/ 335182231 h 153"/>
              <a:gd name="T6" fmla="*/ 403225558 w 223"/>
              <a:gd name="T7" fmla="*/ 335182231 h 153"/>
              <a:gd name="T8" fmla="*/ 378023967 w 223"/>
              <a:gd name="T9" fmla="*/ 327620955 h 153"/>
              <a:gd name="T10" fmla="*/ 370464284 w 223"/>
              <a:gd name="T11" fmla="*/ 309980626 h 153"/>
              <a:gd name="T12" fmla="*/ 370464284 w 223"/>
              <a:gd name="T13" fmla="*/ 284779022 h 153"/>
              <a:gd name="T14" fmla="*/ 378023967 w 223"/>
              <a:gd name="T15" fmla="*/ 259577418 h 153"/>
              <a:gd name="T16" fmla="*/ 395665875 w 223"/>
              <a:gd name="T17" fmla="*/ 252016142 h 153"/>
              <a:gd name="T18" fmla="*/ 395665875 w 223"/>
              <a:gd name="T19" fmla="*/ 252016142 h 153"/>
              <a:gd name="T20" fmla="*/ 410786829 w 223"/>
              <a:gd name="T21" fmla="*/ 234375813 h 153"/>
              <a:gd name="T22" fmla="*/ 420867565 w 223"/>
              <a:gd name="T23" fmla="*/ 209174209 h 153"/>
              <a:gd name="T24" fmla="*/ 428427249 w 223"/>
              <a:gd name="T25" fmla="*/ 183972555 h 153"/>
              <a:gd name="T26" fmla="*/ 435988520 w 223"/>
              <a:gd name="T27" fmla="*/ 151209676 h 153"/>
              <a:gd name="T28" fmla="*/ 435988520 w 223"/>
              <a:gd name="T29" fmla="*/ 151209676 h 153"/>
              <a:gd name="T30" fmla="*/ 428427249 w 223"/>
              <a:gd name="T31" fmla="*/ 118448384 h 153"/>
              <a:gd name="T32" fmla="*/ 420867565 w 223"/>
              <a:gd name="T33" fmla="*/ 93246755 h 153"/>
              <a:gd name="T34" fmla="*/ 410786829 w 223"/>
              <a:gd name="T35" fmla="*/ 68045150 h 153"/>
              <a:gd name="T36" fmla="*/ 385585238 w 223"/>
              <a:gd name="T37" fmla="*/ 42843534 h 153"/>
              <a:gd name="T38" fmla="*/ 370464284 w 223"/>
              <a:gd name="T39" fmla="*/ 25201611 h 153"/>
              <a:gd name="T40" fmla="*/ 345262692 w 223"/>
              <a:gd name="T41" fmla="*/ 7561278 h 153"/>
              <a:gd name="T42" fmla="*/ 309980465 w 223"/>
              <a:gd name="T43" fmla="*/ 0 h 153"/>
              <a:gd name="T44" fmla="*/ 284778873 w 223"/>
              <a:gd name="T45" fmla="*/ 0 h 153"/>
              <a:gd name="T46" fmla="*/ 284778873 w 223"/>
              <a:gd name="T47" fmla="*/ 0 h 153"/>
              <a:gd name="T48" fmla="*/ 284778873 w 223"/>
              <a:gd name="T49" fmla="*/ 0 h 153"/>
              <a:gd name="T50" fmla="*/ 252016011 w 223"/>
              <a:gd name="T51" fmla="*/ 0 h 153"/>
              <a:gd name="T52" fmla="*/ 226814420 w 223"/>
              <a:gd name="T53" fmla="*/ 7561278 h 153"/>
              <a:gd name="T54" fmla="*/ 201612779 w 223"/>
              <a:gd name="T55" fmla="*/ 25201611 h 153"/>
              <a:gd name="T56" fmla="*/ 176411188 w 223"/>
              <a:gd name="T57" fmla="*/ 42843534 h 153"/>
              <a:gd name="T58" fmla="*/ 158770868 w 223"/>
              <a:gd name="T59" fmla="*/ 68045150 h 153"/>
              <a:gd name="T60" fmla="*/ 143649913 w 223"/>
              <a:gd name="T61" fmla="*/ 93246755 h 153"/>
              <a:gd name="T62" fmla="*/ 133569277 w 223"/>
              <a:gd name="T63" fmla="*/ 118448384 h 153"/>
              <a:gd name="T64" fmla="*/ 133569277 w 223"/>
              <a:gd name="T65" fmla="*/ 151209676 h 153"/>
              <a:gd name="T66" fmla="*/ 133569277 w 223"/>
              <a:gd name="T67" fmla="*/ 151209676 h 153"/>
              <a:gd name="T68" fmla="*/ 133569277 w 223"/>
              <a:gd name="T69" fmla="*/ 183972555 h 153"/>
              <a:gd name="T70" fmla="*/ 143649913 w 223"/>
              <a:gd name="T71" fmla="*/ 209174209 h 153"/>
              <a:gd name="T72" fmla="*/ 158770868 w 223"/>
              <a:gd name="T73" fmla="*/ 234375813 h 153"/>
              <a:gd name="T74" fmla="*/ 176411188 w 223"/>
              <a:gd name="T75" fmla="*/ 252016142 h 153"/>
              <a:gd name="T76" fmla="*/ 183972459 w 223"/>
              <a:gd name="T77" fmla="*/ 259577418 h 153"/>
              <a:gd name="T78" fmla="*/ 183972459 w 223"/>
              <a:gd name="T79" fmla="*/ 259577418 h 153"/>
              <a:gd name="T80" fmla="*/ 201612779 w 223"/>
              <a:gd name="T81" fmla="*/ 284779022 h 153"/>
              <a:gd name="T82" fmla="*/ 201612779 w 223"/>
              <a:gd name="T83" fmla="*/ 309980626 h 153"/>
              <a:gd name="T84" fmla="*/ 183972459 w 223"/>
              <a:gd name="T85" fmla="*/ 327620955 h 153"/>
              <a:gd name="T86" fmla="*/ 168851504 w 223"/>
              <a:gd name="T87" fmla="*/ 335182231 h 153"/>
              <a:gd name="T88" fmla="*/ 0 w 223"/>
              <a:gd name="T89" fmla="*/ 335182231 h 153"/>
              <a:gd name="T90" fmla="*/ 0 w 223"/>
              <a:gd name="T91" fmla="*/ 385585439 h 153"/>
              <a:gd name="T92" fmla="*/ 561996476 w 223"/>
              <a:gd name="T93" fmla="*/ 385585439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3"/>
              <a:gd name="T142" fmla="*/ 0 h 153"/>
              <a:gd name="T143" fmla="*/ 223 w 223"/>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3" h="153">
                <a:moveTo>
                  <a:pt x="223" y="153"/>
                </a:moveTo>
                <a:lnTo>
                  <a:pt x="223" y="133"/>
                </a:lnTo>
                <a:lnTo>
                  <a:pt x="160" y="133"/>
                </a:lnTo>
                <a:lnTo>
                  <a:pt x="150" y="130"/>
                </a:lnTo>
                <a:lnTo>
                  <a:pt x="147" y="123"/>
                </a:lnTo>
                <a:lnTo>
                  <a:pt x="147" y="113"/>
                </a:lnTo>
                <a:lnTo>
                  <a:pt x="150" y="103"/>
                </a:lnTo>
                <a:lnTo>
                  <a:pt x="157" y="100"/>
                </a:lnTo>
                <a:lnTo>
                  <a:pt x="163" y="93"/>
                </a:lnTo>
                <a:lnTo>
                  <a:pt x="167" y="83"/>
                </a:lnTo>
                <a:lnTo>
                  <a:pt x="170" y="73"/>
                </a:lnTo>
                <a:lnTo>
                  <a:pt x="173" y="60"/>
                </a:lnTo>
                <a:lnTo>
                  <a:pt x="170" y="47"/>
                </a:lnTo>
                <a:lnTo>
                  <a:pt x="167" y="37"/>
                </a:lnTo>
                <a:lnTo>
                  <a:pt x="163" y="27"/>
                </a:lnTo>
                <a:lnTo>
                  <a:pt x="153" y="17"/>
                </a:lnTo>
                <a:lnTo>
                  <a:pt x="147" y="10"/>
                </a:lnTo>
                <a:lnTo>
                  <a:pt x="137" y="3"/>
                </a:lnTo>
                <a:lnTo>
                  <a:pt x="123" y="0"/>
                </a:lnTo>
                <a:lnTo>
                  <a:pt x="113" y="0"/>
                </a:lnTo>
                <a:lnTo>
                  <a:pt x="100" y="0"/>
                </a:lnTo>
                <a:lnTo>
                  <a:pt x="90" y="3"/>
                </a:lnTo>
                <a:lnTo>
                  <a:pt x="80" y="10"/>
                </a:lnTo>
                <a:lnTo>
                  <a:pt x="70" y="17"/>
                </a:lnTo>
                <a:lnTo>
                  <a:pt x="63" y="27"/>
                </a:lnTo>
                <a:lnTo>
                  <a:pt x="57" y="37"/>
                </a:lnTo>
                <a:lnTo>
                  <a:pt x="53" y="47"/>
                </a:lnTo>
                <a:lnTo>
                  <a:pt x="53" y="60"/>
                </a:lnTo>
                <a:lnTo>
                  <a:pt x="53" y="73"/>
                </a:lnTo>
                <a:lnTo>
                  <a:pt x="57" y="83"/>
                </a:lnTo>
                <a:lnTo>
                  <a:pt x="63" y="93"/>
                </a:lnTo>
                <a:lnTo>
                  <a:pt x="70" y="100"/>
                </a:lnTo>
                <a:lnTo>
                  <a:pt x="73" y="103"/>
                </a:lnTo>
                <a:lnTo>
                  <a:pt x="80" y="113"/>
                </a:lnTo>
                <a:lnTo>
                  <a:pt x="80" y="123"/>
                </a:lnTo>
                <a:lnTo>
                  <a:pt x="73" y="130"/>
                </a:lnTo>
                <a:lnTo>
                  <a:pt x="67" y="133"/>
                </a:lnTo>
                <a:lnTo>
                  <a:pt x="0" y="133"/>
                </a:lnTo>
                <a:lnTo>
                  <a:pt x="0" y="153"/>
                </a:lnTo>
                <a:lnTo>
                  <a:pt x="223" y="153"/>
                </a:lnTo>
                <a:close/>
              </a:path>
            </a:pathLst>
          </a:custGeom>
          <a:solidFill>
            <a:srgbClr val="999999"/>
          </a:solidFill>
          <a:ln w="9525">
            <a:noFill/>
            <a:round/>
            <a:headEnd/>
            <a:tailEnd/>
          </a:ln>
        </p:spPr>
        <p:txBody>
          <a:bodyPr/>
          <a:lstStyle/>
          <a:p>
            <a:endParaRPr lang="en-US"/>
          </a:p>
        </p:txBody>
      </p:sp>
      <p:sp>
        <p:nvSpPr>
          <p:cNvPr id="44079" name="Freeform 48"/>
          <p:cNvSpPr>
            <a:spLocks/>
          </p:cNvSpPr>
          <p:nvPr/>
        </p:nvSpPr>
        <p:spPr bwMode="auto">
          <a:xfrm>
            <a:off x="5207000" y="3136900"/>
            <a:ext cx="354013" cy="242888"/>
          </a:xfrm>
          <a:custGeom>
            <a:avLst/>
            <a:gdLst>
              <a:gd name="T0" fmla="*/ 561996476 w 223"/>
              <a:gd name="T1" fmla="*/ 385585439 h 153"/>
              <a:gd name="T2" fmla="*/ 561996476 w 223"/>
              <a:gd name="T3" fmla="*/ 335182231 h 153"/>
              <a:gd name="T4" fmla="*/ 403225558 w 223"/>
              <a:gd name="T5" fmla="*/ 335182231 h 153"/>
              <a:gd name="T6" fmla="*/ 403225558 w 223"/>
              <a:gd name="T7" fmla="*/ 335182231 h 153"/>
              <a:gd name="T8" fmla="*/ 378023967 w 223"/>
              <a:gd name="T9" fmla="*/ 327620955 h 153"/>
              <a:gd name="T10" fmla="*/ 370464284 w 223"/>
              <a:gd name="T11" fmla="*/ 309980626 h 153"/>
              <a:gd name="T12" fmla="*/ 370464284 w 223"/>
              <a:gd name="T13" fmla="*/ 284779022 h 153"/>
              <a:gd name="T14" fmla="*/ 378023967 w 223"/>
              <a:gd name="T15" fmla="*/ 259577418 h 153"/>
              <a:gd name="T16" fmla="*/ 395665875 w 223"/>
              <a:gd name="T17" fmla="*/ 252016142 h 153"/>
              <a:gd name="T18" fmla="*/ 395665875 w 223"/>
              <a:gd name="T19" fmla="*/ 252016142 h 153"/>
              <a:gd name="T20" fmla="*/ 410786829 w 223"/>
              <a:gd name="T21" fmla="*/ 234375813 h 153"/>
              <a:gd name="T22" fmla="*/ 420867565 w 223"/>
              <a:gd name="T23" fmla="*/ 209174209 h 153"/>
              <a:gd name="T24" fmla="*/ 428427249 w 223"/>
              <a:gd name="T25" fmla="*/ 183972555 h 153"/>
              <a:gd name="T26" fmla="*/ 435988520 w 223"/>
              <a:gd name="T27" fmla="*/ 151209676 h 153"/>
              <a:gd name="T28" fmla="*/ 435988520 w 223"/>
              <a:gd name="T29" fmla="*/ 151209676 h 153"/>
              <a:gd name="T30" fmla="*/ 428427249 w 223"/>
              <a:gd name="T31" fmla="*/ 118448384 h 153"/>
              <a:gd name="T32" fmla="*/ 420867565 w 223"/>
              <a:gd name="T33" fmla="*/ 93246755 h 153"/>
              <a:gd name="T34" fmla="*/ 410786829 w 223"/>
              <a:gd name="T35" fmla="*/ 68045150 h 153"/>
              <a:gd name="T36" fmla="*/ 385585238 w 223"/>
              <a:gd name="T37" fmla="*/ 42843534 h 153"/>
              <a:gd name="T38" fmla="*/ 370464284 w 223"/>
              <a:gd name="T39" fmla="*/ 25201611 h 153"/>
              <a:gd name="T40" fmla="*/ 345262692 w 223"/>
              <a:gd name="T41" fmla="*/ 7561278 h 153"/>
              <a:gd name="T42" fmla="*/ 309980465 w 223"/>
              <a:gd name="T43" fmla="*/ 0 h 153"/>
              <a:gd name="T44" fmla="*/ 284778873 w 223"/>
              <a:gd name="T45" fmla="*/ 0 h 153"/>
              <a:gd name="T46" fmla="*/ 284778873 w 223"/>
              <a:gd name="T47" fmla="*/ 0 h 153"/>
              <a:gd name="T48" fmla="*/ 284778873 w 223"/>
              <a:gd name="T49" fmla="*/ 0 h 153"/>
              <a:gd name="T50" fmla="*/ 252016011 w 223"/>
              <a:gd name="T51" fmla="*/ 0 h 153"/>
              <a:gd name="T52" fmla="*/ 226814420 w 223"/>
              <a:gd name="T53" fmla="*/ 7561278 h 153"/>
              <a:gd name="T54" fmla="*/ 201612779 w 223"/>
              <a:gd name="T55" fmla="*/ 25201611 h 153"/>
              <a:gd name="T56" fmla="*/ 176411188 w 223"/>
              <a:gd name="T57" fmla="*/ 42843534 h 153"/>
              <a:gd name="T58" fmla="*/ 158770868 w 223"/>
              <a:gd name="T59" fmla="*/ 68045150 h 153"/>
              <a:gd name="T60" fmla="*/ 143649913 w 223"/>
              <a:gd name="T61" fmla="*/ 93246755 h 153"/>
              <a:gd name="T62" fmla="*/ 133569277 w 223"/>
              <a:gd name="T63" fmla="*/ 118448384 h 153"/>
              <a:gd name="T64" fmla="*/ 133569277 w 223"/>
              <a:gd name="T65" fmla="*/ 151209676 h 153"/>
              <a:gd name="T66" fmla="*/ 133569277 w 223"/>
              <a:gd name="T67" fmla="*/ 151209676 h 153"/>
              <a:gd name="T68" fmla="*/ 133569277 w 223"/>
              <a:gd name="T69" fmla="*/ 183972555 h 153"/>
              <a:gd name="T70" fmla="*/ 143649913 w 223"/>
              <a:gd name="T71" fmla="*/ 209174209 h 153"/>
              <a:gd name="T72" fmla="*/ 158770868 w 223"/>
              <a:gd name="T73" fmla="*/ 234375813 h 153"/>
              <a:gd name="T74" fmla="*/ 176411188 w 223"/>
              <a:gd name="T75" fmla="*/ 252016142 h 153"/>
              <a:gd name="T76" fmla="*/ 183972459 w 223"/>
              <a:gd name="T77" fmla="*/ 259577418 h 153"/>
              <a:gd name="T78" fmla="*/ 183972459 w 223"/>
              <a:gd name="T79" fmla="*/ 259577418 h 153"/>
              <a:gd name="T80" fmla="*/ 201612779 w 223"/>
              <a:gd name="T81" fmla="*/ 284779022 h 153"/>
              <a:gd name="T82" fmla="*/ 201612779 w 223"/>
              <a:gd name="T83" fmla="*/ 309980626 h 153"/>
              <a:gd name="T84" fmla="*/ 183972459 w 223"/>
              <a:gd name="T85" fmla="*/ 327620955 h 153"/>
              <a:gd name="T86" fmla="*/ 168851504 w 223"/>
              <a:gd name="T87" fmla="*/ 335182231 h 153"/>
              <a:gd name="T88" fmla="*/ 0 w 223"/>
              <a:gd name="T89" fmla="*/ 335182231 h 153"/>
              <a:gd name="T90" fmla="*/ 0 w 223"/>
              <a:gd name="T91" fmla="*/ 385585439 h 1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3"/>
              <a:gd name="T139" fmla="*/ 0 h 153"/>
              <a:gd name="T140" fmla="*/ 223 w 223"/>
              <a:gd name="T141" fmla="*/ 153 h 1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3" h="153">
                <a:moveTo>
                  <a:pt x="223" y="153"/>
                </a:moveTo>
                <a:lnTo>
                  <a:pt x="223" y="133"/>
                </a:lnTo>
                <a:lnTo>
                  <a:pt x="160" y="133"/>
                </a:lnTo>
                <a:lnTo>
                  <a:pt x="150" y="130"/>
                </a:lnTo>
                <a:lnTo>
                  <a:pt x="147" y="123"/>
                </a:lnTo>
                <a:lnTo>
                  <a:pt x="147" y="113"/>
                </a:lnTo>
                <a:lnTo>
                  <a:pt x="150" y="103"/>
                </a:lnTo>
                <a:lnTo>
                  <a:pt x="157" y="100"/>
                </a:lnTo>
                <a:lnTo>
                  <a:pt x="163" y="93"/>
                </a:lnTo>
                <a:lnTo>
                  <a:pt x="167" y="83"/>
                </a:lnTo>
                <a:lnTo>
                  <a:pt x="170" y="73"/>
                </a:lnTo>
                <a:lnTo>
                  <a:pt x="173" y="60"/>
                </a:lnTo>
                <a:lnTo>
                  <a:pt x="170" y="47"/>
                </a:lnTo>
                <a:lnTo>
                  <a:pt x="167" y="37"/>
                </a:lnTo>
                <a:lnTo>
                  <a:pt x="163" y="27"/>
                </a:lnTo>
                <a:lnTo>
                  <a:pt x="153" y="17"/>
                </a:lnTo>
                <a:lnTo>
                  <a:pt x="147" y="10"/>
                </a:lnTo>
                <a:lnTo>
                  <a:pt x="137" y="3"/>
                </a:lnTo>
                <a:lnTo>
                  <a:pt x="123" y="0"/>
                </a:lnTo>
                <a:lnTo>
                  <a:pt x="113" y="0"/>
                </a:lnTo>
                <a:lnTo>
                  <a:pt x="100" y="0"/>
                </a:lnTo>
                <a:lnTo>
                  <a:pt x="90" y="3"/>
                </a:lnTo>
                <a:lnTo>
                  <a:pt x="80" y="10"/>
                </a:lnTo>
                <a:lnTo>
                  <a:pt x="70" y="17"/>
                </a:lnTo>
                <a:lnTo>
                  <a:pt x="63" y="27"/>
                </a:lnTo>
                <a:lnTo>
                  <a:pt x="57" y="37"/>
                </a:lnTo>
                <a:lnTo>
                  <a:pt x="53" y="47"/>
                </a:lnTo>
                <a:lnTo>
                  <a:pt x="53" y="60"/>
                </a:lnTo>
                <a:lnTo>
                  <a:pt x="53" y="73"/>
                </a:lnTo>
                <a:lnTo>
                  <a:pt x="57" y="83"/>
                </a:lnTo>
                <a:lnTo>
                  <a:pt x="63" y="93"/>
                </a:lnTo>
                <a:lnTo>
                  <a:pt x="70" y="100"/>
                </a:lnTo>
                <a:lnTo>
                  <a:pt x="73" y="103"/>
                </a:lnTo>
                <a:lnTo>
                  <a:pt x="80" y="113"/>
                </a:lnTo>
                <a:lnTo>
                  <a:pt x="80" y="123"/>
                </a:lnTo>
                <a:lnTo>
                  <a:pt x="73" y="130"/>
                </a:lnTo>
                <a:lnTo>
                  <a:pt x="67" y="133"/>
                </a:lnTo>
                <a:lnTo>
                  <a:pt x="0" y="133"/>
                </a:lnTo>
                <a:lnTo>
                  <a:pt x="0" y="153"/>
                </a:lnTo>
              </a:path>
            </a:pathLst>
          </a:custGeom>
          <a:noFill/>
          <a:ln w="11113">
            <a:solidFill>
              <a:srgbClr val="000000"/>
            </a:solidFill>
            <a:round/>
            <a:headEnd/>
            <a:tailEnd/>
          </a:ln>
        </p:spPr>
        <p:txBody>
          <a:bodyPr/>
          <a:lstStyle/>
          <a:p>
            <a:endParaRPr lang="en-US"/>
          </a:p>
        </p:txBody>
      </p:sp>
      <p:sp>
        <p:nvSpPr>
          <p:cNvPr id="44080" name="Freeform 49"/>
          <p:cNvSpPr>
            <a:spLocks/>
          </p:cNvSpPr>
          <p:nvPr/>
        </p:nvSpPr>
        <p:spPr bwMode="auto">
          <a:xfrm>
            <a:off x="5322888" y="3173413"/>
            <a:ext cx="122237" cy="206375"/>
          </a:xfrm>
          <a:custGeom>
            <a:avLst/>
            <a:gdLst>
              <a:gd name="T0" fmla="*/ 194050416 w 77"/>
              <a:gd name="T1" fmla="*/ 327620258 h 130"/>
              <a:gd name="T2" fmla="*/ 194050416 w 77"/>
              <a:gd name="T3" fmla="*/ 327620258 h 130"/>
              <a:gd name="T4" fmla="*/ 168848967 w 77"/>
              <a:gd name="T5" fmla="*/ 320058999 h 130"/>
              <a:gd name="T6" fmla="*/ 143647518 w 77"/>
              <a:gd name="T7" fmla="*/ 302418707 h 130"/>
              <a:gd name="T8" fmla="*/ 136087877 w 77"/>
              <a:gd name="T9" fmla="*/ 287297777 h 130"/>
              <a:gd name="T10" fmla="*/ 126007297 w 77"/>
              <a:gd name="T11" fmla="*/ 252015606 h 130"/>
              <a:gd name="T12" fmla="*/ 126007297 w 77"/>
              <a:gd name="T13" fmla="*/ 252015606 h 130"/>
              <a:gd name="T14" fmla="*/ 126007297 w 77"/>
              <a:gd name="T15" fmla="*/ 226814055 h 130"/>
              <a:gd name="T16" fmla="*/ 136087877 w 77"/>
              <a:gd name="T17" fmla="*/ 211693125 h 130"/>
              <a:gd name="T18" fmla="*/ 143647518 w 77"/>
              <a:gd name="T19" fmla="*/ 186491525 h 130"/>
              <a:gd name="T20" fmla="*/ 161289326 w 77"/>
              <a:gd name="T21" fmla="*/ 168849645 h 130"/>
              <a:gd name="T22" fmla="*/ 168848967 w 77"/>
              <a:gd name="T23" fmla="*/ 151209354 h 130"/>
              <a:gd name="T24" fmla="*/ 168848967 w 77"/>
              <a:gd name="T25" fmla="*/ 151209354 h 130"/>
              <a:gd name="T26" fmla="*/ 186490775 w 77"/>
              <a:gd name="T27" fmla="*/ 126007803 h 130"/>
              <a:gd name="T28" fmla="*/ 194050416 w 77"/>
              <a:gd name="T29" fmla="*/ 93244969 h 130"/>
              <a:gd name="T30" fmla="*/ 194050416 w 77"/>
              <a:gd name="T31" fmla="*/ 93244969 h 130"/>
              <a:gd name="T32" fmla="*/ 186490775 w 77"/>
              <a:gd name="T33" fmla="*/ 60483746 h 130"/>
              <a:gd name="T34" fmla="*/ 168848967 w 77"/>
              <a:gd name="T35" fmla="*/ 25201557 h 130"/>
              <a:gd name="T36" fmla="*/ 136087877 w 77"/>
              <a:gd name="T37" fmla="*/ 10080623 h 130"/>
              <a:gd name="T38" fmla="*/ 100805823 w 77"/>
              <a:gd name="T39" fmla="*/ 0 h 130"/>
              <a:gd name="T40" fmla="*/ 100805823 w 77"/>
              <a:gd name="T41" fmla="*/ 0 h 130"/>
              <a:gd name="T42" fmla="*/ 100805823 w 77"/>
              <a:gd name="T43" fmla="*/ 0 h 130"/>
              <a:gd name="T44" fmla="*/ 60483503 w 77"/>
              <a:gd name="T45" fmla="*/ 10080623 h 130"/>
              <a:gd name="T46" fmla="*/ 35282042 w 77"/>
              <a:gd name="T47" fmla="*/ 25201557 h 130"/>
              <a:gd name="T48" fmla="*/ 10080583 w 77"/>
              <a:gd name="T49" fmla="*/ 60483746 h 130"/>
              <a:gd name="T50" fmla="*/ 0 w 77"/>
              <a:gd name="T51" fmla="*/ 93244969 h 130"/>
              <a:gd name="T52" fmla="*/ 0 w 77"/>
              <a:gd name="T53" fmla="*/ 93244969 h 130"/>
              <a:gd name="T54" fmla="*/ 10080583 w 77"/>
              <a:gd name="T55" fmla="*/ 126007803 h 130"/>
              <a:gd name="T56" fmla="*/ 25201456 w 77"/>
              <a:gd name="T57" fmla="*/ 151209354 h 130"/>
              <a:gd name="T58" fmla="*/ 42841683 w 77"/>
              <a:gd name="T59" fmla="*/ 168849645 h 130"/>
              <a:gd name="T60" fmla="*/ 42841683 w 77"/>
              <a:gd name="T61" fmla="*/ 168849645 h 130"/>
              <a:gd name="T62" fmla="*/ 60483503 w 77"/>
              <a:gd name="T63" fmla="*/ 194051196 h 130"/>
              <a:gd name="T64" fmla="*/ 68043145 w 77"/>
              <a:gd name="T65" fmla="*/ 211693125 h 130"/>
              <a:gd name="T66" fmla="*/ 68043145 w 77"/>
              <a:gd name="T67" fmla="*/ 252015606 h 130"/>
              <a:gd name="T68" fmla="*/ 68043145 w 77"/>
              <a:gd name="T69" fmla="*/ 252015606 h 130"/>
              <a:gd name="T70" fmla="*/ 68043145 w 77"/>
              <a:gd name="T71" fmla="*/ 287297777 h 130"/>
              <a:gd name="T72" fmla="*/ 50402911 w 77"/>
              <a:gd name="T73" fmla="*/ 302418707 h 130"/>
              <a:gd name="T74" fmla="*/ 35282042 w 77"/>
              <a:gd name="T75" fmla="*/ 320058999 h 130"/>
              <a:gd name="T76" fmla="*/ 0 w 77"/>
              <a:gd name="T77" fmla="*/ 327620258 h 130"/>
              <a:gd name="T78" fmla="*/ 194050416 w 77"/>
              <a:gd name="T79" fmla="*/ 327620258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130"/>
              <a:gd name="T122" fmla="*/ 77 w 77"/>
              <a:gd name="T123" fmla="*/ 130 h 1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130">
                <a:moveTo>
                  <a:pt x="77" y="130"/>
                </a:moveTo>
                <a:lnTo>
                  <a:pt x="77" y="130"/>
                </a:lnTo>
                <a:lnTo>
                  <a:pt x="67" y="127"/>
                </a:lnTo>
                <a:lnTo>
                  <a:pt x="57" y="120"/>
                </a:lnTo>
                <a:lnTo>
                  <a:pt x="54" y="114"/>
                </a:lnTo>
                <a:lnTo>
                  <a:pt x="50" y="100"/>
                </a:lnTo>
                <a:lnTo>
                  <a:pt x="50" y="90"/>
                </a:lnTo>
                <a:lnTo>
                  <a:pt x="54" y="84"/>
                </a:lnTo>
                <a:lnTo>
                  <a:pt x="57" y="74"/>
                </a:lnTo>
                <a:lnTo>
                  <a:pt x="64" y="67"/>
                </a:lnTo>
                <a:lnTo>
                  <a:pt x="67" y="60"/>
                </a:lnTo>
                <a:lnTo>
                  <a:pt x="74" y="50"/>
                </a:lnTo>
                <a:lnTo>
                  <a:pt x="77" y="37"/>
                </a:lnTo>
                <a:lnTo>
                  <a:pt x="74" y="24"/>
                </a:lnTo>
                <a:lnTo>
                  <a:pt x="67" y="10"/>
                </a:lnTo>
                <a:lnTo>
                  <a:pt x="54" y="4"/>
                </a:lnTo>
                <a:lnTo>
                  <a:pt x="40" y="0"/>
                </a:lnTo>
                <a:lnTo>
                  <a:pt x="24" y="4"/>
                </a:lnTo>
                <a:lnTo>
                  <a:pt x="14" y="10"/>
                </a:lnTo>
                <a:lnTo>
                  <a:pt x="4" y="24"/>
                </a:lnTo>
                <a:lnTo>
                  <a:pt x="0" y="37"/>
                </a:lnTo>
                <a:lnTo>
                  <a:pt x="4" y="50"/>
                </a:lnTo>
                <a:lnTo>
                  <a:pt x="10" y="60"/>
                </a:lnTo>
                <a:lnTo>
                  <a:pt x="17" y="67"/>
                </a:lnTo>
                <a:lnTo>
                  <a:pt x="24" y="77"/>
                </a:lnTo>
                <a:lnTo>
                  <a:pt x="27" y="84"/>
                </a:lnTo>
                <a:lnTo>
                  <a:pt x="27" y="100"/>
                </a:lnTo>
                <a:lnTo>
                  <a:pt x="27" y="114"/>
                </a:lnTo>
                <a:lnTo>
                  <a:pt x="20" y="120"/>
                </a:lnTo>
                <a:lnTo>
                  <a:pt x="14" y="127"/>
                </a:lnTo>
                <a:lnTo>
                  <a:pt x="0" y="130"/>
                </a:lnTo>
                <a:lnTo>
                  <a:pt x="77" y="130"/>
                </a:lnTo>
                <a:close/>
              </a:path>
            </a:pathLst>
          </a:custGeom>
          <a:solidFill>
            <a:srgbClr val="FFFFFF"/>
          </a:solidFill>
          <a:ln w="9525">
            <a:noFill/>
            <a:round/>
            <a:headEnd/>
            <a:tailEnd/>
          </a:ln>
        </p:spPr>
        <p:txBody>
          <a:bodyPr/>
          <a:lstStyle/>
          <a:p>
            <a:endParaRPr lang="en-US"/>
          </a:p>
        </p:txBody>
      </p:sp>
      <p:sp>
        <p:nvSpPr>
          <p:cNvPr id="44081" name="Freeform 50"/>
          <p:cNvSpPr>
            <a:spLocks/>
          </p:cNvSpPr>
          <p:nvPr/>
        </p:nvSpPr>
        <p:spPr bwMode="auto">
          <a:xfrm>
            <a:off x="5322888" y="3173413"/>
            <a:ext cx="122237" cy="206375"/>
          </a:xfrm>
          <a:custGeom>
            <a:avLst/>
            <a:gdLst>
              <a:gd name="T0" fmla="*/ 194050416 w 77"/>
              <a:gd name="T1" fmla="*/ 327620258 h 130"/>
              <a:gd name="T2" fmla="*/ 194050416 w 77"/>
              <a:gd name="T3" fmla="*/ 327620258 h 130"/>
              <a:gd name="T4" fmla="*/ 168848967 w 77"/>
              <a:gd name="T5" fmla="*/ 320058999 h 130"/>
              <a:gd name="T6" fmla="*/ 143647518 w 77"/>
              <a:gd name="T7" fmla="*/ 302418707 h 130"/>
              <a:gd name="T8" fmla="*/ 136087877 w 77"/>
              <a:gd name="T9" fmla="*/ 287297777 h 130"/>
              <a:gd name="T10" fmla="*/ 126007297 w 77"/>
              <a:gd name="T11" fmla="*/ 252015606 h 130"/>
              <a:gd name="T12" fmla="*/ 126007297 w 77"/>
              <a:gd name="T13" fmla="*/ 252015606 h 130"/>
              <a:gd name="T14" fmla="*/ 126007297 w 77"/>
              <a:gd name="T15" fmla="*/ 226814055 h 130"/>
              <a:gd name="T16" fmla="*/ 136087877 w 77"/>
              <a:gd name="T17" fmla="*/ 211693125 h 130"/>
              <a:gd name="T18" fmla="*/ 143647518 w 77"/>
              <a:gd name="T19" fmla="*/ 186491525 h 130"/>
              <a:gd name="T20" fmla="*/ 161289326 w 77"/>
              <a:gd name="T21" fmla="*/ 168849645 h 130"/>
              <a:gd name="T22" fmla="*/ 168848967 w 77"/>
              <a:gd name="T23" fmla="*/ 151209354 h 130"/>
              <a:gd name="T24" fmla="*/ 168848967 w 77"/>
              <a:gd name="T25" fmla="*/ 151209354 h 130"/>
              <a:gd name="T26" fmla="*/ 186490775 w 77"/>
              <a:gd name="T27" fmla="*/ 126007803 h 130"/>
              <a:gd name="T28" fmla="*/ 194050416 w 77"/>
              <a:gd name="T29" fmla="*/ 93244969 h 130"/>
              <a:gd name="T30" fmla="*/ 194050416 w 77"/>
              <a:gd name="T31" fmla="*/ 93244969 h 130"/>
              <a:gd name="T32" fmla="*/ 186490775 w 77"/>
              <a:gd name="T33" fmla="*/ 60483746 h 130"/>
              <a:gd name="T34" fmla="*/ 168848967 w 77"/>
              <a:gd name="T35" fmla="*/ 25201557 h 130"/>
              <a:gd name="T36" fmla="*/ 136087877 w 77"/>
              <a:gd name="T37" fmla="*/ 10080623 h 130"/>
              <a:gd name="T38" fmla="*/ 100805823 w 77"/>
              <a:gd name="T39" fmla="*/ 0 h 130"/>
              <a:gd name="T40" fmla="*/ 100805823 w 77"/>
              <a:gd name="T41" fmla="*/ 0 h 130"/>
              <a:gd name="T42" fmla="*/ 100805823 w 77"/>
              <a:gd name="T43" fmla="*/ 0 h 130"/>
              <a:gd name="T44" fmla="*/ 60483503 w 77"/>
              <a:gd name="T45" fmla="*/ 10080623 h 130"/>
              <a:gd name="T46" fmla="*/ 35282042 w 77"/>
              <a:gd name="T47" fmla="*/ 25201557 h 130"/>
              <a:gd name="T48" fmla="*/ 10080583 w 77"/>
              <a:gd name="T49" fmla="*/ 60483746 h 130"/>
              <a:gd name="T50" fmla="*/ 0 w 77"/>
              <a:gd name="T51" fmla="*/ 93244969 h 130"/>
              <a:gd name="T52" fmla="*/ 0 w 77"/>
              <a:gd name="T53" fmla="*/ 93244969 h 130"/>
              <a:gd name="T54" fmla="*/ 10080583 w 77"/>
              <a:gd name="T55" fmla="*/ 126007803 h 130"/>
              <a:gd name="T56" fmla="*/ 25201456 w 77"/>
              <a:gd name="T57" fmla="*/ 151209354 h 130"/>
              <a:gd name="T58" fmla="*/ 42841683 w 77"/>
              <a:gd name="T59" fmla="*/ 168849645 h 130"/>
              <a:gd name="T60" fmla="*/ 42841683 w 77"/>
              <a:gd name="T61" fmla="*/ 168849645 h 130"/>
              <a:gd name="T62" fmla="*/ 60483503 w 77"/>
              <a:gd name="T63" fmla="*/ 194051196 h 130"/>
              <a:gd name="T64" fmla="*/ 68043145 w 77"/>
              <a:gd name="T65" fmla="*/ 211693125 h 130"/>
              <a:gd name="T66" fmla="*/ 68043145 w 77"/>
              <a:gd name="T67" fmla="*/ 252015606 h 130"/>
              <a:gd name="T68" fmla="*/ 68043145 w 77"/>
              <a:gd name="T69" fmla="*/ 252015606 h 130"/>
              <a:gd name="T70" fmla="*/ 68043145 w 77"/>
              <a:gd name="T71" fmla="*/ 287297777 h 130"/>
              <a:gd name="T72" fmla="*/ 50402911 w 77"/>
              <a:gd name="T73" fmla="*/ 302418707 h 130"/>
              <a:gd name="T74" fmla="*/ 35282042 w 77"/>
              <a:gd name="T75" fmla="*/ 320058999 h 130"/>
              <a:gd name="T76" fmla="*/ 0 w 77"/>
              <a:gd name="T77" fmla="*/ 327620258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
              <a:gd name="T118" fmla="*/ 0 h 130"/>
              <a:gd name="T119" fmla="*/ 77 w 7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 h="130">
                <a:moveTo>
                  <a:pt x="77" y="130"/>
                </a:moveTo>
                <a:lnTo>
                  <a:pt x="77" y="130"/>
                </a:lnTo>
                <a:lnTo>
                  <a:pt x="67" y="127"/>
                </a:lnTo>
                <a:lnTo>
                  <a:pt x="57" y="120"/>
                </a:lnTo>
                <a:lnTo>
                  <a:pt x="54" y="114"/>
                </a:lnTo>
                <a:lnTo>
                  <a:pt x="50" y="100"/>
                </a:lnTo>
                <a:lnTo>
                  <a:pt x="50" y="90"/>
                </a:lnTo>
                <a:lnTo>
                  <a:pt x="54" y="84"/>
                </a:lnTo>
                <a:lnTo>
                  <a:pt x="57" y="74"/>
                </a:lnTo>
                <a:lnTo>
                  <a:pt x="64" y="67"/>
                </a:lnTo>
                <a:lnTo>
                  <a:pt x="67" y="60"/>
                </a:lnTo>
                <a:lnTo>
                  <a:pt x="74" y="50"/>
                </a:lnTo>
                <a:lnTo>
                  <a:pt x="77" y="37"/>
                </a:lnTo>
                <a:lnTo>
                  <a:pt x="74" y="24"/>
                </a:lnTo>
                <a:lnTo>
                  <a:pt x="67" y="10"/>
                </a:lnTo>
                <a:lnTo>
                  <a:pt x="54" y="4"/>
                </a:lnTo>
                <a:lnTo>
                  <a:pt x="40" y="0"/>
                </a:lnTo>
                <a:lnTo>
                  <a:pt x="24" y="4"/>
                </a:lnTo>
                <a:lnTo>
                  <a:pt x="14" y="10"/>
                </a:lnTo>
                <a:lnTo>
                  <a:pt x="4" y="24"/>
                </a:lnTo>
                <a:lnTo>
                  <a:pt x="0" y="37"/>
                </a:lnTo>
                <a:lnTo>
                  <a:pt x="4" y="50"/>
                </a:lnTo>
                <a:lnTo>
                  <a:pt x="10" y="60"/>
                </a:lnTo>
                <a:lnTo>
                  <a:pt x="17" y="67"/>
                </a:lnTo>
                <a:lnTo>
                  <a:pt x="24" y="77"/>
                </a:lnTo>
                <a:lnTo>
                  <a:pt x="27" y="84"/>
                </a:lnTo>
                <a:lnTo>
                  <a:pt x="27" y="100"/>
                </a:lnTo>
                <a:lnTo>
                  <a:pt x="27" y="114"/>
                </a:lnTo>
                <a:lnTo>
                  <a:pt x="20" y="120"/>
                </a:lnTo>
                <a:lnTo>
                  <a:pt x="14" y="127"/>
                </a:lnTo>
                <a:lnTo>
                  <a:pt x="0" y="130"/>
                </a:lnTo>
              </a:path>
            </a:pathLst>
          </a:custGeom>
          <a:noFill/>
          <a:ln w="11113">
            <a:solidFill>
              <a:srgbClr val="000000"/>
            </a:solidFill>
            <a:round/>
            <a:headEnd/>
            <a:tailEnd/>
          </a:ln>
        </p:spPr>
        <p:txBody>
          <a:bodyPr/>
          <a:lstStyle/>
          <a:p>
            <a:endParaRPr lang="en-US"/>
          </a:p>
        </p:txBody>
      </p:sp>
      <p:sp>
        <p:nvSpPr>
          <p:cNvPr id="44082" name="Freeform 51"/>
          <p:cNvSpPr>
            <a:spLocks/>
          </p:cNvSpPr>
          <p:nvPr/>
        </p:nvSpPr>
        <p:spPr bwMode="auto">
          <a:xfrm>
            <a:off x="3905250" y="3778250"/>
            <a:ext cx="3070225" cy="41275"/>
          </a:xfrm>
          <a:custGeom>
            <a:avLst/>
            <a:gdLst>
              <a:gd name="T0" fmla="*/ 2147483647 w 1934"/>
              <a:gd name="T1" fmla="*/ 0 h 26"/>
              <a:gd name="T2" fmla="*/ 2147483647 w 1934"/>
              <a:gd name="T3" fmla="*/ 32762828 h 26"/>
              <a:gd name="T4" fmla="*/ 2147483647 w 1934"/>
              <a:gd name="T5" fmla="*/ 57964395 h 26"/>
              <a:gd name="T6" fmla="*/ 2147483647 w 1934"/>
              <a:gd name="T7" fmla="*/ 57964395 h 26"/>
              <a:gd name="T8" fmla="*/ 2147483647 w 1934"/>
              <a:gd name="T9" fmla="*/ 32762828 h 26"/>
              <a:gd name="T10" fmla="*/ 2147483647 w 1934"/>
              <a:gd name="T11" fmla="*/ 0 h 26"/>
              <a:gd name="T12" fmla="*/ 2147483647 w 1934"/>
              <a:gd name="T13" fmla="*/ 32762828 h 26"/>
              <a:gd name="T14" fmla="*/ 2147483647 w 1934"/>
              <a:gd name="T15" fmla="*/ 57964395 h 26"/>
              <a:gd name="T16" fmla="*/ 2147483647 w 1934"/>
              <a:gd name="T17" fmla="*/ 57964395 h 26"/>
              <a:gd name="T18" fmla="*/ 2147483647 w 1934"/>
              <a:gd name="T19" fmla="*/ 32762828 h 26"/>
              <a:gd name="T20" fmla="*/ 2147483647 w 1934"/>
              <a:gd name="T21" fmla="*/ 0 h 26"/>
              <a:gd name="T22" fmla="*/ 2147483647 w 1934"/>
              <a:gd name="T23" fmla="*/ 32762828 h 26"/>
              <a:gd name="T24" fmla="*/ 2147483647 w 1934"/>
              <a:gd name="T25" fmla="*/ 57964395 h 26"/>
              <a:gd name="T26" fmla="*/ 2147483647 w 1934"/>
              <a:gd name="T27" fmla="*/ 57964395 h 26"/>
              <a:gd name="T28" fmla="*/ 2147483647 w 1934"/>
              <a:gd name="T29" fmla="*/ 32762828 h 26"/>
              <a:gd name="T30" fmla="*/ 2147483647 w 1934"/>
              <a:gd name="T31" fmla="*/ 0 h 26"/>
              <a:gd name="T32" fmla="*/ 2147483647 w 1934"/>
              <a:gd name="T33" fmla="*/ 32762828 h 26"/>
              <a:gd name="T34" fmla="*/ 2147483647 w 1934"/>
              <a:gd name="T35" fmla="*/ 57964395 h 26"/>
              <a:gd name="T36" fmla="*/ 2147483647 w 1934"/>
              <a:gd name="T37" fmla="*/ 57964395 h 26"/>
              <a:gd name="T38" fmla="*/ 2147483647 w 1934"/>
              <a:gd name="T39" fmla="*/ 32762828 h 26"/>
              <a:gd name="T40" fmla="*/ 1990923729 w 1934"/>
              <a:gd name="T41" fmla="*/ 0 h 26"/>
              <a:gd name="T42" fmla="*/ 1796872540 w 1934"/>
              <a:gd name="T43" fmla="*/ 32762828 h 26"/>
              <a:gd name="T44" fmla="*/ 1706146938 w 1934"/>
              <a:gd name="T45" fmla="*/ 57964395 h 26"/>
              <a:gd name="T46" fmla="*/ 1519655026 w 1934"/>
              <a:gd name="T47" fmla="*/ 57964395 h 26"/>
              <a:gd name="T48" fmla="*/ 1436489097 w 1934"/>
              <a:gd name="T49" fmla="*/ 32762828 h 26"/>
              <a:gd name="T50" fmla="*/ 1267637877 w 1934"/>
              <a:gd name="T51" fmla="*/ 0 h 26"/>
              <a:gd name="T52" fmla="*/ 1073586688 w 1934"/>
              <a:gd name="T53" fmla="*/ 32762828 h 26"/>
              <a:gd name="T54" fmla="*/ 982861086 w 1934"/>
              <a:gd name="T55" fmla="*/ 57964395 h 26"/>
              <a:gd name="T56" fmla="*/ 796369372 w 1934"/>
              <a:gd name="T57" fmla="*/ 57964395 h 26"/>
              <a:gd name="T58" fmla="*/ 713205031 w 1934"/>
              <a:gd name="T59" fmla="*/ 32762828 h 26"/>
              <a:gd name="T60" fmla="*/ 544353811 w 1934"/>
              <a:gd name="T61" fmla="*/ 0 h 26"/>
              <a:gd name="T62" fmla="*/ 360383146 w 1934"/>
              <a:gd name="T63" fmla="*/ 32762828 h 26"/>
              <a:gd name="T64" fmla="*/ 259576921 w 1934"/>
              <a:gd name="T65" fmla="*/ 57964395 h 26"/>
              <a:gd name="T66" fmla="*/ 75604693 w 1934"/>
              <a:gd name="T67" fmla="*/ 57964395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34"/>
              <a:gd name="T103" fmla="*/ 0 h 26"/>
              <a:gd name="T104" fmla="*/ 1934 w 1934"/>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34" h="26">
                <a:moveTo>
                  <a:pt x="1934" y="0"/>
                </a:moveTo>
                <a:lnTo>
                  <a:pt x="1934" y="0"/>
                </a:lnTo>
                <a:lnTo>
                  <a:pt x="1897" y="3"/>
                </a:lnTo>
                <a:lnTo>
                  <a:pt x="1857" y="13"/>
                </a:lnTo>
                <a:lnTo>
                  <a:pt x="1820" y="23"/>
                </a:lnTo>
                <a:lnTo>
                  <a:pt x="1784" y="26"/>
                </a:lnTo>
                <a:lnTo>
                  <a:pt x="1747" y="23"/>
                </a:lnTo>
                <a:lnTo>
                  <a:pt x="1714" y="13"/>
                </a:lnTo>
                <a:lnTo>
                  <a:pt x="1684" y="3"/>
                </a:lnTo>
                <a:lnTo>
                  <a:pt x="1647" y="0"/>
                </a:lnTo>
                <a:lnTo>
                  <a:pt x="1610" y="3"/>
                </a:lnTo>
                <a:lnTo>
                  <a:pt x="1570" y="13"/>
                </a:lnTo>
                <a:lnTo>
                  <a:pt x="1534" y="23"/>
                </a:lnTo>
                <a:lnTo>
                  <a:pt x="1497" y="26"/>
                </a:lnTo>
                <a:lnTo>
                  <a:pt x="1460" y="23"/>
                </a:lnTo>
                <a:lnTo>
                  <a:pt x="1427" y="13"/>
                </a:lnTo>
                <a:lnTo>
                  <a:pt x="1397" y="3"/>
                </a:lnTo>
                <a:lnTo>
                  <a:pt x="1360" y="0"/>
                </a:lnTo>
                <a:lnTo>
                  <a:pt x="1324" y="3"/>
                </a:lnTo>
                <a:lnTo>
                  <a:pt x="1287" y="13"/>
                </a:lnTo>
                <a:lnTo>
                  <a:pt x="1247" y="23"/>
                </a:lnTo>
                <a:lnTo>
                  <a:pt x="1210" y="26"/>
                </a:lnTo>
                <a:lnTo>
                  <a:pt x="1173" y="23"/>
                </a:lnTo>
                <a:lnTo>
                  <a:pt x="1143" y="13"/>
                </a:lnTo>
                <a:lnTo>
                  <a:pt x="1110" y="3"/>
                </a:lnTo>
                <a:lnTo>
                  <a:pt x="1077" y="0"/>
                </a:lnTo>
                <a:lnTo>
                  <a:pt x="1037" y="3"/>
                </a:lnTo>
                <a:lnTo>
                  <a:pt x="1000" y="13"/>
                </a:lnTo>
                <a:lnTo>
                  <a:pt x="963" y="23"/>
                </a:lnTo>
                <a:lnTo>
                  <a:pt x="923" y="26"/>
                </a:lnTo>
                <a:lnTo>
                  <a:pt x="887" y="23"/>
                </a:lnTo>
                <a:lnTo>
                  <a:pt x="857" y="13"/>
                </a:lnTo>
                <a:lnTo>
                  <a:pt x="827" y="3"/>
                </a:lnTo>
                <a:lnTo>
                  <a:pt x="790" y="0"/>
                </a:lnTo>
                <a:lnTo>
                  <a:pt x="753" y="3"/>
                </a:lnTo>
                <a:lnTo>
                  <a:pt x="713" y="13"/>
                </a:lnTo>
                <a:lnTo>
                  <a:pt x="677" y="23"/>
                </a:lnTo>
                <a:lnTo>
                  <a:pt x="640" y="26"/>
                </a:lnTo>
                <a:lnTo>
                  <a:pt x="603" y="23"/>
                </a:lnTo>
                <a:lnTo>
                  <a:pt x="570" y="13"/>
                </a:lnTo>
                <a:lnTo>
                  <a:pt x="540" y="3"/>
                </a:lnTo>
                <a:lnTo>
                  <a:pt x="503" y="0"/>
                </a:lnTo>
                <a:lnTo>
                  <a:pt x="466" y="3"/>
                </a:lnTo>
                <a:lnTo>
                  <a:pt x="426" y="13"/>
                </a:lnTo>
                <a:lnTo>
                  <a:pt x="390" y="23"/>
                </a:lnTo>
                <a:lnTo>
                  <a:pt x="353" y="26"/>
                </a:lnTo>
                <a:lnTo>
                  <a:pt x="316" y="23"/>
                </a:lnTo>
                <a:lnTo>
                  <a:pt x="283" y="13"/>
                </a:lnTo>
                <a:lnTo>
                  <a:pt x="253" y="3"/>
                </a:lnTo>
                <a:lnTo>
                  <a:pt x="216" y="0"/>
                </a:lnTo>
                <a:lnTo>
                  <a:pt x="180" y="3"/>
                </a:lnTo>
                <a:lnTo>
                  <a:pt x="143" y="13"/>
                </a:lnTo>
                <a:lnTo>
                  <a:pt x="103" y="23"/>
                </a:lnTo>
                <a:lnTo>
                  <a:pt x="66" y="26"/>
                </a:lnTo>
                <a:lnTo>
                  <a:pt x="30" y="23"/>
                </a:lnTo>
                <a:lnTo>
                  <a:pt x="0" y="13"/>
                </a:lnTo>
              </a:path>
            </a:pathLst>
          </a:custGeom>
          <a:noFill/>
          <a:ln w="11113">
            <a:solidFill>
              <a:srgbClr val="000000"/>
            </a:solidFill>
            <a:round/>
            <a:headEnd/>
            <a:tailEnd/>
          </a:ln>
        </p:spPr>
        <p:txBody>
          <a:bodyPr/>
          <a:lstStyle/>
          <a:p>
            <a:endParaRPr lang="en-US"/>
          </a:p>
        </p:txBody>
      </p:sp>
      <p:sp>
        <p:nvSpPr>
          <p:cNvPr id="44083" name="Line 52"/>
          <p:cNvSpPr>
            <a:spLocks noChangeShapeType="1"/>
          </p:cNvSpPr>
          <p:nvPr/>
        </p:nvSpPr>
        <p:spPr bwMode="auto">
          <a:xfrm>
            <a:off x="3898900" y="3708400"/>
            <a:ext cx="3076575" cy="1588"/>
          </a:xfrm>
          <a:prstGeom prst="line">
            <a:avLst/>
          </a:prstGeom>
          <a:noFill/>
          <a:ln w="11113">
            <a:solidFill>
              <a:srgbClr val="000000"/>
            </a:solidFill>
            <a:round/>
            <a:headEnd/>
            <a:tailEnd/>
          </a:ln>
        </p:spPr>
        <p:txBody>
          <a:bodyPr/>
          <a:lstStyle/>
          <a:p>
            <a:endParaRPr lang="en-US"/>
          </a:p>
        </p:txBody>
      </p:sp>
      <p:sp>
        <p:nvSpPr>
          <p:cNvPr id="44084" name="Line 53"/>
          <p:cNvSpPr>
            <a:spLocks noChangeShapeType="1"/>
          </p:cNvSpPr>
          <p:nvPr/>
        </p:nvSpPr>
        <p:spPr bwMode="auto">
          <a:xfrm>
            <a:off x="3898900" y="3676650"/>
            <a:ext cx="3076575" cy="1588"/>
          </a:xfrm>
          <a:prstGeom prst="line">
            <a:avLst/>
          </a:prstGeom>
          <a:noFill/>
          <a:ln w="11113">
            <a:solidFill>
              <a:srgbClr val="000000"/>
            </a:solidFill>
            <a:round/>
            <a:headEnd/>
            <a:tailEnd/>
          </a:ln>
        </p:spPr>
        <p:txBody>
          <a:bodyPr/>
          <a:lstStyle/>
          <a:p>
            <a:endParaRPr lang="en-US"/>
          </a:p>
        </p:txBody>
      </p:sp>
      <p:sp>
        <p:nvSpPr>
          <p:cNvPr id="44085" name="Freeform 54"/>
          <p:cNvSpPr>
            <a:spLocks/>
          </p:cNvSpPr>
          <p:nvPr/>
        </p:nvSpPr>
        <p:spPr bwMode="auto">
          <a:xfrm>
            <a:off x="4195763" y="3825875"/>
            <a:ext cx="74612" cy="152400"/>
          </a:xfrm>
          <a:custGeom>
            <a:avLst/>
            <a:gdLst>
              <a:gd name="T0" fmla="*/ 0 w 47"/>
              <a:gd name="T1" fmla="*/ 241935022 h 96"/>
              <a:gd name="T2" fmla="*/ 0 w 47"/>
              <a:gd name="T3" fmla="*/ 241935022 h 96"/>
              <a:gd name="T4" fmla="*/ 0 w 47"/>
              <a:gd name="T5" fmla="*/ 133567495 h 96"/>
              <a:gd name="T6" fmla="*/ 17640182 w 47"/>
              <a:gd name="T7" fmla="*/ 57964394 h 96"/>
              <a:gd name="T8" fmla="*/ 32761020 w 47"/>
              <a:gd name="T9" fmla="*/ 15120939 h 96"/>
              <a:gd name="T10" fmla="*/ 50402783 w 47"/>
              <a:gd name="T11" fmla="*/ 7561263 h 96"/>
              <a:gd name="T12" fmla="*/ 57962418 w 47"/>
              <a:gd name="T13" fmla="*/ 0 h 96"/>
              <a:gd name="T14" fmla="*/ 68042972 w 47"/>
              <a:gd name="T15" fmla="*/ 7561263 h 96"/>
              <a:gd name="T16" fmla="*/ 83163803 w 47"/>
              <a:gd name="T17" fmla="*/ 15120939 h 96"/>
              <a:gd name="T18" fmla="*/ 100805567 w 47"/>
              <a:gd name="T19" fmla="*/ 57964394 h 96"/>
              <a:gd name="T20" fmla="*/ 118445767 w 47"/>
              <a:gd name="T21" fmla="*/ 133567495 h 96"/>
              <a:gd name="T22" fmla="*/ 118445767 w 47"/>
              <a:gd name="T23" fmla="*/ 241935022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96"/>
              <a:gd name="T38" fmla="*/ 47 w 47"/>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96">
                <a:moveTo>
                  <a:pt x="0" y="96"/>
                </a:moveTo>
                <a:lnTo>
                  <a:pt x="0" y="96"/>
                </a:lnTo>
                <a:lnTo>
                  <a:pt x="0" y="53"/>
                </a:lnTo>
                <a:lnTo>
                  <a:pt x="7" y="23"/>
                </a:lnTo>
                <a:lnTo>
                  <a:pt x="13" y="6"/>
                </a:lnTo>
                <a:lnTo>
                  <a:pt x="20" y="3"/>
                </a:lnTo>
                <a:lnTo>
                  <a:pt x="23" y="0"/>
                </a:lnTo>
                <a:lnTo>
                  <a:pt x="27" y="3"/>
                </a:lnTo>
                <a:lnTo>
                  <a:pt x="33" y="6"/>
                </a:lnTo>
                <a:lnTo>
                  <a:pt x="40" y="23"/>
                </a:lnTo>
                <a:lnTo>
                  <a:pt x="47" y="53"/>
                </a:lnTo>
                <a:lnTo>
                  <a:pt x="47" y="96"/>
                </a:lnTo>
              </a:path>
            </a:pathLst>
          </a:custGeom>
          <a:noFill/>
          <a:ln w="11113">
            <a:solidFill>
              <a:srgbClr val="000000"/>
            </a:solidFill>
            <a:round/>
            <a:headEnd/>
            <a:tailEnd/>
          </a:ln>
        </p:spPr>
        <p:txBody>
          <a:bodyPr/>
          <a:lstStyle/>
          <a:p>
            <a:endParaRPr lang="en-US"/>
          </a:p>
        </p:txBody>
      </p:sp>
      <p:sp>
        <p:nvSpPr>
          <p:cNvPr id="44086" name="Freeform 55"/>
          <p:cNvSpPr>
            <a:spLocks/>
          </p:cNvSpPr>
          <p:nvPr/>
        </p:nvSpPr>
        <p:spPr bwMode="auto">
          <a:xfrm>
            <a:off x="4460875" y="3867150"/>
            <a:ext cx="79375" cy="117475"/>
          </a:xfrm>
          <a:custGeom>
            <a:avLst/>
            <a:gdLst>
              <a:gd name="T0" fmla="*/ 0 w 50"/>
              <a:gd name="T1" fmla="*/ 176410914 h 74"/>
              <a:gd name="T2" fmla="*/ 0 w 50"/>
              <a:gd name="T3" fmla="*/ 176410914 h 74"/>
              <a:gd name="T4" fmla="*/ 7561263 w 50"/>
              <a:gd name="T5" fmla="*/ 100806233 h 74"/>
              <a:gd name="T6" fmla="*/ 15120939 w 50"/>
              <a:gd name="T7" fmla="*/ 42843445 h 74"/>
              <a:gd name="T8" fmla="*/ 40322500 w 50"/>
              <a:gd name="T9" fmla="*/ 10080624 h 74"/>
              <a:gd name="T10" fmla="*/ 50403122 w 50"/>
              <a:gd name="T11" fmla="*/ 0 h 74"/>
              <a:gd name="T12" fmla="*/ 57964395 w 50"/>
              <a:gd name="T13" fmla="*/ 0 h 74"/>
              <a:gd name="T14" fmla="*/ 65524067 w 50"/>
              <a:gd name="T15" fmla="*/ 0 h 74"/>
              <a:gd name="T16" fmla="*/ 83165949 w 50"/>
              <a:gd name="T17" fmla="*/ 10080624 h 74"/>
              <a:gd name="T18" fmla="*/ 100806244 w 50"/>
              <a:gd name="T19" fmla="*/ 42843445 h 74"/>
              <a:gd name="T20" fmla="*/ 115927202 w 50"/>
              <a:gd name="T21" fmla="*/ 100806233 h 74"/>
              <a:gd name="T22" fmla="*/ 126007824 w 50"/>
              <a:gd name="T23" fmla="*/ 186491535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4"/>
              <a:gd name="T38" fmla="*/ 50 w 50"/>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4">
                <a:moveTo>
                  <a:pt x="0" y="70"/>
                </a:moveTo>
                <a:lnTo>
                  <a:pt x="0" y="70"/>
                </a:lnTo>
                <a:lnTo>
                  <a:pt x="3" y="40"/>
                </a:lnTo>
                <a:lnTo>
                  <a:pt x="6" y="17"/>
                </a:lnTo>
                <a:lnTo>
                  <a:pt x="16" y="4"/>
                </a:lnTo>
                <a:lnTo>
                  <a:pt x="20" y="0"/>
                </a:lnTo>
                <a:lnTo>
                  <a:pt x="23" y="0"/>
                </a:lnTo>
                <a:lnTo>
                  <a:pt x="26" y="0"/>
                </a:lnTo>
                <a:lnTo>
                  <a:pt x="33" y="4"/>
                </a:lnTo>
                <a:lnTo>
                  <a:pt x="40" y="17"/>
                </a:lnTo>
                <a:lnTo>
                  <a:pt x="46" y="40"/>
                </a:lnTo>
                <a:lnTo>
                  <a:pt x="50" y="74"/>
                </a:lnTo>
              </a:path>
            </a:pathLst>
          </a:custGeom>
          <a:noFill/>
          <a:ln w="11113">
            <a:solidFill>
              <a:srgbClr val="000000"/>
            </a:solidFill>
            <a:round/>
            <a:headEnd/>
            <a:tailEnd/>
          </a:ln>
        </p:spPr>
        <p:txBody>
          <a:bodyPr/>
          <a:lstStyle/>
          <a:p>
            <a:endParaRPr lang="en-US"/>
          </a:p>
        </p:txBody>
      </p:sp>
      <p:sp>
        <p:nvSpPr>
          <p:cNvPr id="44087" name="Freeform 56"/>
          <p:cNvSpPr>
            <a:spLocks/>
          </p:cNvSpPr>
          <p:nvPr/>
        </p:nvSpPr>
        <p:spPr bwMode="auto">
          <a:xfrm>
            <a:off x="4676775" y="3825875"/>
            <a:ext cx="79375" cy="152400"/>
          </a:xfrm>
          <a:custGeom>
            <a:avLst/>
            <a:gdLst>
              <a:gd name="T0" fmla="*/ 0 w 50"/>
              <a:gd name="T1" fmla="*/ 241935022 h 96"/>
              <a:gd name="T2" fmla="*/ 0 w 50"/>
              <a:gd name="T3" fmla="*/ 241935022 h 96"/>
              <a:gd name="T4" fmla="*/ 0 w 50"/>
              <a:gd name="T5" fmla="*/ 133567495 h 96"/>
              <a:gd name="T6" fmla="*/ 17640301 w 50"/>
              <a:gd name="T7" fmla="*/ 57964394 h 96"/>
              <a:gd name="T8" fmla="*/ 42843449 w 50"/>
              <a:gd name="T9" fmla="*/ 15120939 h 96"/>
              <a:gd name="T10" fmla="*/ 50403122 w 50"/>
              <a:gd name="T11" fmla="*/ 7561263 h 96"/>
              <a:gd name="T12" fmla="*/ 60483756 w 50"/>
              <a:gd name="T13" fmla="*/ 0 h 96"/>
              <a:gd name="T14" fmla="*/ 75604689 w 50"/>
              <a:gd name="T15" fmla="*/ 7561263 h 96"/>
              <a:gd name="T16" fmla="*/ 85685311 w 50"/>
              <a:gd name="T17" fmla="*/ 15120939 h 96"/>
              <a:gd name="T18" fmla="*/ 110886891 w 50"/>
              <a:gd name="T19" fmla="*/ 57964394 h 96"/>
              <a:gd name="T20" fmla="*/ 118448151 w 50"/>
              <a:gd name="T21" fmla="*/ 133567495 h 96"/>
              <a:gd name="T22" fmla="*/ 126007824 w 50"/>
              <a:gd name="T23" fmla="*/ 241935022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96"/>
              <a:gd name="T38" fmla="*/ 50 w 50"/>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96">
                <a:moveTo>
                  <a:pt x="0" y="96"/>
                </a:moveTo>
                <a:lnTo>
                  <a:pt x="0" y="96"/>
                </a:lnTo>
                <a:lnTo>
                  <a:pt x="0" y="53"/>
                </a:lnTo>
                <a:lnTo>
                  <a:pt x="7" y="23"/>
                </a:lnTo>
                <a:lnTo>
                  <a:pt x="17" y="6"/>
                </a:lnTo>
                <a:lnTo>
                  <a:pt x="20" y="3"/>
                </a:lnTo>
                <a:lnTo>
                  <a:pt x="24" y="0"/>
                </a:lnTo>
                <a:lnTo>
                  <a:pt x="30" y="3"/>
                </a:lnTo>
                <a:lnTo>
                  <a:pt x="34" y="6"/>
                </a:lnTo>
                <a:lnTo>
                  <a:pt x="44" y="23"/>
                </a:lnTo>
                <a:lnTo>
                  <a:pt x="47" y="53"/>
                </a:lnTo>
                <a:lnTo>
                  <a:pt x="50" y="96"/>
                </a:lnTo>
              </a:path>
            </a:pathLst>
          </a:custGeom>
          <a:noFill/>
          <a:ln w="11113">
            <a:solidFill>
              <a:srgbClr val="000000"/>
            </a:solidFill>
            <a:round/>
            <a:headEnd/>
            <a:tailEnd/>
          </a:ln>
        </p:spPr>
        <p:txBody>
          <a:bodyPr/>
          <a:lstStyle/>
          <a:p>
            <a:endParaRPr lang="en-US"/>
          </a:p>
        </p:txBody>
      </p:sp>
      <p:sp>
        <p:nvSpPr>
          <p:cNvPr id="44088" name="Freeform 57"/>
          <p:cNvSpPr>
            <a:spLocks/>
          </p:cNvSpPr>
          <p:nvPr/>
        </p:nvSpPr>
        <p:spPr bwMode="auto">
          <a:xfrm>
            <a:off x="4916488" y="3867150"/>
            <a:ext cx="79375" cy="117475"/>
          </a:xfrm>
          <a:custGeom>
            <a:avLst/>
            <a:gdLst>
              <a:gd name="T0" fmla="*/ 0 w 50"/>
              <a:gd name="T1" fmla="*/ 176410914 h 74"/>
              <a:gd name="T2" fmla="*/ 0 w 50"/>
              <a:gd name="T3" fmla="*/ 176410914 h 74"/>
              <a:gd name="T4" fmla="*/ 7561263 w 50"/>
              <a:gd name="T5" fmla="*/ 100806233 h 74"/>
              <a:gd name="T6" fmla="*/ 15120939 w 50"/>
              <a:gd name="T7" fmla="*/ 42843445 h 74"/>
              <a:gd name="T8" fmla="*/ 40322500 w 50"/>
              <a:gd name="T9" fmla="*/ 10080624 h 74"/>
              <a:gd name="T10" fmla="*/ 50403122 w 50"/>
              <a:gd name="T11" fmla="*/ 0 h 74"/>
              <a:gd name="T12" fmla="*/ 57964395 w 50"/>
              <a:gd name="T13" fmla="*/ 0 h 74"/>
              <a:gd name="T14" fmla="*/ 65524067 w 50"/>
              <a:gd name="T15" fmla="*/ 0 h 74"/>
              <a:gd name="T16" fmla="*/ 83165949 w 50"/>
              <a:gd name="T17" fmla="*/ 10080624 h 74"/>
              <a:gd name="T18" fmla="*/ 100806244 w 50"/>
              <a:gd name="T19" fmla="*/ 42843445 h 74"/>
              <a:gd name="T20" fmla="*/ 115927202 w 50"/>
              <a:gd name="T21" fmla="*/ 100806233 h 74"/>
              <a:gd name="T22" fmla="*/ 126007824 w 50"/>
              <a:gd name="T23" fmla="*/ 186491535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4"/>
              <a:gd name="T38" fmla="*/ 50 w 50"/>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4">
                <a:moveTo>
                  <a:pt x="0" y="70"/>
                </a:moveTo>
                <a:lnTo>
                  <a:pt x="0" y="70"/>
                </a:lnTo>
                <a:lnTo>
                  <a:pt x="3" y="40"/>
                </a:lnTo>
                <a:lnTo>
                  <a:pt x="6" y="17"/>
                </a:lnTo>
                <a:lnTo>
                  <a:pt x="16" y="4"/>
                </a:lnTo>
                <a:lnTo>
                  <a:pt x="20" y="0"/>
                </a:lnTo>
                <a:lnTo>
                  <a:pt x="23" y="0"/>
                </a:lnTo>
                <a:lnTo>
                  <a:pt x="26" y="0"/>
                </a:lnTo>
                <a:lnTo>
                  <a:pt x="33" y="4"/>
                </a:lnTo>
                <a:lnTo>
                  <a:pt x="40" y="17"/>
                </a:lnTo>
                <a:lnTo>
                  <a:pt x="46" y="40"/>
                </a:lnTo>
                <a:lnTo>
                  <a:pt x="50" y="74"/>
                </a:lnTo>
              </a:path>
            </a:pathLst>
          </a:custGeom>
          <a:noFill/>
          <a:ln w="11113">
            <a:solidFill>
              <a:srgbClr val="000000"/>
            </a:solidFill>
            <a:round/>
            <a:headEnd/>
            <a:tailEnd/>
          </a:ln>
        </p:spPr>
        <p:txBody>
          <a:bodyPr/>
          <a:lstStyle/>
          <a:p>
            <a:endParaRPr lang="en-US"/>
          </a:p>
        </p:txBody>
      </p:sp>
      <p:sp>
        <p:nvSpPr>
          <p:cNvPr id="44089" name="Freeform 58"/>
          <p:cNvSpPr>
            <a:spLocks/>
          </p:cNvSpPr>
          <p:nvPr/>
        </p:nvSpPr>
        <p:spPr bwMode="auto">
          <a:xfrm>
            <a:off x="5138738" y="3825875"/>
            <a:ext cx="73025" cy="152400"/>
          </a:xfrm>
          <a:custGeom>
            <a:avLst/>
            <a:gdLst>
              <a:gd name="T0" fmla="*/ 0 w 46"/>
              <a:gd name="T1" fmla="*/ 241935022 h 96"/>
              <a:gd name="T2" fmla="*/ 0 w 46"/>
              <a:gd name="T3" fmla="*/ 241935022 h 96"/>
              <a:gd name="T4" fmla="*/ 0 w 46"/>
              <a:gd name="T5" fmla="*/ 133567495 h 96"/>
              <a:gd name="T6" fmla="*/ 15120939 w 46"/>
              <a:gd name="T7" fmla="*/ 57964394 h 96"/>
              <a:gd name="T8" fmla="*/ 32761239 w 46"/>
              <a:gd name="T9" fmla="*/ 15120939 h 96"/>
              <a:gd name="T10" fmla="*/ 50403121 w 46"/>
              <a:gd name="T11" fmla="*/ 7561263 h 96"/>
              <a:gd name="T12" fmla="*/ 57964393 w 46"/>
              <a:gd name="T13" fmla="*/ 0 h 96"/>
              <a:gd name="T14" fmla="*/ 65524066 w 46"/>
              <a:gd name="T15" fmla="*/ 7561263 h 96"/>
              <a:gd name="T16" fmla="*/ 83165947 w 46"/>
              <a:gd name="T17" fmla="*/ 15120939 h 96"/>
              <a:gd name="T18" fmla="*/ 100806241 w 46"/>
              <a:gd name="T19" fmla="*/ 57964394 h 96"/>
              <a:gd name="T20" fmla="*/ 115927199 w 46"/>
              <a:gd name="T21" fmla="*/ 133567495 h 96"/>
              <a:gd name="T22" fmla="*/ 115927199 w 46"/>
              <a:gd name="T23" fmla="*/ 241935022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96"/>
              <a:gd name="T38" fmla="*/ 46 w 46"/>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96">
                <a:moveTo>
                  <a:pt x="0" y="96"/>
                </a:moveTo>
                <a:lnTo>
                  <a:pt x="0" y="96"/>
                </a:lnTo>
                <a:lnTo>
                  <a:pt x="0" y="53"/>
                </a:lnTo>
                <a:lnTo>
                  <a:pt x="6" y="23"/>
                </a:lnTo>
                <a:lnTo>
                  <a:pt x="13" y="6"/>
                </a:lnTo>
                <a:lnTo>
                  <a:pt x="20" y="3"/>
                </a:lnTo>
                <a:lnTo>
                  <a:pt x="23" y="0"/>
                </a:lnTo>
                <a:lnTo>
                  <a:pt x="26" y="3"/>
                </a:lnTo>
                <a:lnTo>
                  <a:pt x="33" y="6"/>
                </a:lnTo>
                <a:lnTo>
                  <a:pt x="40" y="23"/>
                </a:lnTo>
                <a:lnTo>
                  <a:pt x="46" y="53"/>
                </a:lnTo>
                <a:lnTo>
                  <a:pt x="46" y="96"/>
                </a:lnTo>
              </a:path>
            </a:pathLst>
          </a:custGeom>
          <a:noFill/>
          <a:ln w="11113">
            <a:solidFill>
              <a:srgbClr val="000000"/>
            </a:solidFill>
            <a:round/>
            <a:headEnd/>
            <a:tailEnd/>
          </a:ln>
        </p:spPr>
        <p:txBody>
          <a:bodyPr/>
          <a:lstStyle/>
          <a:p>
            <a:endParaRPr lang="en-US"/>
          </a:p>
        </p:txBody>
      </p:sp>
      <p:sp>
        <p:nvSpPr>
          <p:cNvPr id="44090" name="Freeform 59"/>
          <p:cNvSpPr>
            <a:spLocks/>
          </p:cNvSpPr>
          <p:nvPr/>
        </p:nvSpPr>
        <p:spPr bwMode="auto">
          <a:xfrm>
            <a:off x="5376863" y="3867150"/>
            <a:ext cx="73025" cy="117475"/>
          </a:xfrm>
          <a:custGeom>
            <a:avLst/>
            <a:gdLst>
              <a:gd name="T0" fmla="*/ 0 w 46"/>
              <a:gd name="T1" fmla="*/ 176410914 h 74"/>
              <a:gd name="T2" fmla="*/ 0 w 46"/>
              <a:gd name="T3" fmla="*/ 176410914 h 74"/>
              <a:gd name="T4" fmla="*/ 0 w 46"/>
              <a:gd name="T5" fmla="*/ 100806233 h 74"/>
              <a:gd name="T6" fmla="*/ 15120939 w 46"/>
              <a:gd name="T7" fmla="*/ 42843445 h 74"/>
              <a:gd name="T8" fmla="*/ 32761239 w 46"/>
              <a:gd name="T9" fmla="*/ 10080624 h 74"/>
              <a:gd name="T10" fmla="*/ 50403121 w 46"/>
              <a:gd name="T11" fmla="*/ 0 h 74"/>
              <a:gd name="T12" fmla="*/ 57964393 w 46"/>
              <a:gd name="T13" fmla="*/ 0 h 74"/>
              <a:gd name="T14" fmla="*/ 65524066 w 46"/>
              <a:gd name="T15" fmla="*/ 0 h 74"/>
              <a:gd name="T16" fmla="*/ 75604687 w 46"/>
              <a:gd name="T17" fmla="*/ 10080624 h 74"/>
              <a:gd name="T18" fmla="*/ 100806241 w 46"/>
              <a:gd name="T19" fmla="*/ 42843445 h 74"/>
              <a:gd name="T20" fmla="*/ 108367526 w 46"/>
              <a:gd name="T21" fmla="*/ 100806233 h 74"/>
              <a:gd name="T22" fmla="*/ 115927199 w 46"/>
              <a:gd name="T23" fmla="*/ 186491535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74"/>
              <a:gd name="T38" fmla="*/ 46 w 4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74">
                <a:moveTo>
                  <a:pt x="0" y="70"/>
                </a:moveTo>
                <a:lnTo>
                  <a:pt x="0" y="70"/>
                </a:lnTo>
                <a:lnTo>
                  <a:pt x="0" y="40"/>
                </a:lnTo>
                <a:lnTo>
                  <a:pt x="6" y="17"/>
                </a:lnTo>
                <a:lnTo>
                  <a:pt x="13" y="4"/>
                </a:lnTo>
                <a:lnTo>
                  <a:pt x="20" y="0"/>
                </a:lnTo>
                <a:lnTo>
                  <a:pt x="23" y="0"/>
                </a:lnTo>
                <a:lnTo>
                  <a:pt x="26" y="0"/>
                </a:lnTo>
                <a:lnTo>
                  <a:pt x="30" y="4"/>
                </a:lnTo>
                <a:lnTo>
                  <a:pt x="40" y="17"/>
                </a:lnTo>
                <a:lnTo>
                  <a:pt x="43" y="40"/>
                </a:lnTo>
                <a:lnTo>
                  <a:pt x="46" y="74"/>
                </a:lnTo>
              </a:path>
            </a:pathLst>
          </a:custGeom>
          <a:noFill/>
          <a:ln w="11113">
            <a:solidFill>
              <a:srgbClr val="000000"/>
            </a:solidFill>
            <a:round/>
            <a:headEnd/>
            <a:tailEnd/>
          </a:ln>
        </p:spPr>
        <p:txBody>
          <a:bodyPr/>
          <a:lstStyle/>
          <a:p>
            <a:endParaRPr lang="en-US"/>
          </a:p>
        </p:txBody>
      </p:sp>
      <p:sp>
        <p:nvSpPr>
          <p:cNvPr id="44091" name="Freeform 60"/>
          <p:cNvSpPr>
            <a:spLocks/>
          </p:cNvSpPr>
          <p:nvPr/>
        </p:nvSpPr>
        <p:spPr bwMode="auto">
          <a:xfrm>
            <a:off x="5592763" y="3825875"/>
            <a:ext cx="74612" cy="152400"/>
          </a:xfrm>
          <a:custGeom>
            <a:avLst/>
            <a:gdLst>
              <a:gd name="T0" fmla="*/ 0 w 47"/>
              <a:gd name="T1" fmla="*/ 241935022 h 96"/>
              <a:gd name="T2" fmla="*/ 0 w 47"/>
              <a:gd name="T3" fmla="*/ 241935022 h 96"/>
              <a:gd name="T4" fmla="*/ 0 w 47"/>
              <a:gd name="T5" fmla="*/ 133567495 h 96"/>
              <a:gd name="T6" fmla="*/ 17640182 w 47"/>
              <a:gd name="T7" fmla="*/ 57964394 h 96"/>
              <a:gd name="T8" fmla="*/ 35281952 w 47"/>
              <a:gd name="T9" fmla="*/ 15120939 h 96"/>
              <a:gd name="T10" fmla="*/ 50402783 w 47"/>
              <a:gd name="T11" fmla="*/ 7561263 h 96"/>
              <a:gd name="T12" fmla="*/ 60483350 w 47"/>
              <a:gd name="T13" fmla="*/ 0 h 96"/>
              <a:gd name="T14" fmla="*/ 68042972 w 47"/>
              <a:gd name="T15" fmla="*/ 7561263 h 96"/>
              <a:gd name="T16" fmla="*/ 85684735 w 47"/>
              <a:gd name="T17" fmla="*/ 15120939 h 96"/>
              <a:gd name="T18" fmla="*/ 100805567 w 47"/>
              <a:gd name="T19" fmla="*/ 57964394 h 96"/>
              <a:gd name="T20" fmla="*/ 118445767 w 47"/>
              <a:gd name="T21" fmla="*/ 133567495 h 96"/>
              <a:gd name="T22" fmla="*/ 118445767 w 47"/>
              <a:gd name="T23" fmla="*/ 241935022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96"/>
              <a:gd name="T38" fmla="*/ 47 w 47"/>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96">
                <a:moveTo>
                  <a:pt x="0" y="96"/>
                </a:moveTo>
                <a:lnTo>
                  <a:pt x="0" y="96"/>
                </a:lnTo>
                <a:lnTo>
                  <a:pt x="0" y="53"/>
                </a:lnTo>
                <a:lnTo>
                  <a:pt x="7" y="23"/>
                </a:lnTo>
                <a:lnTo>
                  <a:pt x="14" y="6"/>
                </a:lnTo>
                <a:lnTo>
                  <a:pt x="20" y="3"/>
                </a:lnTo>
                <a:lnTo>
                  <a:pt x="24" y="0"/>
                </a:lnTo>
                <a:lnTo>
                  <a:pt x="27" y="3"/>
                </a:lnTo>
                <a:lnTo>
                  <a:pt x="34" y="6"/>
                </a:lnTo>
                <a:lnTo>
                  <a:pt x="40" y="23"/>
                </a:lnTo>
                <a:lnTo>
                  <a:pt x="47" y="53"/>
                </a:lnTo>
                <a:lnTo>
                  <a:pt x="47" y="96"/>
                </a:lnTo>
              </a:path>
            </a:pathLst>
          </a:custGeom>
          <a:noFill/>
          <a:ln w="11113">
            <a:solidFill>
              <a:srgbClr val="000000"/>
            </a:solidFill>
            <a:round/>
            <a:headEnd/>
            <a:tailEnd/>
          </a:ln>
        </p:spPr>
        <p:txBody>
          <a:bodyPr/>
          <a:lstStyle/>
          <a:p>
            <a:endParaRPr lang="en-US"/>
          </a:p>
        </p:txBody>
      </p:sp>
      <p:sp>
        <p:nvSpPr>
          <p:cNvPr id="44092" name="Freeform 61"/>
          <p:cNvSpPr>
            <a:spLocks/>
          </p:cNvSpPr>
          <p:nvPr/>
        </p:nvSpPr>
        <p:spPr bwMode="auto">
          <a:xfrm>
            <a:off x="5830888" y="3867150"/>
            <a:ext cx="74612" cy="117475"/>
          </a:xfrm>
          <a:custGeom>
            <a:avLst/>
            <a:gdLst>
              <a:gd name="T0" fmla="*/ 0 w 47"/>
              <a:gd name="T1" fmla="*/ 176410914 h 74"/>
              <a:gd name="T2" fmla="*/ 0 w 47"/>
              <a:gd name="T3" fmla="*/ 176410914 h 74"/>
              <a:gd name="T4" fmla="*/ 0 w 47"/>
              <a:gd name="T5" fmla="*/ 100806233 h 74"/>
              <a:gd name="T6" fmla="*/ 17640182 w 47"/>
              <a:gd name="T7" fmla="*/ 42843445 h 74"/>
              <a:gd name="T8" fmla="*/ 35281952 w 47"/>
              <a:gd name="T9" fmla="*/ 10080624 h 74"/>
              <a:gd name="T10" fmla="*/ 52922140 w 47"/>
              <a:gd name="T11" fmla="*/ 0 h 74"/>
              <a:gd name="T12" fmla="*/ 60483350 w 47"/>
              <a:gd name="T13" fmla="*/ 0 h 74"/>
              <a:gd name="T14" fmla="*/ 68042972 w 47"/>
              <a:gd name="T15" fmla="*/ 0 h 74"/>
              <a:gd name="T16" fmla="*/ 78123526 w 47"/>
              <a:gd name="T17" fmla="*/ 10080624 h 74"/>
              <a:gd name="T18" fmla="*/ 103324911 w 47"/>
              <a:gd name="T19" fmla="*/ 42843445 h 74"/>
              <a:gd name="T20" fmla="*/ 110886146 w 47"/>
              <a:gd name="T21" fmla="*/ 100806233 h 74"/>
              <a:gd name="T22" fmla="*/ 118445767 w 47"/>
              <a:gd name="T23" fmla="*/ 186491535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74"/>
              <a:gd name="T38" fmla="*/ 47 w 47"/>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74">
                <a:moveTo>
                  <a:pt x="0" y="70"/>
                </a:moveTo>
                <a:lnTo>
                  <a:pt x="0" y="70"/>
                </a:lnTo>
                <a:lnTo>
                  <a:pt x="0" y="40"/>
                </a:lnTo>
                <a:lnTo>
                  <a:pt x="7" y="17"/>
                </a:lnTo>
                <a:lnTo>
                  <a:pt x="14" y="4"/>
                </a:lnTo>
                <a:lnTo>
                  <a:pt x="21" y="0"/>
                </a:lnTo>
                <a:lnTo>
                  <a:pt x="24" y="0"/>
                </a:lnTo>
                <a:lnTo>
                  <a:pt x="27" y="0"/>
                </a:lnTo>
                <a:lnTo>
                  <a:pt x="31" y="4"/>
                </a:lnTo>
                <a:lnTo>
                  <a:pt x="41" y="17"/>
                </a:lnTo>
                <a:lnTo>
                  <a:pt x="44" y="40"/>
                </a:lnTo>
                <a:lnTo>
                  <a:pt x="47" y="74"/>
                </a:lnTo>
              </a:path>
            </a:pathLst>
          </a:custGeom>
          <a:noFill/>
          <a:ln w="11113">
            <a:solidFill>
              <a:srgbClr val="000000"/>
            </a:solidFill>
            <a:round/>
            <a:headEnd/>
            <a:tailEnd/>
          </a:ln>
        </p:spPr>
        <p:txBody>
          <a:bodyPr/>
          <a:lstStyle/>
          <a:p>
            <a:endParaRPr lang="en-US"/>
          </a:p>
        </p:txBody>
      </p:sp>
      <p:sp>
        <p:nvSpPr>
          <p:cNvPr id="44093" name="Freeform 62"/>
          <p:cNvSpPr>
            <a:spLocks/>
          </p:cNvSpPr>
          <p:nvPr/>
        </p:nvSpPr>
        <p:spPr bwMode="auto">
          <a:xfrm>
            <a:off x="6070600" y="3825875"/>
            <a:ext cx="79375" cy="152400"/>
          </a:xfrm>
          <a:custGeom>
            <a:avLst/>
            <a:gdLst>
              <a:gd name="T0" fmla="*/ 0 w 50"/>
              <a:gd name="T1" fmla="*/ 241935022 h 96"/>
              <a:gd name="T2" fmla="*/ 0 w 50"/>
              <a:gd name="T3" fmla="*/ 241935022 h 96"/>
              <a:gd name="T4" fmla="*/ 7561263 w 50"/>
              <a:gd name="T5" fmla="*/ 133567495 h 96"/>
              <a:gd name="T6" fmla="*/ 15120939 w 50"/>
              <a:gd name="T7" fmla="*/ 57964394 h 96"/>
              <a:gd name="T8" fmla="*/ 40322500 w 50"/>
              <a:gd name="T9" fmla="*/ 15120939 h 96"/>
              <a:gd name="T10" fmla="*/ 50403122 w 50"/>
              <a:gd name="T11" fmla="*/ 7561263 h 96"/>
              <a:gd name="T12" fmla="*/ 65524067 w 50"/>
              <a:gd name="T13" fmla="*/ 0 h 96"/>
              <a:gd name="T14" fmla="*/ 75604689 w 50"/>
              <a:gd name="T15" fmla="*/ 7561263 h 96"/>
              <a:gd name="T16" fmla="*/ 83165949 w 50"/>
              <a:gd name="T17" fmla="*/ 15120939 h 96"/>
              <a:gd name="T18" fmla="*/ 108367529 w 50"/>
              <a:gd name="T19" fmla="*/ 57964394 h 96"/>
              <a:gd name="T20" fmla="*/ 126007824 w 50"/>
              <a:gd name="T21" fmla="*/ 133567495 h 96"/>
              <a:gd name="T22" fmla="*/ 126007824 w 50"/>
              <a:gd name="T23" fmla="*/ 241935022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96"/>
              <a:gd name="T38" fmla="*/ 50 w 50"/>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96">
                <a:moveTo>
                  <a:pt x="0" y="96"/>
                </a:moveTo>
                <a:lnTo>
                  <a:pt x="0" y="96"/>
                </a:lnTo>
                <a:lnTo>
                  <a:pt x="3" y="53"/>
                </a:lnTo>
                <a:lnTo>
                  <a:pt x="6" y="23"/>
                </a:lnTo>
                <a:lnTo>
                  <a:pt x="16" y="6"/>
                </a:lnTo>
                <a:lnTo>
                  <a:pt x="20" y="3"/>
                </a:lnTo>
                <a:lnTo>
                  <a:pt x="26" y="0"/>
                </a:lnTo>
                <a:lnTo>
                  <a:pt x="30" y="3"/>
                </a:lnTo>
                <a:lnTo>
                  <a:pt x="33" y="6"/>
                </a:lnTo>
                <a:lnTo>
                  <a:pt x="43" y="23"/>
                </a:lnTo>
                <a:lnTo>
                  <a:pt x="50" y="53"/>
                </a:lnTo>
                <a:lnTo>
                  <a:pt x="50" y="96"/>
                </a:lnTo>
              </a:path>
            </a:pathLst>
          </a:custGeom>
          <a:noFill/>
          <a:ln w="11113">
            <a:solidFill>
              <a:srgbClr val="000000"/>
            </a:solidFill>
            <a:round/>
            <a:headEnd/>
            <a:tailEnd/>
          </a:ln>
        </p:spPr>
        <p:txBody>
          <a:bodyPr/>
          <a:lstStyle/>
          <a:p>
            <a:endParaRPr lang="en-US"/>
          </a:p>
        </p:txBody>
      </p:sp>
      <p:sp>
        <p:nvSpPr>
          <p:cNvPr id="44094" name="Freeform 63"/>
          <p:cNvSpPr>
            <a:spLocks/>
          </p:cNvSpPr>
          <p:nvPr/>
        </p:nvSpPr>
        <p:spPr bwMode="auto">
          <a:xfrm>
            <a:off x="6297613" y="3867150"/>
            <a:ext cx="74612" cy="117475"/>
          </a:xfrm>
          <a:custGeom>
            <a:avLst/>
            <a:gdLst>
              <a:gd name="T0" fmla="*/ 0 w 47"/>
              <a:gd name="T1" fmla="*/ 176410914 h 74"/>
              <a:gd name="T2" fmla="*/ 0 w 47"/>
              <a:gd name="T3" fmla="*/ 176410914 h 74"/>
              <a:gd name="T4" fmla="*/ 0 w 47"/>
              <a:gd name="T5" fmla="*/ 100806233 h 74"/>
              <a:gd name="T6" fmla="*/ 17640182 w 47"/>
              <a:gd name="T7" fmla="*/ 42843445 h 74"/>
              <a:gd name="T8" fmla="*/ 32761020 w 47"/>
              <a:gd name="T9" fmla="*/ 10080624 h 74"/>
              <a:gd name="T10" fmla="*/ 50402783 w 47"/>
              <a:gd name="T11" fmla="*/ 0 h 74"/>
              <a:gd name="T12" fmla="*/ 57962418 w 47"/>
              <a:gd name="T13" fmla="*/ 0 h 74"/>
              <a:gd name="T14" fmla="*/ 68042972 w 47"/>
              <a:gd name="T15" fmla="*/ 0 h 74"/>
              <a:gd name="T16" fmla="*/ 75604181 w 47"/>
              <a:gd name="T17" fmla="*/ 10080624 h 74"/>
              <a:gd name="T18" fmla="*/ 100805567 w 47"/>
              <a:gd name="T19" fmla="*/ 42843445 h 74"/>
              <a:gd name="T20" fmla="*/ 108365213 w 47"/>
              <a:gd name="T21" fmla="*/ 100806233 h 74"/>
              <a:gd name="T22" fmla="*/ 118445767 w 47"/>
              <a:gd name="T23" fmla="*/ 186491535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74"/>
              <a:gd name="T38" fmla="*/ 47 w 47"/>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74">
                <a:moveTo>
                  <a:pt x="0" y="70"/>
                </a:moveTo>
                <a:lnTo>
                  <a:pt x="0" y="70"/>
                </a:lnTo>
                <a:lnTo>
                  <a:pt x="0" y="40"/>
                </a:lnTo>
                <a:lnTo>
                  <a:pt x="7" y="17"/>
                </a:lnTo>
                <a:lnTo>
                  <a:pt x="13" y="4"/>
                </a:lnTo>
                <a:lnTo>
                  <a:pt x="20" y="0"/>
                </a:lnTo>
                <a:lnTo>
                  <a:pt x="23" y="0"/>
                </a:lnTo>
                <a:lnTo>
                  <a:pt x="27" y="0"/>
                </a:lnTo>
                <a:lnTo>
                  <a:pt x="30" y="4"/>
                </a:lnTo>
                <a:lnTo>
                  <a:pt x="40" y="17"/>
                </a:lnTo>
                <a:lnTo>
                  <a:pt x="43" y="40"/>
                </a:lnTo>
                <a:lnTo>
                  <a:pt x="47" y="74"/>
                </a:lnTo>
              </a:path>
            </a:pathLst>
          </a:custGeom>
          <a:noFill/>
          <a:ln w="11113">
            <a:solidFill>
              <a:srgbClr val="000000"/>
            </a:solidFill>
            <a:round/>
            <a:headEnd/>
            <a:tailEnd/>
          </a:ln>
        </p:spPr>
        <p:txBody>
          <a:bodyPr/>
          <a:lstStyle/>
          <a:p>
            <a:endParaRPr lang="en-US"/>
          </a:p>
        </p:txBody>
      </p:sp>
      <p:sp>
        <p:nvSpPr>
          <p:cNvPr id="44095" name="Freeform 64"/>
          <p:cNvSpPr>
            <a:spLocks/>
          </p:cNvSpPr>
          <p:nvPr/>
        </p:nvSpPr>
        <p:spPr bwMode="auto">
          <a:xfrm>
            <a:off x="6515100" y="3825875"/>
            <a:ext cx="79375" cy="152400"/>
          </a:xfrm>
          <a:custGeom>
            <a:avLst/>
            <a:gdLst>
              <a:gd name="T0" fmla="*/ 0 w 50"/>
              <a:gd name="T1" fmla="*/ 241935022 h 96"/>
              <a:gd name="T2" fmla="*/ 0 w 50"/>
              <a:gd name="T3" fmla="*/ 241935022 h 96"/>
              <a:gd name="T4" fmla="*/ 7561263 w 50"/>
              <a:gd name="T5" fmla="*/ 133567495 h 96"/>
              <a:gd name="T6" fmla="*/ 15120939 w 50"/>
              <a:gd name="T7" fmla="*/ 57964394 h 96"/>
              <a:gd name="T8" fmla="*/ 40322500 w 50"/>
              <a:gd name="T9" fmla="*/ 15120939 h 96"/>
              <a:gd name="T10" fmla="*/ 50403122 w 50"/>
              <a:gd name="T11" fmla="*/ 7561263 h 96"/>
              <a:gd name="T12" fmla="*/ 65524067 w 50"/>
              <a:gd name="T13" fmla="*/ 0 h 96"/>
              <a:gd name="T14" fmla="*/ 75604689 w 50"/>
              <a:gd name="T15" fmla="*/ 7561263 h 96"/>
              <a:gd name="T16" fmla="*/ 83165949 w 50"/>
              <a:gd name="T17" fmla="*/ 15120939 h 96"/>
              <a:gd name="T18" fmla="*/ 108367529 w 50"/>
              <a:gd name="T19" fmla="*/ 57964394 h 96"/>
              <a:gd name="T20" fmla="*/ 126007824 w 50"/>
              <a:gd name="T21" fmla="*/ 133567495 h 96"/>
              <a:gd name="T22" fmla="*/ 126007824 w 50"/>
              <a:gd name="T23" fmla="*/ 241935022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96"/>
              <a:gd name="T38" fmla="*/ 50 w 50"/>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96">
                <a:moveTo>
                  <a:pt x="0" y="96"/>
                </a:moveTo>
                <a:lnTo>
                  <a:pt x="0" y="96"/>
                </a:lnTo>
                <a:lnTo>
                  <a:pt x="3" y="53"/>
                </a:lnTo>
                <a:lnTo>
                  <a:pt x="6" y="23"/>
                </a:lnTo>
                <a:lnTo>
                  <a:pt x="16" y="6"/>
                </a:lnTo>
                <a:lnTo>
                  <a:pt x="20" y="3"/>
                </a:lnTo>
                <a:lnTo>
                  <a:pt x="26" y="0"/>
                </a:lnTo>
                <a:lnTo>
                  <a:pt x="30" y="3"/>
                </a:lnTo>
                <a:lnTo>
                  <a:pt x="33" y="6"/>
                </a:lnTo>
                <a:lnTo>
                  <a:pt x="43" y="23"/>
                </a:lnTo>
                <a:lnTo>
                  <a:pt x="50" y="53"/>
                </a:lnTo>
                <a:lnTo>
                  <a:pt x="50" y="96"/>
                </a:lnTo>
              </a:path>
            </a:pathLst>
          </a:custGeom>
          <a:noFill/>
          <a:ln w="11113">
            <a:solidFill>
              <a:srgbClr val="000000"/>
            </a:solidFill>
            <a:round/>
            <a:headEnd/>
            <a:tailEnd/>
          </a:ln>
        </p:spPr>
        <p:txBody>
          <a:bodyPr/>
          <a:lstStyle/>
          <a:p>
            <a:endParaRPr lang="en-US"/>
          </a:p>
        </p:txBody>
      </p:sp>
      <p:sp>
        <p:nvSpPr>
          <p:cNvPr id="44096" name="Freeform 65"/>
          <p:cNvSpPr>
            <a:spLocks/>
          </p:cNvSpPr>
          <p:nvPr/>
        </p:nvSpPr>
        <p:spPr bwMode="auto">
          <a:xfrm>
            <a:off x="6710363" y="3867150"/>
            <a:ext cx="79375" cy="117475"/>
          </a:xfrm>
          <a:custGeom>
            <a:avLst/>
            <a:gdLst>
              <a:gd name="T0" fmla="*/ 0 w 50"/>
              <a:gd name="T1" fmla="*/ 176410914 h 74"/>
              <a:gd name="T2" fmla="*/ 0 w 50"/>
              <a:gd name="T3" fmla="*/ 176410914 h 74"/>
              <a:gd name="T4" fmla="*/ 7561263 w 50"/>
              <a:gd name="T5" fmla="*/ 100806233 h 74"/>
              <a:gd name="T6" fmla="*/ 25201561 w 50"/>
              <a:gd name="T7" fmla="*/ 42843445 h 74"/>
              <a:gd name="T8" fmla="*/ 42843449 w 50"/>
              <a:gd name="T9" fmla="*/ 10080624 h 74"/>
              <a:gd name="T10" fmla="*/ 50403122 w 50"/>
              <a:gd name="T11" fmla="*/ 0 h 74"/>
              <a:gd name="T12" fmla="*/ 68043429 w 50"/>
              <a:gd name="T13" fmla="*/ 0 h 74"/>
              <a:gd name="T14" fmla="*/ 75604689 w 50"/>
              <a:gd name="T15" fmla="*/ 0 h 74"/>
              <a:gd name="T16" fmla="*/ 83165949 w 50"/>
              <a:gd name="T17" fmla="*/ 10080624 h 74"/>
              <a:gd name="T18" fmla="*/ 100806244 w 50"/>
              <a:gd name="T19" fmla="*/ 42843445 h 74"/>
              <a:gd name="T20" fmla="*/ 118448151 w 50"/>
              <a:gd name="T21" fmla="*/ 100806233 h 74"/>
              <a:gd name="T22" fmla="*/ 126007824 w 50"/>
              <a:gd name="T23" fmla="*/ 186491535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4"/>
              <a:gd name="T38" fmla="*/ 50 w 50"/>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4">
                <a:moveTo>
                  <a:pt x="0" y="70"/>
                </a:moveTo>
                <a:lnTo>
                  <a:pt x="0" y="70"/>
                </a:lnTo>
                <a:lnTo>
                  <a:pt x="3" y="40"/>
                </a:lnTo>
                <a:lnTo>
                  <a:pt x="10" y="17"/>
                </a:lnTo>
                <a:lnTo>
                  <a:pt x="17" y="4"/>
                </a:lnTo>
                <a:lnTo>
                  <a:pt x="20" y="0"/>
                </a:lnTo>
                <a:lnTo>
                  <a:pt x="27" y="0"/>
                </a:lnTo>
                <a:lnTo>
                  <a:pt x="30" y="0"/>
                </a:lnTo>
                <a:lnTo>
                  <a:pt x="33" y="4"/>
                </a:lnTo>
                <a:lnTo>
                  <a:pt x="40" y="17"/>
                </a:lnTo>
                <a:lnTo>
                  <a:pt x="47" y="40"/>
                </a:lnTo>
                <a:lnTo>
                  <a:pt x="50" y="74"/>
                </a:lnTo>
              </a:path>
            </a:pathLst>
          </a:custGeom>
          <a:noFill/>
          <a:ln w="11113">
            <a:solidFill>
              <a:srgbClr val="000000"/>
            </a:solidFill>
            <a:round/>
            <a:headEnd/>
            <a:tailEnd/>
          </a:ln>
        </p:spPr>
        <p:txBody>
          <a:bodyPr/>
          <a:lstStyle/>
          <a:p>
            <a:endParaRPr lang="en-US"/>
          </a:p>
        </p:txBody>
      </p:sp>
      <p:sp>
        <p:nvSpPr>
          <p:cNvPr id="44097" name="Rectangle 66"/>
          <p:cNvSpPr>
            <a:spLocks noChangeArrowheads="1"/>
          </p:cNvSpPr>
          <p:nvPr/>
        </p:nvSpPr>
        <p:spPr bwMode="auto">
          <a:xfrm>
            <a:off x="3313113" y="4214813"/>
            <a:ext cx="1968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(c)</a:t>
            </a:r>
            <a:endParaRPr lang="en-US" sz="1400" b="0">
              <a:latin typeface="Times New Roman" pitchFamily="18" charset="0"/>
            </a:endParaRPr>
          </a:p>
        </p:txBody>
      </p:sp>
      <p:sp>
        <p:nvSpPr>
          <p:cNvPr id="44098" name="Rectangle 67"/>
          <p:cNvSpPr>
            <a:spLocks noChangeArrowheads="1"/>
          </p:cNvSpPr>
          <p:nvPr/>
        </p:nvSpPr>
        <p:spPr bwMode="auto">
          <a:xfrm>
            <a:off x="3000375" y="2676525"/>
            <a:ext cx="193198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Snap coated with Ag-AgCl</a:t>
            </a:r>
          </a:p>
        </p:txBody>
      </p:sp>
      <p:sp>
        <p:nvSpPr>
          <p:cNvPr id="44099" name="Rectangle 68"/>
          <p:cNvSpPr>
            <a:spLocks noChangeArrowheads="1"/>
          </p:cNvSpPr>
          <p:nvPr/>
        </p:nvSpPr>
        <p:spPr bwMode="auto">
          <a:xfrm>
            <a:off x="5457825" y="2663825"/>
            <a:ext cx="9731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External snap</a:t>
            </a:r>
            <a:endParaRPr lang="en-US" sz="1400" b="0">
              <a:latin typeface="Times New Roman" pitchFamily="18" charset="0"/>
            </a:endParaRPr>
          </a:p>
        </p:txBody>
      </p:sp>
      <p:sp>
        <p:nvSpPr>
          <p:cNvPr id="44100" name="Rectangle 69"/>
          <p:cNvSpPr>
            <a:spLocks noChangeArrowheads="1"/>
          </p:cNvSpPr>
          <p:nvPr/>
        </p:nvSpPr>
        <p:spPr bwMode="auto">
          <a:xfrm>
            <a:off x="3657600" y="3103563"/>
            <a:ext cx="77470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Plastic cup</a:t>
            </a:r>
            <a:endParaRPr lang="en-US" sz="1400" b="0">
              <a:latin typeface="Times New Roman" pitchFamily="18" charset="0"/>
            </a:endParaRPr>
          </a:p>
        </p:txBody>
      </p:sp>
      <p:sp>
        <p:nvSpPr>
          <p:cNvPr id="44101" name="Rectangle 70"/>
          <p:cNvSpPr>
            <a:spLocks noChangeArrowheads="1"/>
          </p:cNvSpPr>
          <p:nvPr/>
        </p:nvSpPr>
        <p:spPr bwMode="auto">
          <a:xfrm>
            <a:off x="4767263" y="4084638"/>
            <a:ext cx="35560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Tack</a:t>
            </a:r>
            <a:endParaRPr lang="en-US" sz="1400" b="0">
              <a:latin typeface="Times New Roman" pitchFamily="18" charset="0"/>
            </a:endParaRPr>
          </a:p>
        </p:txBody>
      </p:sp>
      <p:sp>
        <p:nvSpPr>
          <p:cNvPr id="44102" name="Rectangle 71"/>
          <p:cNvSpPr>
            <a:spLocks noChangeArrowheads="1"/>
          </p:cNvSpPr>
          <p:nvPr/>
        </p:nvSpPr>
        <p:spPr bwMode="auto">
          <a:xfrm>
            <a:off x="6334125" y="3109913"/>
            <a:ext cx="81438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Plastic disk</a:t>
            </a:r>
            <a:endParaRPr lang="en-US" sz="1400" b="0">
              <a:latin typeface="Times New Roman" pitchFamily="18" charset="0"/>
            </a:endParaRPr>
          </a:p>
        </p:txBody>
      </p:sp>
      <p:sp>
        <p:nvSpPr>
          <p:cNvPr id="44103" name="Rectangle 72"/>
          <p:cNvSpPr>
            <a:spLocks noChangeArrowheads="1"/>
          </p:cNvSpPr>
          <p:nvPr/>
        </p:nvSpPr>
        <p:spPr bwMode="auto">
          <a:xfrm>
            <a:off x="3994150" y="4148138"/>
            <a:ext cx="7064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Foam pad</a:t>
            </a:r>
            <a:endParaRPr lang="en-US" sz="1400" b="0">
              <a:latin typeface="Times New Roman" pitchFamily="18" charset="0"/>
            </a:endParaRPr>
          </a:p>
        </p:txBody>
      </p:sp>
      <p:sp>
        <p:nvSpPr>
          <p:cNvPr id="44104" name="Rectangle 73"/>
          <p:cNvSpPr>
            <a:spLocks noChangeArrowheads="1"/>
          </p:cNvSpPr>
          <p:nvPr/>
        </p:nvSpPr>
        <p:spPr bwMode="auto">
          <a:xfrm>
            <a:off x="4805363" y="4381500"/>
            <a:ext cx="10906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Capillary loops</a:t>
            </a:r>
            <a:endParaRPr lang="en-US" sz="1400" b="0">
              <a:latin typeface="Times New Roman" pitchFamily="18" charset="0"/>
            </a:endParaRPr>
          </a:p>
        </p:txBody>
      </p:sp>
      <p:sp>
        <p:nvSpPr>
          <p:cNvPr id="44105" name="Rectangle 74"/>
          <p:cNvSpPr>
            <a:spLocks noChangeArrowheads="1"/>
          </p:cNvSpPr>
          <p:nvPr/>
        </p:nvSpPr>
        <p:spPr bwMode="auto">
          <a:xfrm>
            <a:off x="6324600" y="4094163"/>
            <a:ext cx="157956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Dead cellular material</a:t>
            </a:r>
            <a:endParaRPr lang="en-US" sz="1400" b="0">
              <a:latin typeface="Times New Roman" pitchFamily="18" charset="0"/>
            </a:endParaRPr>
          </a:p>
        </p:txBody>
      </p:sp>
      <p:sp>
        <p:nvSpPr>
          <p:cNvPr id="44106" name="Rectangle 75"/>
          <p:cNvSpPr>
            <a:spLocks noChangeArrowheads="1"/>
          </p:cNvSpPr>
          <p:nvPr/>
        </p:nvSpPr>
        <p:spPr bwMode="auto">
          <a:xfrm>
            <a:off x="6016625" y="4381500"/>
            <a:ext cx="1298575"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Germinating layer</a:t>
            </a:r>
            <a:endParaRPr lang="en-US" sz="1400" b="0">
              <a:latin typeface="Times New Roman" pitchFamily="18" charset="0"/>
            </a:endParaRPr>
          </a:p>
        </p:txBody>
      </p:sp>
      <p:sp>
        <p:nvSpPr>
          <p:cNvPr id="44107" name="Rectangle 76"/>
          <p:cNvSpPr>
            <a:spLocks noChangeArrowheads="1"/>
          </p:cNvSpPr>
          <p:nvPr/>
        </p:nvSpPr>
        <p:spPr bwMode="auto">
          <a:xfrm>
            <a:off x="6111875" y="2908300"/>
            <a:ext cx="13287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Gel-coated sponge</a:t>
            </a:r>
            <a:endParaRPr lang="en-US" sz="1400" b="0">
              <a:latin typeface="Times New Roman" pitchFamily="18" charset="0"/>
            </a:endParaRPr>
          </a:p>
        </p:txBody>
      </p:sp>
      <p:sp>
        <p:nvSpPr>
          <p:cNvPr id="44108" name="Line 77"/>
          <p:cNvSpPr>
            <a:spLocks noChangeShapeType="1"/>
          </p:cNvSpPr>
          <p:nvPr/>
        </p:nvSpPr>
        <p:spPr bwMode="auto">
          <a:xfrm>
            <a:off x="4327525" y="2862263"/>
            <a:ext cx="858838" cy="576262"/>
          </a:xfrm>
          <a:prstGeom prst="line">
            <a:avLst/>
          </a:prstGeom>
          <a:noFill/>
          <a:ln w="4763">
            <a:solidFill>
              <a:srgbClr val="000000"/>
            </a:solidFill>
            <a:round/>
            <a:headEnd/>
            <a:tailEnd/>
          </a:ln>
        </p:spPr>
        <p:txBody>
          <a:bodyPr/>
          <a:lstStyle/>
          <a:p>
            <a:endParaRPr lang="en-US"/>
          </a:p>
        </p:txBody>
      </p:sp>
      <p:sp>
        <p:nvSpPr>
          <p:cNvPr id="44109" name="Line 78"/>
          <p:cNvSpPr>
            <a:spLocks noChangeShapeType="1"/>
          </p:cNvSpPr>
          <p:nvPr/>
        </p:nvSpPr>
        <p:spPr bwMode="auto">
          <a:xfrm flipH="1">
            <a:off x="5513388" y="2862263"/>
            <a:ext cx="360362" cy="263525"/>
          </a:xfrm>
          <a:prstGeom prst="line">
            <a:avLst/>
          </a:prstGeom>
          <a:noFill/>
          <a:ln w="4763">
            <a:solidFill>
              <a:srgbClr val="000000"/>
            </a:solidFill>
            <a:round/>
            <a:headEnd/>
            <a:tailEnd/>
          </a:ln>
        </p:spPr>
        <p:txBody>
          <a:bodyPr/>
          <a:lstStyle/>
          <a:p>
            <a:endParaRPr lang="en-US"/>
          </a:p>
        </p:txBody>
      </p:sp>
      <p:sp>
        <p:nvSpPr>
          <p:cNvPr id="44110" name="Line 79"/>
          <p:cNvSpPr>
            <a:spLocks noChangeShapeType="1"/>
          </p:cNvSpPr>
          <p:nvPr/>
        </p:nvSpPr>
        <p:spPr bwMode="auto">
          <a:xfrm flipH="1">
            <a:off x="6022975" y="3211513"/>
            <a:ext cx="263525" cy="195262"/>
          </a:xfrm>
          <a:prstGeom prst="line">
            <a:avLst/>
          </a:prstGeom>
          <a:noFill/>
          <a:ln w="4763">
            <a:solidFill>
              <a:srgbClr val="000000"/>
            </a:solidFill>
            <a:round/>
            <a:headEnd/>
            <a:tailEnd/>
          </a:ln>
        </p:spPr>
        <p:txBody>
          <a:bodyPr/>
          <a:lstStyle/>
          <a:p>
            <a:endParaRPr lang="en-US"/>
          </a:p>
        </p:txBody>
      </p:sp>
      <p:sp>
        <p:nvSpPr>
          <p:cNvPr id="44111" name="Line 80"/>
          <p:cNvSpPr>
            <a:spLocks noChangeShapeType="1"/>
          </p:cNvSpPr>
          <p:nvPr/>
        </p:nvSpPr>
        <p:spPr bwMode="auto">
          <a:xfrm>
            <a:off x="4486275" y="3211513"/>
            <a:ext cx="414338" cy="265112"/>
          </a:xfrm>
          <a:prstGeom prst="line">
            <a:avLst/>
          </a:prstGeom>
          <a:noFill/>
          <a:ln w="4763">
            <a:solidFill>
              <a:srgbClr val="000000"/>
            </a:solidFill>
            <a:round/>
            <a:headEnd/>
            <a:tailEnd/>
          </a:ln>
        </p:spPr>
        <p:txBody>
          <a:bodyPr/>
          <a:lstStyle/>
          <a:p>
            <a:endParaRPr lang="en-US"/>
          </a:p>
        </p:txBody>
      </p:sp>
      <p:sp>
        <p:nvSpPr>
          <p:cNvPr id="44112" name="Line 81"/>
          <p:cNvSpPr>
            <a:spLocks noChangeShapeType="1"/>
          </p:cNvSpPr>
          <p:nvPr/>
        </p:nvSpPr>
        <p:spPr bwMode="auto">
          <a:xfrm flipV="1">
            <a:off x="4306888" y="3581400"/>
            <a:ext cx="242887" cy="603250"/>
          </a:xfrm>
          <a:prstGeom prst="line">
            <a:avLst/>
          </a:prstGeom>
          <a:noFill/>
          <a:ln w="4763">
            <a:solidFill>
              <a:srgbClr val="000000"/>
            </a:solidFill>
            <a:round/>
            <a:headEnd/>
            <a:tailEnd/>
          </a:ln>
        </p:spPr>
        <p:txBody>
          <a:bodyPr/>
          <a:lstStyle/>
          <a:p>
            <a:endParaRPr lang="en-US"/>
          </a:p>
        </p:txBody>
      </p:sp>
      <p:sp>
        <p:nvSpPr>
          <p:cNvPr id="44113" name="Line 82"/>
          <p:cNvSpPr>
            <a:spLocks noChangeShapeType="1"/>
          </p:cNvSpPr>
          <p:nvPr/>
        </p:nvSpPr>
        <p:spPr bwMode="auto">
          <a:xfrm flipH="1" flipV="1">
            <a:off x="4772025" y="3778250"/>
            <a:ext cx="138113" cy="301625"/>
          </a:xfrm>
          <a:prstGeom prst="line">
            <a:avLst/>
          </a:prstGeom>
          <a:noFill/>
          <a:ln w="4763">
            <a:solidFill>
              <a:srgbClr val="000000"/>
            </a:solidFill>
            <a:round/>
            <a:headEnd/>
            <a:tailEnd/>
          </a:ln>
        </p:spPr>
        <p:txBody>
          <a:bodyPr/>
          <a:lstStyle/>
          <a:p>
            <a:endParaRPr lang="en-US"/>
          </a:p>
        </p:txBody>
      </p:sp>
      <p:sp>
        <p:nvSpPr>
          <p:cNvPr id="44114" name="Line 83"/>
          <p:cNvSpPr>
            <a:spLocks noChangeShapeType="1"/>
          </p:cNvSpPr>
          <p:nvPr/>
        </p:nvSpPr>
        <p:spPr bwMode="auto">
          <a:xfrm flipH="1" flipV="1">
            <a:off x="6816725" y="3762375"/>
            <a:ext cx="147638" cy="317500"/>
          </a:xfrm>
          <a:prstGeom prst="line">
            <a:avLst/>
          </a:prstGeom>
          <a:noFill/>
          <a:ln w="4763">
            <a:solidFill>
              <a:srgbClr val="000000"/>
            </a:solidFill>
            <a:round/>
            <a:headEnd/>
            <a:tailEnd/>
          </a:ln>
        </p:spPr>
        <p:txBody>
          <a:bodyPr/>
          <a:lstStyle/>
          <a:p>
            <a:endParaRPr lang="en-US"/>
          </a:p>
        </p:txBody>
      </p:sp>
      <p:sp>
        <p:nvSpPr>
          <p:cNvPr id="44115" name="Line 84"/>
          <p:cNvSpPr>
            <a:spLocks noChangeShapeType="1"/>
          </p:cNvSpPr>
          <p:nvPr/>
        </p:nvSpPr>
        <p:spPr bwMode="auto">
          <a:xfrm flipV="1">
            <a:off x="5259388" y="4016375"/>
            <a:ext cx="149225" cy="360363"/>
          </a:xfrm>
          <a:prstGeom prst="line">
            <a:avLst/>
          </a:prstGeom>
          <a:noFill/>
          <a:ln w="4763">
            <a:solidFill>
              <a:srgbClr val="000000"/>
            </a:solidFill>
            <a:round/>
            <a:headEnd/>
            <a:tailEnd/>
          </a:ln>
        </p:spPr>
        <p:txBody>
          <a:bodyPr/>
          <a:lstStyle/>
          <a:p>
            <a:endParaRPr lang="en-US"/>
          </a:p>
        </p:txBody>
      </p:sp>
      <p:sp>
        <p:nvSpPr>
          <p:cNvPr id="44116" name="Freeform 85"/>
          <p:cNvSpPr>
            <a:spLocks/>
          </p:cNvSpPr>
          <p:nvPr/>
        </p:nvSpPr>
        <p:spPr bwMode="auto">
          <a:xfrm>
            <a:off x="4518025" y="3517900"/>
            <a:ext cx="58738" cy="95250"/>
          </a:xfrm>
          <a:custGeom>
            <a:avLst/>
            <a:gdLst>
              <a:gd name="T0" fmla="*/ 42843809 w 37"/>
              <a:gd name="T1" fmla="*/ 126007830 h 60"/>
              <a:gd name="T2" fmla="*/ 42843809 w 37"/>
              <a:gd name="T3" fmla="*/ 126007830 h 60"/>
              <a:gd name="T4" fmla="*/ 17642037 w 37"/>
              <a:gd name="T5" fmla="*/ 118448157 h 60"/>
              <a:gd name="T6" fmla="*/ 0 w 37"/>
              <a:gd name="T7" fmla="*/ 126007830 h 60"/>
              <a:gd name="T8" fmla="*/ 0 w 37"/>
              <a:gd name="T9" fmla="*/ 126007830 h 60"/>
              <a:gd name="T10" fmla="*/ 50403546 w 37"/>
              <a:gd name="T11" fmla="*/ 68045020 h 60"/>
              <a:gd name="T12" fmla="*/ 93247355 w 37"/>
              <a:gd name="T13" fmla="*/ 0 h 60"/>
              <a:gd name="T14" fmla="*/ 93247355 w 37"/>
              <a:gd name="T15" fmla="*/ 0 h 60"/>
              <a:gd name="T16" fmla="*/ 85686031 w 37"/>
              <a:gd name="T17" fmla="*/ 75604693 h 60"/>
              <a:gd name="T18" fmla="*/ 75605325 w 37"/>
              <a:gd name="T19" fmla="*/ 151209386 h 60"/>
              <a:gd name="T20" fmla="*/ 75605325 w 37"/>
              <a:gd name="T21" fmla="*/ 151209386 h 60"/>
              <a:gd name="T22" fmla="*/ 60484265 w 37"/>
              <a:gd name="T23" fmla="*/ 136088453 h 60"/>
              <a:gd name="T24" fmla="*/ 42843809 w 37"/>
              <a:gd name="T25" fmla="*/ 126007830 h 60"/>
              <a:gd name="T26" fmla="*/ 42843809 w 37"/>
              <a:gd name="T27" fmla="*/ 12600783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60"/>
              <a:gd name="T44" fmla="*/ 37 w 37"/>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60">
                <a:moveTo>
                  <a:pt x="17" y="50"/>
                </a:moveTo>
                <a:lnTo>
                  <a:pt x="17" y="50"/>
                </a:lnTo>
                <a:lnTo>
                  <a:pt x="7" y="47"/>
                </a:lnTo>
                <a:lnTo>
                  <a:pt x="0" y="50"/>
                </a:lnTo>
                <a:lnTo>
                  <a:pt x="20" y="27"/>
                </a:lnTo>
                <a:lnTo>
                  <a:pt x="37" y="0"/>
                </a:lnTo>
                <a:lnTo>
                  <a:pt x="34" y="30"/>
                </a:lnTo>
                <a:lnTo>
                  <a:pt x="30" y="60"/>
                </a:lnTo>
                <a:lnTo>
                  <a:pt x="24" y="54"/>
                </a:lnTo>
                <a:lnTo>
                  <a:pt x="17" y="50"/>
                </a:lnTo>
                <a:close/>
              </a:path>
            </a:pathLst>
          </a:custGeom>
          <a:solidFill>
            <a:srgbClr val="000000"/>
          </a:solidFill>
          <a:ln w="11113">
            <a:solidFill>
              <a:srgbClr val="000000"/>
            </a:solidFill>
            <a:round/>
            <a:headEnd/>
            <a:tailEnd/>
          </a:ln>
        </p:spPr>
        <p:txBody>
          <a:bodyPr/>
          <a:lstStyle/>
          <a:p>
            <a:endParaRPr lang="en-US"/>
          </a:p>
        </p:txBody>
      </p:sp>
      <p:sp>
        <p:nvSpPr>
          <p:cNvPr id="44117" name="Freeform 86"/>
          <p:cNvSpPr>
            <a:spLocks/>
          </p:cNvSpPr>
          <p:nvPr/>
        </p:nvSpPr>
        <p:spPr bwMode="auto">
          <a:xfrm>
            <a:off x="4740275" y="3714750"/>
            <a:ext cx="65088" cy="95250"/>
          </a:xfrm>
          <a:custGeom>
            <a:avLst/>
            <a:gdLst>
              <a:gd name="T0" fmla="*/ 60484217 w 41"/>
              <a:gd name="T1" fmla="*/ 115927208 h 60"/>
              <a:gd name="T2" fmla="*/ 60484217 w 41"/>
              <a:gd name="T3" fmla="*/ 115927208 h 60"/>
              <a:gd name="T4" fmla="*/ 42843776 w 41"/>
              <a:gd name="T5" fmla="*/ 133569091 h 60"/>
              <a:gd name="T6" fmla="*/ 25201753 w 41"/>
              <a:gd name="T7" fmla="*/ 151209386 h 60"/>
              <a:gd name="T8" fmla="*/ 25201753 w 41"/>
              <a:gd name="T9" fmla="*/ 151209386 h 60"/>
              <a:gd name="T10" fmla="*/ 17642023 w 41"/>
              <a:gd name="T11" fmla="*/ 75604693 h 60"/>
              <a:gd name="T12" fmla="*/ 0 w 41"/>
              <a:gd name="T13" fmla="*/ 0 h 60"/>
              <a:gd name="T14" fmla="*/ 0 w 41"/>
              <a:gd name="T15" fmla="*/ 0 h 60"/>
              <a:gd name="T16" fmla="*/ 50403506 w 41"/>
              <a:gd name="T17" fmla="*/ 57964398 h 60"/>
              <a:gd name="T18" fmla="*/ 103327980 w 41"/>
              <a:gd name="T19" fmla="*/ 115927208 h 60"/>
              <a:gd name="T20" fmla="*/ 103327980 w 41"/>
              <a:gd name="T21" fmla="*/ 115927208 h 60"/>
              <a:gd name="T22" fmla="*/ 75605265 w 41"/>
              <a:gd name="T23" fmla="*/ 115927208 h 60"/>
              <a:gd name="T24" fmla="*/ 60484217 w 41"/>
              <a:gd name="T25" fmla="*/ 115927208 h 60"/>
              <a:gd name="T26" fmla="*/ 60484217 w 41"/>
              <a:gd name="T27" fmla="*/ 115927208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60"/>
              <a:gd name="T44" fmla="*/ 41 w 41"/>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60">
                <a:moveTo>
                  <a:pt x="24" y="46"/>
                </a:moveTo>
                <a:lnTo>
                  <a:pt x="24" y="46"/>
                </a:lnTo>
                <a:lnTo>
                  <a:pt x="17" y="53"/>
                </a:lnTo>
                <a:lnTo>
                  <a:pt x="10" y="60"/>
                </a:lnTo>
                <a:lnTo>
                  <a:pt x="7" y="30"/>
                </a:lnTo>
                <a:lnTo>
                  <a:pt x="0" y="0"/>
                </a:lnTo>
                <a:lnTo>
                  <a:pt x="20" y="23"/>
                </a:lnTo>
                <a:lnTo>
                  <a:pt x="41" y="46"/>
                </a:lnTo>
                <a:lnTo>
                  <a:pt x="30" y="46"/>
                </a:lnTo>
                <a:lnTo>
                  <a:pt x="24" y="46"/>
                </a:lnTo>
                <a:close/>
              </a:path>
            </a:pathLst>
          </a:custGeom>
          <a:solidFill>
            <a:srgbClr val="000000"/>
          </a:solidFill>
          <a:ln w="11113">
            <a:solidFill>
              <a:srgbClr val="000000"/>
            </a:solidFill>
            <a:round/>
            <a:headEnd/>
            <a:tailEnd/>
          </a:ln>
        </p:spPr>
        <p:txBody>
          <a:bodyPr/>
          <a:lstStyle/>
          <a:p>
            <a:endParaRPr lang="en-US"/>
          </a:p>
        </p:txBody>
      </p:sp>
      <p:sp>
        <p:nvSpPr>
          <p:cNvPr id="44118" name="Freeform 87"/>
          <p:cNvSpPr>
            <a:spLocks/>
          </p:cNvSpPr>
          <p:nvPr/>
        </p:nvSpPr>
        <p:spPr bwMode="auto">
          <a:xfrm>
            <a:off x="4873625" y="3443288"/>
            <a:ext cx="90488" cy="74612"/>
          </a:xfrm>
          <a:custGeom>
            <a:avLst/>
            <a:gdLst>
              <a:gd name="T0" fmla="*/ 25201701 w 57"/>
              <a:gd name="T1" fmla="*/ 42841574 h 47"/>
              <a:gd name="T2" fmla="*/ 25201701 w 57"/>
              <a:gd name="T3" fmla="*/ 42841574 h 47"/>
              <a:gd name="T4" fmla="*/ 42843688 w 57"/>
              <a:gd name="T5" fmla="*/ 27720743 h 47"/>
              <a:gd name="T6" fmla="*/ 42843688 w 57"/>
              <a:gd name="T7" fmla="*/ 0 h 47"/>
              <a:gd name="T8" fmla="*/ 42843688 w 57"/>
              <a:gd name="T9" fmla="*/ 0 h 47"/>
              <a:gd name="T10" fmla="*/ 93247090 w 57"/>
              <a:gd name="T11" fmla="*/ 60483350 h 47"/>
              <a:gd name="T12" fmla="*/ 143650505 w 57"/>
              <a:gd name="T13" fmla="*/ 118445767 h 47"/>
              <a:gd name="T14" fmla="*/ 143650505 w 57"/>
              <a:gd name="T15" fmla="*/ 118445767 h 47"/>
              <a:gd name="T16" fmla="*/ 68045395 w 57"/>
              <a:gd name="T17" fmla="*/ 93244357 h 47"/>
              <a:gd name="T18" fmla="*/ 0 w 57"/>
              <a:gd name="T19" fmla="*/ 78123526 h 47"/>
              <a:gd name="T20" fmla="*/ 0 w 57"/>
              <a:gd name="T21" fmla="*/ 78123526 h 47"/>
              <a:gd name="T22" fmla="*/ 17641986 w 57"/>
              <a:gd name="T23" fmla="*/ 60483350 h 47"/>
              <a:gd name="T24" fmla="*/ 25201701 w 57"/>
              <a:gd name="T25" fmla="*/ 42841574 h 47"/>
              <a:gd name="T26" fmla="*/ 25201701 w 57"/>
              <a:gd name="T27" fmla="*/ 42841574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47"/>
              <a:gd name="T44" fmla="*/ 57 w 57"/>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47">
                <a:moveTo>
                  <a:pt x="10" y="17"/>
                </a:moveTo>
                <a:lnTo>
                  <a:pt x="10" y="17"/>
                </a:lnTo>
                <a:lnTo>
                  <a:pt x="17" y="11"/>
                </a:lnTo>
                <a:lnTo>
                  <a:pt x="17" y="0"/>
                </a:lnTo>
                <a:lnTo>
                  <a:pt x="37" y="24"/>
                </a:lnTo>
                <a:lnTo>
                  <a:pt x="57" y="47"/>
                </a:lnTo>
                <a:lnTo>
                  <a:pt x="27" y="37"/>
                </a:lnTo>
                <a:lnTo>
                  <a:pt x="0" y="31"/>
                </a:lnTo>
                <a:lnTo>
                  <a:pt x="7" y="24"/>
                </a:lnTo>
                <a:lnTo>
                  <a:pt x="10" y="17"/>
                </a:lnTo>
                <a:close/>
              </a:path>
            </a:pathLst>
          </a:custGeom>
          <a:solidFill>
            <a:srgbClr val="000000"/>
          </a:solidFill>
          <a:ln w="11113">
            <a:solidFill>
              <a:srgbClr val="000000"/>
            </a:solidFill>
            <a:round/>
            <a:headEnd/>
            <a:tailEnd/>
          </a:ln>
        </p:spPr>
        <p:txBody>
          <a:bodyPr/>
          <a:lstStyle/>
          <a:p>
            <a:endParaRPr lang="en-US"/>
          </a:p>
        </p:txBody>
      </p:sp>
      <p:sp>
        <p:nvSpPr>
          <p:cNvPr id="44119" name="Freeform 88"/>
          <p:cNvSpPr>
            <a:spLocks/>
          </p:cNvSpPr>
          <p:nvPr/>
        </p:nvSpPr>
        <p:spPr bwMode="auto">
          <a:xfrm>
            <a:off x="5154613" y="3406775"/>
            <a:ext cx="88900" cy="74613"/>
          </a:xfrm>
          <a:custGeom>
            <a:avLst/>
            <a:gdLst>
              <a:gd name="T0" fmla="*/ 32762828 w 56"/>
              <a:gd name="T1" fmla="*/ 42843736 h 47"/>
              <a:gd name="T2" fmla="*/ 32762828 w 56"/>
              <a:gd name="T3" fmla="*/ 42843736 h 47"/>
              <a:gd name="T4" fmla="*/ 40322501 w 56"/>
              <a:gd name="T5" fmla="*/ 25201729 h 47"/>
              <a:gd name="T6" fmla="*/ 40322501 w 56"/>
              <a:gd name="T7" fmla="*/ 0 h 47"/>
              <a:gd name="T8" fmla="*/ 40322501 w 56"/>
              <a:gd name="T9" fmla="*/ 0 h 47"/>
              <a:gd name="T10" fmla="*/ 90725625 w 56"/>
              <a:gd name="T11" fmla="*/ 68045471 h 47"/>
              <a:gd name="T12" fmla="*/ 141128761 w 56"/>
              <a:gd name="T13" fmla="*/ 118448942 h 47"/>
              <a:gd name="T14" fmla="*/ 141128761 w 56"/>
              <a:gd name="T15" fmla="*/ 118448942 h 47"/>
              <a:gd name="T16" fmla="*/ 65524069 w 56"/>
              <a:gd name="T17" fmla="*/ 93247194 h 47"/>
              <a:gd name="T18" fmla="*/ 0 w 56"/>
              <a:gd name="T19" fmla="*/ 75605194 h 47"/>
              <a:gd name="T20" fmla="*/ 0 w 56"/>
              <a:gd name="T21" fmla="*/ 75605194 h 47"/>
              <a:gd name="T22" fmla="*/ 15120940 w 56"/>
              <a:gd name="T23" fmla="*/ 57964782 h 47"/>
              <a:gd name="T24" fmla="*/ 32762828 w 56"/>
              <a:gd name="T25" fmla="*/ 42843736 h 47"/>
              <a:gd name="T26" fmla="*/ 32762828 w 56"/>
              <a:gd name="T27" fmla="*/ 42843736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7"/>
              <a:gd name="T44" fmla="*/ 56 w 56"/>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7">
                <a:moveTo>
                  <a:pt x="13" y="17"/>
                </a:moveTo>
                <a:lnTo>
                  <a:pt x="13" y="17"/>
                </a:lnTo>
                <a:lnTo>
                  <a:pt x="16" y="10"/>
                </a:lnTo>
                <a:lnTo>
                  <a:pt x="16" y="0"/>
                </a:lnTo>
                <a:lnTo>
                  <a:pt x="36" y="27"/>
                </a:lnTo>
                <a:lnTo>
                  <a:pt x="56" y="47"/>
                </a:lnTo>
                <a:lnTo>
                  <a:pt x="26" y="37"/>
                </a:lnTo>
                <a:lnTo>
                  <a:pt x="0" y="30"/>
                </a:lnTo>
                <a:lnTo>
                  <a:pt x="6" y="23"/>
                </a:lnTo>
                <a:lnTo>
                  <a:pt x="13" y="17"/>
                </a:lnTo>
                <a:close/>
              </a:path>
            </a:pathLst>
          </a:custGeom>
          <a:solidFill>
            <a:srgbClr val="000000"/>
          </a:solidFill>
          <a:ln w="11113">
            <a:solidFill>
              <a:srgbClr val="000000"/>
            </a:solidFill>
            <a:round/>
            <a:headEnd/>
            <a:tailEnd/>
          </a:ln>
        </p:spPr>
        <p:txBody>
          <a:bodyPr/>
          <a:lstStyle/>
          <a:p>
            <a:endParaRPr lang="en-US"/>
          </a:p>
        </p:txBody>
      </p:sp>
      <p:sp>
        <p:nvSpPr>
          <p:cNvPr id="44120" name="Freeform 89"/>
          <p:cNvSpPr>
            <a:spLocks/>
          </p:cNvSpPr>
          <p:nvPr/>
        </p:nvSpPr>
        <p:spPr bwMode="auto">
          <a:xfrm>
            <a:off x="5449888" y="3094038"/>
            <a:ext cx="95250" cy="79375"/>
          </a:xfrm>
          <a:custGeom>
            <a:avLst/>
            <a:gdLst>
              <a:gd name="T0" fmla="*/ 110886896 w 60"/>
              <a:gd name="T1" fmla="*/ 42843449 h 50"/>
              <a:gd name="T2" fmla="*/ 110886896 w 60"/>
              <a:gd name="T3" fmla="*/ 42843449 h 50"/>
              <a:gd name="T4" fmla="*/ 126007830 w 60"/>
              <a:gd name="T5" fmla="*/ 60483756 h 50"/>
              <a:gd name="T6" fmla="*/ 151209386 w 60"/>
              <a:gd name="T7" fmla="*/ 75604689 h 50"/>
              <a:gd name="T8" fmla="*/ 151209386 w 60"/>
              <a:gd name="T9" fmla="*/ 75604689 h 50"/>
              <a:gd name="T10" fmla="*/ 75604693 w 60"/>
              <a:gd name="T11" fmla="*/ 93246571 h 50"/>
              <a:gd name="T12" fmla="*/ 0 w 60"/>
              <a:gd name="T13" fmla="*/ 126007824 h 50"/>
              <a:gd name="T14" fmla="*/ 0 w 60"/>
              <a:gd name="T15" fmla="*/ 126007824 h 50"/>
              <a:gd name="T16" fmla="*/ 50403125 w 60"/>
              <a:gd name="T17" fmla="*/ 68043429 h 50"/>
              <a:gd name="T18" fmla="*/ 93246576 w 60"/>
              <a:gd name="T19" fmla="*/ 0 h 50"/>
              <a:gd name="T20" fmla="*/ 93246576 w 60"/>
              <a:gd name="T21" fmla="*/ 0 h 50"/>
              <a:gd name="T22" fmla="*/ 100806249 w 60"/>
              <a:gd name="T23" fmla="*/ 35282189 h 50"/>
              <a:gd name="T24" fmla="*/ 110886896 w 60"/>
              <a:gd name="T25" fmla="*/ 42843449 h 50"/>
              <a:gd name="T26" fmla="*/ 110886896 w 60"/>
              <a:gd name="T27" fmla="*/ 42843449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50"/>
              <a:gd name="T44" fmla="*/ 60 w 60"/>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50">
                <a:moveTo>
                  <a:pt x="44" y="17"/>
                </a:moveTo>
                <a:lnTo>
                  <a:pt x="44" y="17"/>
                </a:lnTo>
                <a:lnTo>
                  <a:pt x="50" y="24"/>
                </a:lnTo>
                <a:lnTo>
                  <a:pt x="60" y="30"/>
                </a:lnTo>
                <a:lnTo>
                  <a:pt x="30" y="37"/>
                </a:lnTo>
                <a:lnTo>
                  <a:pt x="0" y="50"/>
                </a:lnTo>
                <a:lnTo>
                  <a:pt x="20" y="27"/>
                </a:lnTo>
                <a:lnTo>
                  <a:pt x="37" y="0"/>
                </a:lnTo>
                <a:lnTo>
                  <a:pt x="40" y="14"/>
                </a:lnTo>
                <a:lnTo>
                  <a:pt x="44" y="17"/>
                </a:lnTo>
                <a:close/>
              </a:path>
            </a:pathLst>
          </a:custGeom>
          <a:solidFill>
            <a:srgbClr val="000000"/>
          </a:solidFill>
          <a:ln w="11113">
            <a:solidFill>
              <a:srgbClr val="000000"/>
            </a:solidFill>
            <a:round/>
            <a:headEnd/>
            <a:tailEnd/>
          </a:ln>
        </p:spPr>
        <p:txBody>
          <a:bodyPr/>
          <a:lstStyle/>
          <a:p>
            <a:endParaRPr lang="en-US"/>
          </a:p>
        </p:txBody>
      </p:sp>
      <p:sp>
        <p:nvSpPr>
          <p:cNvPr id="44121" name="Freeform 90"/>
          <p:cNvSpPr>
            <a:spLocks/>
          </p:cNvSpPr>
          <p:nvPr/>
        </p:nvSpPr>
        <p:spPr bwMode="auto">
          <a:xfrm>
            <a:off x="5959475" y="3375025"/>
            <a:ext cx="95250" cy="79375"/>
          </a:xfrm>
          <a:custGeom>
            <a:avLst/>
            <a:gdLst>
              <a:gd name="T0" fmla="*/ 115927208 w 60"/>
              <a:gd name="T1" fmla="*/ 42843449 h 50"/>
              <a:gd name="T2" fmla="*/ 115927208 w 60"/>
              <a:gd name="T3" fmla="*/ 42843449 h 50"/>
              <a:gd name="T4" fmla="*/ 133569091 w 60"/>
              <a:gd name="T5" fmla="*/ 57964395 h 50"/>
              <a:gd name="T6" fmla="*/ 151209386 w 60"/>
              <a:gd name="T7" fmla="*/ 75604689 h 50"/>
              <a:gd name="T8" fmla="*/ 151209386 w 60"/>
              <a:gd name="T9" fmla="*/ 75604689 h 50"/>
              <a:gd name="T10" fmla="*/ 75604693 w 60"/>
              <a:gd name="T11" fmla="*/ 93246571 h 50"/>
              <a:gd name="T12" fmla="*/ 0 w 60"/>
              <a:gd name="T13" fmla="*/ 126007824 h 50"/>
              <a:gd name="T14" fmla="*/ 0 w 60"/>
              <a:gd name="T15" fmla="*/ 126007824 h 50"/>
              <a:gd name="T16" fmla="*/ 57964398 w 60"/>
              <a:gd name="T17" fmla="*/ 68043429 h 50"/>
              <a:gd name="T18" fmla="*/ 100806249 w 60"/>
              <a:gd name="T19" fmla="*/ 0 h 50"/>
              <a:gd name="T20" fmla="*/ 100806249 w 60"/>
              <a:gd name="T21" fmla="*/ 0 h 50"/>
              <a:gd name="T22" fmla="*/ 108367535 w 60"/>
              <a:gd name="T23" fmla="*/ 32761240 h 50"/>
              <a:gd name="T24" fmla="*/ 115927208 w 60"/>
              <a:gd name="T25" fmla="*/ 42843449 h 50"/>
              <a:gd name="T26" fmla="*/ 115927208 w 60"/>
              <a:gd name="T27" fmla="*/ 42843449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50"/>
              <a:gd name="T44" fmla="*/ 60 w 60"/>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50">
                <a:moveTo>
                  <a:pt x="46" y="17"/>
                </a:moveTo>
                <a:lnTo>
                  <a:pt x="46" y="17"/>
                </a:lnTo>
                <a:lnTo>
                  <a:pt x="53" y="23"/>
                </a:lnTo>
                <a:lnTo>
                  <a:pt x="60" y="30"/>
                </a:lnTo>
                <a:lnTo>
                  <a:pt x="30" y="37"/>
                </a:lnTo>
                <a:lnTo>
                  <a:pt x="0" y="50"/>
                </a:lnTo>
                <a:lnTo>
                  <a:pt x="23" y="27"/>
                </a:lnTo>
                <a:lnTo>
                  <a:pt x="40" y="0"/>
                </a:lnTo>
                <a:lnTo>
                  <a:pt x="43" y="13"/>
                </a:lnTo>
                <a:lnTo>
                  <a:pt x="46" y="17"/>
                </a:lnTo>
                <a:close/>
              </a:path>
            </a:pathLst>
          </a:custGeom>
          <a:solidFill>
            <a:srgbClr val="000000"/>
          </a:solidFill>
          <a:ln w="11113">
            <a:solidFill>
              <a:srgbClr val="000000"/>
            </a:solidFill>
            <a:round/>
            <a:headEnd/>
            <a:tailEnd/>
          </a:ln>
        </p:spPr>
        <p:txBody>
          <a:bodyPr/>
          <a:lstStyle/>
          <a:p>
            <a:endParaRPr lang="en-US"/>
          </a:p>
        </p:txBody>
      </p:sp>
      <p:sp>
        <p:nvSpPr>
          <p:cNvPr id="44122" name="Freeform 91"/>
          <p:cNvSpPr>
            <a:spLocks/>
          </p:cNvSpPr>
          <p:nvPr/>
        </p:nvSpPr>
        <p:spPr bwMode="auto">
          <a:xfrm>
            <a:off x="5376863" y="3946525"/>
            <a:ext cx="63500" cy="95250"/>
          </a:xfrm>
          <a:custGeom>
            <a:avLst/>
            <a:gdLst>
              <a:gd name="T0" fmla="*/ 50403118 w 40"/>
              <a:gd name="T1" fmla="*/ 126007830 h 60"/>
              <a:gd name="T2" fmla="*/ 50403118 w 40"/>
              <a:gd name="T3" fmla="*/ 126007830 h 60"/>
              <a:gd name="T4" fmla="*/ 25201559 w 40"/>
              <a:gd name="T5" fmla="*/ 118448157 h 60"/>
              <a:gd name="T6" fmla="*/ 0 w 40"/>
              <a:gd name="T7" fmla="*/ 118448157 h 60"/>
              <a:gd name="T8" fmla="*/ 0 w 40"/>
              <a:gd name="T9" fmla="*/ 118448157 h 60"/>
              <a:gd name="T10" fmla="*/ 50403118 w 40"/>
              <a:gd name="T11" fmla="*/ 60483759 h 60"/>
              <a:gd name="T12" fmla="*/ 100806236 w 40"/>
              <a:gd name="T13" fmla="*/ 0 h 60"/>
              <a:gd name="T14" fmla="*/ 100806236 w 40"/>
              <a:gd name="T15" fmla="*/ 0 h 60"/>
              <a:gd name="T16" fmla="*/ 83165943 w 40"/>
              <a:gd name="T17" fmla="*/ 75604693 h 60"/>
              <a:gd name="T18" fmla="*/ 83165943 w 40"/>
              <a:gd name="T19" fmla="*/ 151209386 h 60"/>
              <a:gd name="T20" fmla="*/ 83165943 w 40"/>
              <a:gd name="T21" fmla="*/ 151209386 h 60"/>
              <a:gd name="T22" fmla="*/ 57962803 w 40"/>
              <a:gd name="T23" fmla="*/ 136088453 h 60"/>
              <a:gd name="T24" fmla="*/ 50403118 w 40"/>
              <a:gd name="T25" fmla="*/ 126007830 h 60"/>
              <a:gd name="T26" fmla="*/ 50403118 w 40"/>
              <a:gd name="T27" fmla="*/ 12600783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0"/>
              <a:gd name="T44" fmla="*/ 40 w 40"/>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0">
                <a:moveTo>
                  <a:pt x="20" y="50"/>
                </a:moveTo>
                <a:lnTo>
                  <a:pt x="20" y="50"/>
                </a:lnTo>
                <a:lnTo>
                  <a:pt x="10" y="47"/>
                </a:lnTo>
                <a:lnTo>
                  <a:pt x="0" y="47"/>
                </a:lnTo>
                <a:lnTo>
                  <a:pt x="20" y="24"/>
                </a:lnTo>
                <a:lnTo>
                  <a:pt x="40" y="0"/>
                </a:lnTo>
                <a:lnTo>
                  <a:pt x="33" y="30"/>
                </a:lnTo>
                <a:lnTo>
                  <a:pt x="33" y="60"/>
                </a:lnTo>
                <a:lnTo>
                  <a:pt x="23" y="54"/>
                </a:lnTo>
                <a:lnTo>
                  <a:pt x="20" y="50"/>
                </a:lnTo>
                <a:close/>
              </a:path>
            </a:pathLst>
          </a:custGeom>
          <a:solidFill>
            <a:srgbClr val="000000"/>
          </a:solidFill>
          <a:ln w="11113">
            <a:solidFill>
              <a:srgbClr val="000000"/>
            </a:solidFill>
            <a:round/>
            <a:headEnd/>
            <a:tailEnd/>
          </a:ln>
        </p:spPr>
        <p:txBody>
          <a:bodyPr/>
          <a:lstStyle/>
          <a:p>
            <a:endParaRPr lang="en-US"/>
          </a:p>
        </p:txBody>
      </p:sp>
      <p:sp>
        <p:nvSpPr>
          <p:cNvPr id="44123" name="Freeform 92"/>
          <p:cNvSpPr>
            <a:spLocks/>
          </p:cNvSpPr>
          <p:nvPr/>
        </p:nvSpPr>
        <p:spPr bwMode="auto">
          <a:xfrm>
            <a:off x="6789738" y="3692525"/>
            <a:ext cx="63500" cy="101600"/>
          </a:xfrm>
          <a:custGeom>
            <a:avLst/>
            <a:gdLst>
              <a:gd name="T0" fmla="*/ 50403118 w 40"/>
              <a:gd name="T1" fmla="*/ 126007802 h 64"/>
              <a:gd name="T2" fmla="*/ 50403118 w 40"/>
              <a:gd name="T3" fmla="*/ 126007802 h 64"/>
              <a:gd name="T4" fmla="*/ 32761237 w 40"/>
              <a:gd name="T5" fmla="*/ 136088422 h 64"/>
              <a:gd name="T6" fmla="*/ 17640299 w 40"/>
              <a:gd name="T7" fmla="*/ 161289973 h 64"/>
              <a:gd name="T8" fmla="*/ 17640299 w 40"/>
              <a:gd name="T9" fmla="*/ 161289973 h 64"/>
              <a:gd name="T10" fmla="*/ 7559675 w 40"/>
              <a:gd name="T11" fmla="*/ 75604676 h 64"/>
              <a:gd name="T12" fmla="*/ 0 w 40"/>
              <a:gd name="T13" fmla="*/ 0 h 64"/>
              <a:gd name="T14" fmla="*/ 0 w 40"/>
              <a:gd name="T15" fmla="*/ 0 h 64"/>
              <a:gd name="T16" fmla="*/ 42843446 w 40"/>
              <a:gd name="T17" fmla="*/ 68043417 h 64"/>
              <a:gd name="T18" fmla="*/ 100806236 w 40"/>
              <a:gd name="T19" fmla="*/ 118446543 h 64"/>
              <a:gd name="T20" fmla="*/ 100806236 w 40"/>
              <a:gd name="T21" fmla="*/ 118446543 h 64"/>
              <a:gd name="T22" fmla="*/ 68043424 w 40"/>
              <a:gd name="T23" fmla="*/ 118446543 h 64"/>
              <a:gd name="T24" fmla="*/ 50403118 w 40"/>
              <a:gd name="T25" fmla="*/ 126007802 h 64"/>
              <a:gd name="T26" fmla="*/ 50403118 w 40"/>
              <a:gd name="T27" fmla="*/ 126007802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4"/>
              <a:gd name="T44" fmla="*/ 40 w 40"/>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4">
                <a:moveTo>
                  <a:pt x="20" y="50"/>
                </a:moveTo>
                <a:lnTo>
                  <a:pt x="20" y="50"/>
                </a:lnTo>
                <a:lnTo>
                  <a:pt x="13" y="54"/>
                </a:lnTo>
                <a:lnTo>
                  <a:pt x="7" y="64"/>
                </a:lnTo>
                <a:lnTo>
                  <a:pt x="3" y="30"/>
                </a:lnTo>
                <a:lnTo>
                  <a:pt x="0" y="0"/>
                </a:lnTo>
                <a:lnTo>
                  <a:pt x="17" y="27"/>
                </a:lnTo>
                <a:lnTo>
                  <a:pt x="40" y="47"/>
                </a:lnTo>
                <a:lnTo>
                  <a:pt x="27" y="47"/>
                </a:lnTo>
                <a:lnTo>
                  <a:pt x="20" y="50"/>
                </a:lnTo>
                <a:close/>
              </a:path>
            </a:pathLst>
          </a:custGeom>
          <a:solidFill>
            <a:srgbClr val="000000"/>
          </a:solidFill>
          <a:ln w="11113">
            <a:solidFill>
              <a:srgbClr val="000000"/>
            </a:solidFill>
            <a:round/>
            <a:headEnd/>
            <a:tailEnd/>
          </a:ln>
        </p:spPr>
        <p:txBody>
          <a:bodyPr/>
          <a:lstStyle/>
          <a:p>
            <a:endParaRPr lang="en-US"/>
          </a:p>
        </p:txBody>
      </p:sp>
      <p:sp>
        <p:nvSpPr>
          <p:cNvPr id="44124" name="Line 93"/>
          <p:cNvSpPr>
            <a:spLocks noChangeShapeType="1"/>
          </p:cNvSpPr>
          <p:nvPr/>
        </p:nvSpPr>
        <p:spPr bwMode="auto">
          <a:xfrm flipH="1" flipV="1">
            <a:off x="5937250" y="3830638"/>
            <a:ext cx="249238" cy="550862"/>
          </a:xfrm>
          <a:prstGeom prst="line">
            <a:avLst/>
          </a:prstGeom>
          <a:noFill/>
          <a:ln w="4763">
            <a:solidFill>
              <a:srgbClr val="000000"/>
            </a:solidFill>
            <a:round/>
            <a:headEnd/>
            <a:tailEnd/>
          </a:ln>
        </p:spPr>
        <p:txBody>
          <a:bodyPr/>
          <a:lstStyle/>
          <a:p>
            <a:endParaRPr lang="en-US"/>
          </a:p>
        </p:txBody>
      </p:sp>
      <p:sp>
        <p:nvSpPr>
          <p:cNvPr id="44125" name="Freeform 94"/>
          <p:cNvSpPr>
            <a:spLocks/>
          </p:cNvSpPr>
          <p:nvPr/>
        </p:nvSpPr>
        <p:spPr bwMode="auto">
          <a:xfrm>
            <a:off x="5905500" y="3767138"/>
            <a:ext cx="63500" cy="95250"/>
          </a:xfrm>
          <a:custGeom>
            <a:avLst/>
            <a:gdLst>
              <a:gd name="T0" fmla="*/ 60483752 w 40"/>
              <a:gd name="T1" fmla="*/ 118448157 h 60"/>
              <a:gd name="T2" fmla="*/ 60483752 w 40"/>
              <a:gd name="T3" fmla="*/ 118448157 h 60"/>
              <a:gd name="T4" fmla="*/ 35282186 w 40"/>
              <a:gd name="T5" fmla="*/ 133569091 h 60"/>
              <a:gd name="T6" fmla="*/ 17640299 w 40"/>
              <a:gd name="T7" fmla="*/ 151209386 h 60"/>
              <a:gd name="T8" fmla="*/ 17640299 w 40"/>
              <a:gd name="T9" fmla="*/ 151209386 h 60"/>
              <a:gd name="T10" fmla="*/ 17640299 w 40"/>
              <a:gd name="T11" fmla="*/ 75604693 h 60"/>
              <a:gd name="T12" fmla="*/ 0 w 40"/>
              <a:gd name="T13" fmla="*/ 0 h 60"/>
              <a:gd name="T14" fmla="*/ 0 w 40"/>
              <a:gd name="T15" fmla="*/ 0 h 60"/>
              <a:gd name="T16" fmla="*/ 50403118 w 40"/>
              <a:gd name="T17" fmla="*/ 57964398 h 60"/>
              <a:gd name="T18" fmla="*/ 100806236 w 40"/>
              <a:gd name="T19" fmla="*/ 108367535 h 60"/>
              <a:gd name="T20" fmla="*/ 100806236 w 40"/>
              <a:gd name="T21" fmla="*/ 108367535 h 60"/>
              <a:gd name="T22" fmla="*/ 68043424 w 40"/>
              <a:gd name="T23" fmla="*/ 118448157 h 60"/>
              <a:gd name="T24" fmla="*/ 60483752 w 40"/>
              <a:gd name="T25" fmla="*/ 118448157 h 60"/>
              <a:gd name="T26" fmla="*/ 60483752 w 40"/>
              <a:gd name="T27" fmla="*/ 11844815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60"/>
              <a:gd name="T44" fmla="*/ 40 w 40"/>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60">
                <a:moveTo>
                  <a:pt x="24" y="47"/>
                </a:moveTo>
                <a:lnTo>
                  <a:pt x="24" y="47"/>
                </a:lnTo>
                <a:lnTo>
                  <a:pt x="14" y="53"/>
                </a:lnTo>
                <a:lnTo>
                  <a:pt x="7" y="60"/>
                </a:lnTo>
                <a:lnTo>
                  <a:pt x="7" y="30"/>
                </a:lnTo>
                <a:lnTo>
                  <a:pt x="0" y="0"/>
                </a:lnTo>
                <a:lnTo>
                  <a:pt x="20" y="23"/>
                </a:lnTo>
                <a:lnTo>
                  <a:pt x="40" y="43"/>
                </a:lnTo>
                <a:lnTo>
                  <a:pt x="27" y="47"/>
                </a:lnTo>
                <a:lnTo>
                  <a:pt x="24" y="47"/>
                </a:lnTo>
                <a:close/>
              </a:path>
            </a:pathLst>
          </a:custGeom>
          <a:solidFill>
            <a:srgbClr val="000000"/>
          </a:solidFill>
          <a:ln w="11113">
            <a:solidFill>
              <a:srgbClr val="000000"/>
            </a:solidFill>
            <a:round/>
            <a:headEnd/>
            <a:tailEnd/>
          </a:ln>
        </p:spPr>
        <p:txBody>
          <a:bodyPr/>
          <a:lstStyle/>
          <a:p>
            <a:endParaRPr lang="en-US"/>
          </a:p>
        </p:txBody>
      </p:sp>
      <p:sp>
        <p:nvSpPr>
          <p:cNvPr id="44126" name="Freeform 95"/>
          <p:cNvSpPr>
            <a:spLocks/>
          </p:cNvSpPr>
          <p:nvPr/>
        </p:nvSpPr>
        <p:spPr bwMode="auto">
          <a:xfrm>
            <a:off x="4486275" y="3379788"/>
            <a:ext cx="1795463" cy="117475"/>
          </a:xfrm>
          <a:custGeom>
            <a:avLst/>
            <a:gdLst>
              <a:gd name="T0" fmla="*/ 2147483647 w 1131"/>
              <a:gd name="T1" fmla="*/ 186491535 h 74"/>
              <a:gd name="T2" fmla="*/ 2147483647 w 1131"/>
              <a:gd name="T3" fmla="*/ 136088431 h 74"/>
              <a:gd name="T4" fmla="*/ 2147483647 w 1131"/>
              <a:gd name="T5" fmla="*/ 136088431 h 74"/>
              <a:gd name="T6" fmla="*/ 2147483647 w 1131"/>
              <a:gd name="T7" fmla="*/ 136088431 h 74"/>
              <a:gd name="T8" fmla="*/ 2147483647 w 1131"/>
              <a:gd name="T9" fmla="*/ 128527172 h 74"/>
              <a:gd name="T10" fmla="*/ 2147483647 w 1131"/>
              <a:gd name="T11" fmla="*/ 110886879 h 74"/>
              <a:gd name="T12" fmla="*/ 2147483647 w 1131"/>
              <a:gd name="T13" fmla="*/ 75604681 h 74"/>
              <a:gd name="T14" fmla="*/ 2109372045 w 1131"/>
              <a:gd name="T15" fmla="*/ 25201558 h 74"/>
              <a:gd name="T16" fmla="*/ 2109372045 w 1131"/>
              <a:gd name="T17" fmla="*/ 25201558 h 74"/>
              <a:gd name="T18" fmla="*/ 2043847993 w 1131"/>
              <a:gd name="T19" fmla="*/ 10080624 h 74"/>
              <a:gd name="T20" fmla="*/ 1968243317 w 1131"/>
              <a:gd name="T21" fmla="*/ 0 h 74"/>
              <a:gd name="T22" fmla="*/ 874495275 w 1131"/>
              <a:gd name="T23" fmla="*/ 0 h 74"/>
              <a:gd name="T24" fmla="*/ 874495275 w 1131"/>
              <a:gd name="T25" fmla="*/ 0 h 74"/>
              <a:gd name="T26" fmla="*/ 808971024 w 1131"/>
              <a:gd name="T27" fmla="*/ 10080624 h 74"/>
              <a:gd name="T28" fmla="*/ 740926022 w 1131"/>
              <a:gd name="T29" fmla="*/ 25201558 h 74"/>
              <a:gd name="T30" fmla="*/ 740926022 w 1131"/>
              <a:gd name="T31" fmla="*/ 25201558 h 74"/>
              <a:gd name="T32" fmla="*/ 632560114 w 1131"/>
              <a:gd name="T33" fmla="*/ 75604681 h 74"/>
              <a:gd name="T34" fmla="*/ 539313553 w 1131"/>
              <a:gd name="T35" fmla="*/ 110886879 h 74"/>
              <a:gd name="T36" fmla="*/ 463708877 w 1131"/>
              <a:gd name="T37" fmla="*/ 128527172 h 74"/>
              <a:gd name="T38" fmla="*/ 395665364 w 1131"/>
              <a:gd name="T39" fmla="*/ 136088431 h 74"/>
              <a:gd name="T40" fmla="*/ 0 w 1131"/>
              <a:gd name="T41" fmla="*/ 136088431 h 74"/>
              <a:gd name="T42" fmla="*/ 0 w 1131"/>
              <a:gd name="T43" fmla="*/ 186491535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1"/>
              <a:gd name="T67" fmla="*/ 0 h 74"/>
              <a:gd name="T68" fmla="*/ 1131 w 1131"/>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1" h="74">
                <a:moveTo>
                  <a:pt x="1131" y="74"/>
                </a:moveTo>
                <a:lnTo>
                  <a:pt x="1131" y="54"/>
                </a:lnTo>
                <a:lnTo>
                  <a:pt x="974" y="54"/>
                </a:lnTo>
                <a:lnTo>
                  <a:pt x="948" y="51"/>
                </a:lnTo>
                <a:lnTo>
                  <a:pt x="914" y="44"/>
                </a:lnTo>
                <a:lnTo>
                  <a:pt x="878" y="30"/>
                </a:lnTo>
                <a:lnTo>
                  <a:pt x="837" y="10"/>
                </a:lnTo>
                <a:lnTo>
                  <a:pt x="811" y="4"/>
                </a:lnTo>
                <a:lnTo>
                  <a:pt x="781" y="0"/>
                </a:lnTo>
                <a:lnTo>
                  <a:pt x="347" y="0"/>
                </a:lnTo>
                <a:lnTo>
                  <a:pt x="321" y="4"/>
                </a:lnTo>
                <a:lnTo>
                  <a:pt x="294" y="10"/>
                </a:lnTo>
                <a:lnTo>
                  <a:pt x="251" y="30"/>
                </a:lnTo>
                <a:lnTo>
                  <a:pt x="214" y="44"/>
                </a:lnTo>
                <a:lnTo>
                  <a:pt x="184" y="51"/>
                </a:lnTo>
                <a:lnTo>
                  <a:pt x="157" y="54"/>
                </a:lnTo>
                <a:lnTo>
                  <a:pt x="0" y="54"/>
                </a:lnTo>
                <a:lnTo>
                  <a:pt x="0" y="74"/>
                </a:lnTo>
              </a:path>
            </a:pathLst>
          </a:custGeom>
          <a:noFill/>
          <a:ln w="11113">
            <a:solidFill>
              <a:srgbClr val="000000"/>
            </a:solidFill>
            <a:round/>
            <a:headEnd/>
            <a:tailEnd/>
          </a:ln>
        </p:spPr>
        <p:txBody>
          <a:bodyPr/>
          <a:lstStyle/>
          <a:p>
            <a:endParaRPr lang="en-US"/>
          </a:p>
        </p:txBody>
      </p:sp>
      <p:sp>
        <p:nvSpPr>
          <p:cNvPr id="44127" name="Freeform 96"/>
          <p:cNvSpPr>
            <a:spLocks/>
          </p:cNvSpPr>
          <p:nvPr/>
        </p:nvSpPr>
        <p:spPr bwMode="auto">
          <a:xfrm>
            <a:off x="5207000" y="3227388"/>
            <a:ext cx="360363" cy="269875"/>
          </a:xfrm>
          <a:custGeom>
            <a:avLst/>
            <a:gdLst>
              <a:gd name="T0" fmla="*/ 572077101 w 227"/>
              <a:gd name="T1" fmla="*/ 428426607 h 170"/>
              <a:gd name="T2" fmla="*/ 572077101 w 227"/>
              <a:gd name="T3" fmla="*/ 378023401 h 170"/>
              <a:gd name="T4" fmla="*/ 352822369 w 227"/>
              <a:gd name="T5" fmla="*/ 378023401 h 170"/>
              <a:gd name="T6" fmla="*/ 352822369 w 227"/>
              <a:gd name="T7" fmla="*/ 378023401 h 170"/>
              <a:gd name="T8" fmla="*/ 327620778 w 227"/>
              <a:gd name="T9" fmla="*/ 378023401 h 170"/>
              <a:gd name="T10" fmla="*/ 320061095 w 227"/>
              <a:gd name="T11" fmla="*/ 370463729 h 170"/>
              <a:gd name="T12" fmla="*/ 320061095 w 227"/>
              <a:gd name="T13" fmla="*/ 352821848 h 170"/>
              <a:gd name="T14" fmla="*/ 309980458 w 227"/>
              <a:gd name="T15" fmla="*/ 327620294 h 170"/>
              <a:gd name="T16" fmla="*/ 309980458 w 227"/>
              <a:gd name="T17" fmla="*/ 32761238 h 170"/>
              <a:gd name="T18" fmla="*/ 309980458 w 227"/>
              <a:gd name="T19" fmla="*/ 32761238 h 170"/>
              <a:gd name="T20" fmla="*/ 309980458 w 227"/>
              <a:gd name="T21" fmla="*/ 7559675 h 170"/>
              <a:gd name="T22" fmla="*/ 302419188 w 227"/>
              <a:gd name="T23" fmla="*/ 0 h 170"/>
              <a:gd name="T24" fmla="*/ 284778868 w 227"/>
              <a:gd name="T25" fmla="*/ 0 h 170"/>
              <a:gd name="T26" fmla="*/ 284778868 w 227"/>
              <a:gd name="T27" fmla="*/ 0 h 170"/>
              <a:gd name="T28" fmla="*/ 284778868 w 227"/>
              <a:gd name="T29" fmla="*/ 0 h 170"/>
              <a:gd name="T30" fmla="*/ 269657913 w 227"/>
              <a:gd name="T31" fmla="*/ 0 h 170"/>
              <a:gd name="T32" fmla="*/ 259577277 w 227"/>
              <a:gd name="T33" fmla="*/ 7559675 h 170"/>
              <a:gd name="T34" fmla="*/ 252016006 w 227"/>
              <a:gd name="T35" fmla="*/ 32761238 h 170"/>
              <a:gd name="T36" fmla="*/ 252016006 w 227"/>
              <a:gd name="T37" fmla="*/ 327620294 h 170"/>
              <a:gd name="T38" fmla="*/ 252016006 w 227"/>
              <a:gd name="T39" fmla="*/ 327620294 h 170"/>
              <a:gd name="T40" fmla="*/ 252016006 w 227"/>
              <a:gd name="T41" fmla="*/ 352821848 h 170"/>
              <a:gd name="T42" fmla="*/ 252016006 w 227"/>
              <a:gd name="T43" fmla="*/ 370463729 h 170"/>
              <a:gd name="T44" fmla="*/ 234375686 w 227"/>
              <a:gd name="T45" fmla="*/ 378023401 h 170"/>
              <a:gd name="T46" fmla="*/ 219254732 w 227"/>
              <a:gd name="T47" fmla="*/ 378023401 h 170"/>
              <a:gd name="T48" fmla="*/ 0 w 227"/>
              <a:gd name="T49" fmla="*/ 378023401 h 170"/>
              <a:gd name="T50" fmla="*/ 0 w 227"/>
              <a:gd name="T51" fmla="*/ 428426607 h 170"/>
              <a:gd name="T52" fmla="*/ 572077101 w 227"/>
              <a:gd name="T53" fmla="*/ 428426607 h 1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7"/>
              <a:gd name="T82" fmla="*/ 0 h 170"/>
              <a:gd name="T83" fmla="*/ 227 w 227"/>
              <a:gd name="T84" fmla="*/ 170 h 1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7" h="170">
                <a:moveTo>
                  <a:pt x="227" y="170"/>
                </a:moveTo>
                <a:lnTo>
                  <a:pt x="227" y="150"/>
                </a:lnTo>
                <a:lnTo>
                  <a:pt x="140" y="150"/>
                </a:lnTo>
                <a:lnTo>
                  <a:pt x="130" y="150"/>
                </a:lnTo>
                <a:lnTo>
                  <a:pt x="127" y="147"/>
                </a:lnTo>
                <a:lnTo>
                  <a:pt x="127" y="140"/>
                </a:lnTo>
                <a:lnTo>
                  <a:pt x="123" y="130"/>
                </a:lnTo>
                <a:lnTo>
                  <a:pt x="123" y="13"/>
                </a:lnTo>
                <a:lnTo>
                  <a:pt x="123" y="3"/>
                </a:lnTo>
                <a:lnTo>
                  <a:pt x="120" y="0"/>
                </a:lnTo>
                <a:lnTo>
                  <a:pt x="113" y="0"/>
                </a:lnTo>
                <a:lnTo>
                  <a:pt x="107" y="0"/>
                </a:lnTo>
                <a:lnTo>
                  <a:pt x="103" y="3"/>
                </a:lnTo>
                <a:lnTo>
                  <a:pt x="100" y="13"/>
                </a:lnTo>
                <a:lnTo>
                  <a:pt x="100" y="130"/>
                </a:lnTo>
                <a:lnTo>
                  <a:pt x="100" y="140"/>
                </a:lnTo>
                <a:lnTo>
                  <a:pt x="100" y="147"/>
                </a:lnTo>
                <a:lnTo>
                  <a:pt x="93" y="150"/>
                </a:lnTo>
                <a:lnTo>
                  <a:pt x="87" y="150"/>
                </a:lnTo>
                <a:lnTo>
                  <a:pt x="0" y="150"/>
                </a:lnTo>
                <a:lnTo>
                  <a:pt x="0" y="170"/>
                </a:lnTo>
                <a:lnTo>
                  <a:pt x="227" y="170"/>
                </a:lnTo>
                <a:close/>
              </a:path>
            </a:pathLst>
          </a:custGeom>
          <a:solidFill>
            <a:srgbClr val="999999"/>
          </a:solidFill>
          <a:ln w="9525">
            <a:noFill/>
            <a:round/>
            <a:headEnd/>
            <a:tailEnd/>
          </a:ln>
        </p:spPr>
        <p:txBody>
          <a:bodyPr/>
          <a:lstStyle/>
          <a:p>
            <a:endParaRPr lang="en-US"/>
          </a:p>
        </p:txBody>
      </p:sp>
      <p:sp>
        <p:nvSpPr>
          <p:cNvPr id="44128" name="Freeform 97"/>
          <p:cNvSpPr>
            <a:spLocks/>
          </p:cNvSpPr>
          <p:nvPr/>
        </p:nvSpPr>
        <p:spPr bwMode="auto">
          <a:xfrm>
            <a:off x="5207000" y="3227388"/>
            <a:ext cx="360363" cy="269875"/>
          </a:xfrm>
          <a:custGeom>
            <a:avLst/>
            <a:gdLst>
              <a:gd name="T0" fmla="*/ 572077101 w 227"/>
              <a:gd name="T1" fmla="*/ 428426607 h 170"/>
              <a:gd name="T2" fmla="*/ 572077101 w 227"/>
              <a:gd name="T3" fmla="*/ 378023401 h 170"/>
              <a:gd name="T4" fmla="*/ 352822369 w 227"/>
              <a:gd name="T5" fmla="*/ 378023401 h 170"/>
              <a:gd name="T6" fmla="*/ 352822369 w 227"/>
              <a:gd name="T7" fmla="*/ 378023401 h 170"/>
              <a:gd name="T8" fmla="*/ 327620778 w 227"/>
              <a:gd name="T9" fmla="*/ 378023401 h 170"/>
              <a:gd name="T10" fmla="*/ 320061095 w 227"/>
              <a:gd name="T11" fmla="*/ 370463729 h 170"/>
              <a:gd name="T12" fmla="*/ 320061095 w 227"/>
              <a:gd name="T13" fmla="*/ 352821848 h 170"/>
              <a:gd name="T14" fmla="*/ 309980458 w 227"/>
              <a:gd name="T15" fmla="*/ 327620294 h 170"/>
              <a:gd name="T16" fmla="*/ 309980458 w 227"/>
              <a:gd name="T17" fmla="*/ 32761238 h 170"/>
              <a:gd name="T18" fmla="*/ 309980458 w 227"/>
              <a:gd name="T19" fmla="*/ 32761238 h 170"/>
              <a:gd name="T20" fmla="*/ 309980458 w 227"/>
              <a:gd name="T21" fmla="*/ 7559675 h 170"/>
              <a:gd name="T22" fmla="*/ 302419188 w 227"/>
              <a:gd name="T23" fmla="*/ 0 h 170"/>
              <a:gd name="T24" fmla="*/ 284778868 w 227"/>
              <a:gd name="T25" fmla="*/ 0 h 170"/>
              <a:gd name="T26" fmla="*/ 284778868 w 227"/>
              <a:gd name="T27" fmla="*/ 0 h 170"/>
              <a:gd name="T28" fmla="*/ 284778868 w 227"/>
              <a:gd name="T29" fmla="*/ 0 h 170"/>
              <a:gd name="T30" fmla="*/ 269657913 w 227"/>
              <a:gd name="T31" fmla="*/ 0 h 170"/>
              <a:gd name="T32" fmla="*/ 259577277 w 227"/>
              <a:gd name="T33" fmla="*/ 7559675 h 170"/>
              <a:gd name="T34" fmla="*/ 252016006 w 227"/>
              <a:gd name="T35" fmla="*/ 32761238 h 170"/>
              <a:gd name="T36" fmla="*/ 252016006 w 227"/>
              <a:gd name="T37" fmla="*/ 327620294 h 170"/>
              <a:gd name="T38" fmla="*/ 252016006 w 227"/>
              <a:gd name="T39" fmla="*/ 327620294 h 170"/>
              <a:gd name="T40" fmla="*/ 252016006 w 227"/>
              <a:gd name="T41" fmla="*/ 352821848 h 170"/>
              <a:gd name="T42" fmla="*/ 252016006 w 227"/>
              <a:gd name="T43" fmla="*/ 370463729 h 170"/>
              <a:gd name="T44" fmla="*/ 234375686 w 227"/>
              <a:gd name="T45" fmla="*/ 378023401 h 170"/>
              <a:gd name="T46" fmla="*/ 219254732 w 227"/>
              <a:gd name="T47" fmla="*/ 378023401 h 170"/>
              <a:gd name="T48" fmla="*/ 0 w 227"/>
              <a:gd name="T49" fmla="*/ 378023401 h 170"/>
              <a:gd name="T50" fmla="*/ 0 w 227"/>
              <a:gd name="T51" fmla="*/ 428426607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7"/>
              <a:gd name="T79" fmla="*/ 0 h 170"/>
              <a:gd name="T80" fmla="*/ 227 w 227"/>
              <a:gd name="T81" fmla="*/ 170 h 1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7" h="170">
                <a:moveTo>
                  <a:pt x="227" y="170"/>
                </a:moveTo>
                <a:lnTo>
                  <a:pt x="227" y="150"/>
                </a:lnTo>
                <a:lnTo>
                  <a:pt x="140" y="150"/>
                </a:lnTo>
                <a:lnTo>
                  <a:pt x="130" y="150"/>
                </a:lnTo>
                <a:lnTo>
                  <a:pt x="127" y="147"/>
                </a:lnTo>
                <a:lnTo>
                  <a:pt x="127" y="140"/>
                </a:lnTo>
                <a:lnTo>
                  <a:pt x="123" y="130"/>
                </a:lnTo>
                <a:lnTo>
                  <a:pt x="123" y="13"/>
                </a:lnTo>
                <a:lnTo>
                  <a:pt x="123" y="3"/>
                </a:lnTo>
                <a:lnTo>
                  <a:pt x="120" y="0"/>
                </a:lnTo>
                <a:lnTo>
                  <a:pt x="113" y="0"/>
                </a:lnTo>
                <a:lnTo>
                  <a:pt x="107" y="0"/>
                </a:lnTo>
                <a:lnTo>
                  <a:pt x="103" y="3"/>
                </a:lnTo>
                <a:lnTo>
                  <a:pt x="100" y="13"/>
                </a:lnTo>
                <a:lnTo>
                  <a:pt x="100" y="130"/>
                </a:lnTo>
                <a:lnTo>
                  <a:pt x="100" y="140"/>
                </a:lnTo>
                <a:lnTo>
                  <a:pt x="100" y="147"/>
                </a:lnTo>
                <a:lnTo>
                  <a:pt x="93" y="150"/>
                </a:lnTo>
                <a:lnTo>
                  <a:pt x="87" y="150"/>
                </a:lnTo>
                <a:lnTo>
                  <a:pt x="0" y="150"/>
                </a:lnTo>
                <a:lnTo>
                  <a:pt x="0" y="170"/>
                </a:lnTo>
              </a:path>
            </a:pathLst>
          </a:custGeom>
          <a:noFill/>
          <a:ln w="11113">
            <a:solidFill>
              <a:srgbClr val="000000"/>
            </a:solidFill>
            <a:round/>
            <a:headEnd/>
            <a:tailEnd/>
          </a:ln>
        </p:spPr>
        <p:txBody>
          <a:bodyPr/>
          <a:lstStyle/>
          <a:p>
            <a:endParaRPr lang="en-US"/>
          </a:p>
        </p:txBody>
      </p:sp>
      <p:sp>
        <p:nvSpPr>
          <p:cNvPr id="44129" name="Rectangle 98"/>
          <p:cNvSpPr>
            <a:spLocks noChangeArrowheads="1"/>
          </p:cNvSpPr>
          <p:nvPr/>
        </p:nvSpPr>
        <p:spPr bwMode="auto">
          <a:xfrm>
            <a:off x="5116513" y="3502025"/>
            <a:ext cx="530225" cy="174625"/>
          </a:xfrm>
          <a:prstGeom prst="rect">
            <a:avLst/>
          </a:prstGeom>
          <a:noFill/>
          <a:ln w="11113">
            <a:solidFill>
              <a:srgbClr val="000000"/>
            </a:solidFill>
            <a:miter lim="800000"/>
            <a:headEnd/>
            <a:tailEnd/>
          </a:ln>
        </p:spPr>
        <p:txBody>
          <a:bodyPr/>
          <a:lstStyle/>
          <a:p>
            <a:endParaRPr lang="en-US"/>
          </a:p>
        </p:txBody>
      </p:sp>
      <p:sp>
        <p:nvSpPr>
          <p:cNvPr id="44130" name="Line 99"/>
          <p:cNvSpPr>
            <a:spLocks noChangeShapeType="1"/>
          </p:cNvSpPr>
          <p:nvPr/>
        </p:nvSpPr>
        <p:spPr bwMode="auto">
          <a:xfrm flipH="1">
            <a:off x="5386388" y="3021013"/>
            <a:ext cx="688975" cy="508000"/>
          </a:xfrm>
          <a:prstGeom prst="line">
            <a:avLst/>
          </a:prstGeom>
          <a:noFill/>
          <a:ln w="4763">
            <a:solidFill>
              <a:srgbClr val="000000"/>
            </a:solidFill>
            <a:round/>
            <a:headEnd/>
            <a:tailEnd/>
          </a:ln>
        </p:spPr>
        <p:txBody>
          <a:bodyPr/>
          <a:lstStyle/>
          <a:p>
            <a:endParaRPr lang="en-US"/>
          </a:p>
        </p:txBody>
      </p:sp>
      <p:sp>
        <p:nvSpPr>
          <p:cNvPr id="44131" name="Freeform 100"/>
          <p:cNvSpPr>
            <a:spLocks/>
          </p:cNvSpPr>
          <p:nvPr/>
        </p:nvSpPr>
        <p:spPr bwMode="auto">
          <a:xfrm>
            <a:off x="5322888" y="3497263"/>
            <a:ext cx="90487" cy="79375"/>
          </a:xfrm>
          <a:custGeom>
            <a:avLst/>
            <a:gdLst>
              <a:gd name="T0" fmla="*/ 110886282 w 57"/>
              <a:gd name="T1" fmla="*/ 42843449 h 50"/>
              <a:gd name="T2" fmla="*/ 110886282 w 57"/>
              <a:gd name="T3" fmla="*/ 42843449 h 50"/>
              <a:gd name="T4" fmla="*/ 126007132 w 57"/>
              <a:gd name="T5" fmla="*/ 68043429 h 50"/>
              <a:gd name="T6" fmla="*/ 143647330 w 57"/>
              <a:gd name="T7" fmla="*/ 75604689 h 50"/>
              <a:gd name="T8" fmla="*/ 143647330 w 57"/>
              <a:gd name="T9" fmla="*/ 75604689 h 50"/>
              <a:gd name="T10" fmla="*/ 75604274 w 57"/>
              <a:gd name="T11" fmla="*/ 93246571 h 50"/>
              <a:gd name="T12" fmla="*/ 0 w 57"/>
              <a:gd name="T13" fmla="*/ 126007824 h 50"/>
              <a:gd name="T14" fmla="*/ 0 w 57"/>
              <a:gd name="T15" fmla="*/ 126007824 h 50"/>
              <a:gd name="T16" fmla="*/ 50402845 w 57"/>
              <a:gd name="T17" fmla="*/ 68043429 h 50"/>
              <a:gd name="T18" fmla="*/ 93244472 w 57"/>
              <a:gd name="T19" fmla="*/ 0 h 50"/>
              <a:gd name="T20" fmla="*/ 93244472 w 57"/>
              <a:gd name="T21" fmla="*/ 0 h 50"/>
              <a:gd name="T22" fmla="*/ 100805691 w 57"/>
              <a:gd name="T23" fmla="*/ 32761240 h 50"/>
              <a:gd name="T24" fmla="*/ 110886282 w 57"/>
              <a:gd name="T25" fmla="*/ 42843449 h 50"/>
              <a:gd name="T26" fmla="*/ 110886282 w 57"/>
              <a:gd name="T27" fmla="*/ 42843449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50"/>
              <a:gd name="T44" fmla="*/ 57 w 57"/>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50">
                <a:moveTo>
                  <a:pt x="44" y="17"/>
                </a:moveTo>
                <a:lnTo>
                  <a:pt x="44" y="17"/>
                </a:lnTo>
                <a:lnTo>
                  <a:pt x="50" y="27"/>
                </a:lnTo>
                <a:lnTo>
                  <a:pt x="57" y="30"/>
                </a:lnTo>
                <a:lnTo>
                  <a:pt x="30" y="37"/>
                </a:lnTo>
                <a:lnTo>
                  <a:pt x="0" y="50"/>
                </a:lnTo>
                <a:lnTo>
                  <a:pt x="20" y="27"/>
                </a:lnTo>
                <a:lnTo>
                  <a:pt x="37" y="0"/>
                </a:lnTo>
                <a:lnTo>
                  <a:pt x="40" y="13"/>
                </a:lnTo>
                <a:lnTo>
                  <a:pt x="44" y="17"/>
                </a:lnTo>
                <a:close/>
              </a:path>
            </a:pathLst>
          </a:custGeom>
          <a:solidFill>
            <a:srgbClr val="000000"/>
          </a:solidFill>
          <a:ln w="11113">
            <a:solidFill>
              <a:srgbClr val="000000"/>
            </a:solidFill>
            <a:round/>
            <a:headEnd/>
            <a:tailEnd/>
          </a:ln>
        </p:spPr>
        <p:txBody>
          <a:bodyPr/>
          <a:lstStyle/>
          <a:p>
            <a:endParaRPr lang="en-US"/>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96913" y="322263"/>
            <a:ext cx="4257675" cy="396875"/>
          </a:xfrm>
        </p:spPr>
        <p:txBody>
          <a:bodyPr/>
          <a:lstStyle/>
          <a:p>
            <a:pPr eaLnBrk="1" hangingPunct="1"/>
            <a:r>
              <a:rPr lang="en-US" sz="1800" smtClean="0"/>
              <a:t>Flexible Body-Surface Electrodes</a:t>
            </a:r>
          </a:p>
        </p:txBody>
      </p:sp>
      <p:sp>
        <p:nvSpPr>
          <p:cNvPr id="4100" name="Rectangle 5"/>
          <p:cNvSpPr>
            <a:spLocks noGrp="1" noChangeArrowheads="1"/>
          </p:cNvSpPr>
          <p:nvPr>
            <p:ph idx="1"/>
          </p:nvPr>
        </p:nvSpPr>
        <p:spPr>
          <a:xfrm>
            <a:off x="6308725" y="1463675"/>
            <a:ext cx="2174875" cy="4724400"/>
          </a:xfrm>
        </p:spPr>
        <p:txBody>
          <a:bodyPr/>
          <a:lstStyle/>
          <a:p>
            <a:pPr eaLnBrk="1" hangingPunct="1">
              <a:buFont typeface="Times"/>
              <a:buAutoNum type="alphaLcParenBoth"/>
            </a:pPr>
            <a:r>
              <a:rPr lang="en-US" sz="1800" smtClean="0"/>
              <a:t>Carbon-filled silicone rubber</a:t>
            </a:r>
          </a:p>
          <a:p>
            <a:pPr eaLnBrk="1" hangingPunct="1">
              <a:buFont typeface="Times"/>
              <a:buAutoNum type="alphaLcParenBoth"/>
            </a:pPr>
            <a:endParaRPr lang="en-US" sz="1800" smtClean="0"/>
          </a:p>
          <a:p>
            <a:pPr eaLnBrk="1" hangingPunct="1">
              <a:buFontTx/>
              <a:buNone/>
            </a:pPr>
            <a:r>
              <a:rPr lang="en-US" sz="1800" smtClean="0"/>
              <a:t>(b) Flexible Mylar film with Ag/AgCl electrode</a:t>
            </a:r>
          </a:p>
          <a:p>
            <a:pPr eaLnBrk="1" hangingPunct="1">
              <a:buFontTx/>
              <a:buNone/>
            </a:pPr>
            <a:endParaRPr lang="en-US" sz="1800" smtClean="0"/>
          </a:p>
          <a:p>
            <a:pPr eaLnBrk="1" hangingPunct="1">
              <a:buFontTx/>
              <a:buNone/>
            </a:pPr>
            <a:r>
              <a:rPr lang="en-US" sz="1800" smtClean="0"/>
              <a:t>(c) Cross section of the Mylar electrode</a:t>
            </a:r>
          </a:p>
        </p:txBody>
      </p:sp>
      <p:graphicFrame>
        <p:nvGraphicFramePr>
          <p:cNvPr id="4098" name="Object 3"/>
          <p:cNvGraphicFramePr>
            <a:graphicFrameLocks noChangeAspect="1"/>
          </p:cNvGraphicFramePr>
          <p:nvPr/>
        </p:nvGraphicFramePr>
        <p:xfrm>
          <a:off x="949325" y="1023938"/>
          <a:ext cx="4894263" cy="4537075"/>
        </p:xfrm>
        <a:graphic>
          <a:graphicData uri="http://schemas.openxmlformats.org/presentationml/2006/ole">
            <mc:AlternateContent xmlns:mc="http://schemas.openxmlformats.org/markup-compatibility/2006">
              <mc:Choice xmlns:v="urn:schemas-microsoft-com:vml" Requires="v">
                <p:oleObj spid="_x0000_s7174" name="Photo Editor Photo" r:id="rId4" imgW="3985605" imgH="3696020" progId="">
                  <p:embed/>
                </p:oleObj>
              </mc:Choice>
              <mc:Fallback>
                <p:oleObj name="Photo Editor Photo" r:id="rId4" imgW="3985605" imgH="36960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25" y="1023938"/>
                        <a:ext cx="4894263" cy="453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4"/>
          <p:cNvSpPr txBox="1">
            <a:spLocks noChangeArrowheads="1"/>
          </p:cNvSpPr>
          <p:nvPr/>
        </p:nvSpPr>
        <p:spPr bwMode="auto">
          <a:xfrm>
            <a:off x="2905125" y="5500688"/>
            <a:ext cx="1814513" cy="366712"/>
          </a:xfrm>
          <a:prstGeom prst="rect">
            <a:avLst/>
          </a:prstGeom>
          <a:noFill/>
          <a:ln w="9525">
            <a:noFill/>
            <a:miter lim="800000"/>
            <a:headEnd/>
            <a:tailEnd/>
          </a:ln>
        </p:spPr>
        <p:txBody>
          <a:bodyPr>
            <a:spAutoFit/>
          </a:bodyPr>
          <a:lstStyle/>
          <a:p>
            <a:pPr algn="ctr">
              <a:spcBef>
                <a:spcPct val="50000"/>
              </a:spcBef>
            </a:pPr>
            <a:r>
              <a:rPr lang="en-US" sz="1800">
                <a:latin typeface="Arial" pitchFamily="34" charset="0"/>
              </a:rPr>
              <a:t>Figure 5.12</a:t>
            </a:r>
            <a:endParaRPr lang="en-US">
              <a:latin typeface="Arial" pitchFamily="34" charset="0"/>
            </a:endParaRP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96913" y="322263"/>
            <a:ext cx="4257675" cy="396875"/>
          </a:xfrm>
        </p:spPr>
        <p:txBody>
          <a:bodyPr/>
          <a:lstStyle/>
          <a:p>
            <a:pPr eaLnBrk="1" hangingPunct="1"/>
            <a:r>
              <a:rPr lang="en-US" sz="1800" smtClean="0"/>
              <a:t>Percutaneous Electrodes</a:t>
            </a:r>
          </a:p>
        </p:txBody>
      </p:sp>
      <p:sp>
        <p:nvSpPr>
          <p:cNvPr id="5124" name="Rectangle 5"/>
          <p:cNvSpPr>
            <a:spLocks noGrp="1" noChangeArrowheads="1"/>
          </p:cNvSpPr>
          <p:nvPr>
            <p:ph idx="1"/>
          </p:nvPr>
        </p:nvSpPr>
        <p:spPr>
          <a:xfrm>
            <a:off x="6194425" y="1030288"/>
            <a:ext cx="2238375" cy="4457700"/>
          </a:xfrm>
        </p:spPr>
        <p:txBody>
          <a:bodyPr/>
          <a:lstStyle/>
          <a:p>
            <a:pPr eaLnBrk="1" hangingPunct="1">
              <a:lnSpc>
                <a:spcPct val="90000"/>
              </a:lnSpc>
              <a:buFont typeface="Times"/>
              <a:buAutoNum type="alphaLcParenBoth"/>
            </a:pPr>
            <a:r>
              <a:rPr lang="en-US" sz="1800" smtClean="0"/>
              <a:t>Insulated needle</a:t>
            </a:r>
          </a:p>
          <a:p>
            <a:pPr eaLnBrk="1" hangingPunct="1">
              <a:lnSpc>
                <a:spcPct val="90000"/>
              </a:lnSpc>
              <a:buFont typeface="Times"/>
              <a:buAutoNum type="alphaLcParenBoth"/>
            </a:pPr>
            <a:endParaRPr lang="en-US" sz="1800" smtClean="0"/>
          </a:p>
          <a:p>
            <a:pPr eaLnBrk="1" hangingPunct="1">
              <a:lnSpc>
                <a:spcPct val="90000"/>
              </a:lnSpc>
              <a:buFontTx/>
              <a:buNone/>
            </a:pPr>
            <a:r>
              <a:rPr lang="en-US" sz="1800" smtClean="0"/>
              <a:t>(b) Coaxial needle</a:t>
            </a:r>
          </a:p>
          <a:p>
            <a:pPr eaLnBrk="1" hangingPunct="1">
              <a:lnSpc>
                <a:spcPct val="90000"/>
              </a:lnSpc>
              <a:buFontTx/>
              <a:buNone/>
            </a:pPr>
            <a:endParaRPr lang="en-US" sz="1800" smtClean="0"/>
          </a:p>
          <a:p>
            <a:pPr eaLnBrk="1" hangingPunct="1">
              <a:lnSpc>
                <a:spcPct val="90000"/>
              </a:lnSpc>
              <a:buFontTx/>
              <a:buNone/>
            </a:pPr>
            <a:r>
              <a:rPr lang="en-US" sz="1800" smtClean="0"/>
              <a:t>(c) Bipolar coaxial needle</a:t>
            </a:r>
          </a:p>
          <a:p>
            <a:pPr eaLnBrk="1" hangingPunct="1">
              <a:lnSpc>
                <a:spcPct val="90000"/>
              </a:lnSpc>
              <a:buFontTx/>
              <a:buNone/>
            </a:pPr>
            <a:endParaRPr lang="en-US" sz="1800" smtClean="0"/>
          </a:p>
          <a:p>
            <a:pPr eaLnBrk="1" hangingPunct="1">
              <a:lnSpc>
                <a:spcPct val="90000"/>
              </a:lnSpc>
              <a:buFontTx/>
              <a:buNone/>
            </a:pPr>
            <a:r>
              <a:rPr lang="en-US" sz="1800" smtClean="0"/>
              <a:t>(d) Fine wire, ready for insertion</a:t>
            </a:r>
          </a:p>
          <a:p>
            <a:pPr eaLnBrk="1" hangingPunct="1">
              <a:lnSpc>
                <a:spcPct val="90000"/>
              </a:lnSpc>
              <a:buFontTx/>
              <a:buNone/>
            </a:pPr>
            <a:endParaRPr lang="en-US" sz="1800" smtClean="0"/>
          </a:p>
          <a:p>
            <a:pPr eaLnBrk="1" hangingPunct="1">
              <a:lnSpc>
                <a:spcPct val="90000"/>
              </a:lnSpc>
              <a:buFontTx/>
              <a:buNone/>
            </a:pPr>
            <a:r>
              <a:rPr lang="en-US" sz="1800" smtClean="0"/>
              <a:t>(e) Fine wire, after insertion</a:t>
            </a:r>
          </a:p>
          <a:p>
            <a:pPr eaLnBrk="1" hangingPunct="1">
              <a:lnSpc>
                <a:spcPct val="90000"/>
              </a:lnSpc>
              <a:buFontTx/>
              <a:buNone/>
            </a:pPr>
            <a:endParaRPr lang="en-US" sz="1800" smtClean="0"/>
          </a:p>
          <a:p>
            <a:pPr eaLnBrk="1" hangingPunct="1">
              <a:lnSpc>
                <a:spcPct val="90000"/>
              </a:lnSpc>
              <a:buFontTx/>
              <a:buNone/>
            </a:pPr>
            <a:r>
              <a:rPr lang="en-US" sz="1800" smtClean="0"/>
              <a:t>(f) Coiled fine wire, after insertion</a:t>
            </a:r>
          </a:p>
        </p:txBody>
      </p:sp>
      <p:graphicFrame>
        <p:nvGraphicFramePr>
          <p:cNvPr id="5122" name="Object 3"/>
          <p:cNvGraphicFramePr>
            <a:graphicFrameLocks noChangeAspect="1"/>
          </p:cNvGraphicFramePr>
          <p:nvPr/>
        </p:nvGraphicFramePr>
        <p:xfrm>
          <a:off x="873125" y="768350"/>
          <a:ext cx="4776788" cy="5006975"/>
        </p:xfrm>
        <a:graphic>
          <a:graphicData uri="http://schemas.openxmlformats.org/presentationml/2006/ole">
            <mc:AlternateContent xmlns:mc="http://schemas.openxmlformats.org/markup-compatibility/2006">
              <mc:Choice xmlns:v="urn:schemas-microsoft-com:vml" Requires="v">
                <p:oleObj spid="_x0000_s8198" name="Photo Editor Photo" r:id="rId4" imgW="4747671" imgH="4976291" progId="">
                  <p:embed/>
                </p:oleObj>
              </mc:Choice>
              <mc:Fallback>
                <p:oleObj name="Photo Editor Photo" r:id="rId4" imgW="4747671" imgH="4976291"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25" y="768350"/>
                        <a:ext cx="4776788" cy="500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Text Box 4"/>
          <p:cNvSpPr txBox="1">
            <a:spLocks noChangeArrowheads="1"/>
          </p:cNvSpPr>
          <p:nvPr/>
        </p:nvSpPr>
        <p:spPr bwMode="auto">
          <a:xfrm>
            <a:off x="2193925" y="5781675"/>
            <a:ext cx="1966913" cy="366713"/>
          </a:xfrm>
          <a:prstGeom prst="rect">
            <a:avLst/>
          </a:prstGeom>
          <a:noFill/>
          <a:ln w="9525">
            <a:noFill/>
            <a:miter lim="800000"/>
            <a:headEnd/>
            <a:tailEnd/>
          </a:ln>
        </p:spPr>
        <p:txBody>
          <a:bodyPr>
            <a:spAutoFit/>
          </a:bodyPr>
          <a:lstStyle/>
          <a:p>
            <a:pPr algn="ctr">
              <a:spcBef>
                <a:spcPct val="50000"/>
              </a:spcBef>
            </a:pPr>
            <a:r>
              <a:rPr lang="en-US" sz="1800">
                <a:latin typeface="Arial" pitchFamily="34" charset="0"/>
              </a:rPr>
              <a:t>Figure 5.13</a:t>
            </a:r>
            <a:endParaRPr lang="en-US">
              <a:latin typeface="Arial" pitchFamily="34" charset="0"/>
            </a:endParaRP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96913" y="322263"/>
            <a:ext cx="4257675" cy="396875"/>
          </a:xfrm>
        </p:spPr>
        <p:txBody>
          <a:bodyPr/>
          <a:lstStyle/>
          <a:p>
            <a:pPr eaLnBrk="1" hangingPunct="1"/>
            <a:r>
              <a:rPr lang="en-US" sz="1800" smtClean="0"/>
              <a:t>Fetal Intracutaneous Electrodes</a:t>
            </a:r>
          </a:p>
        </p:txBody>
      </p:sp>
      <p:graphicFrame>
        <p:nvGraphicFramePr>
          <p:cNvPr id="6146" name="Object 4"/>
          <p:cNvGraphicFramePr>
            <a:graphicFrameLocks noChangeAspect="1"/>
          </p:cNvGraphicFramePr>
          <p:nvPr/>
        </p:nvGraphicFramePr>
        <p:xfrm>
          <a:off x="979488" y="1103313"/>
          <a:ext cx="6953250" cy="3879850"/>
        </p:xfrm>
        <a:graphic>
          <a:graphicData uri="http://schemas.openxmlformats.org/presentationml/2006/ole">
            <mc:AlternateContent xmlns:mc="http://schemas.openxmlformats.org/markup-compatibility/2006">
              <mc:Choice xmlns:v="urn:schemas-microsoft-com:vml" Requires="v">
                <p:oleObj spid="_x0000_s9222" name="Photo Editor Photo" r:id="rId4" imgW="4793395" imgH="2674852" progId="">
                  <p:embed/>
                </p:oleObj>
              </mc:Choice>
              <mc:Fallback>
                <p:oleObj name="Photo Editor Photo" r:id="rId4" imgW="4793395" imgH="2674852"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488" y="1103313"/>
                        <a:ext cx="6953250" cy="387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5"/>
          <p:cNvSpPr txBox="1">
            <a:spLocks noChangeArrowheads="1"/>
          </p:cNvSpPr>
          <p:nvPr/>
        </p:nvSpPr>
        <p:spPr bwMode="auto">
          <a:xfrm>
            <a:off x="6072188" y="5357813"/>
            <a:ext cx="1508125" cy="366712"/>
          </a:xfrm>
          <a:prstGeom prst="rect">
            <a:avLst/>
          </a:prstGeom>
          <a:noFill/>
          <a:ln w="9525">
            <a:noFill/>
            <a:miter lim="800000"/>
            <a:headEnd/>
            <a:tailEnd/>
          </a:ln>
        </p:spPr>
        <p:txBody>
          <a:bodyPr>
            <a:spAutoFit/>
          </a:bodyPr>
          <a:lstStyle/>
          <a:p>
            <a:pPr algn="ctr">
              <a:spcBef>
                <a:spcPct val="50000"/>
              </a:spcBef>
            </a:pPr>
            <a:r>
              <a:rPr lang="en-US" sz="1800">
                <a:latin typeface="Arial" pitchFamily="34" charset="0"/>
              </a:rPr>
              <a:t>Figure 5.14</a:t>
            </a:r>
            <a:endParaRPr lang="en-US">
              <a:latin typeface="Arial" pitchFamily="34" charset="0"/>
            </a:endParaRPr>
          </a:p>
        </p:txBody>
      </p:sp>
      <p:sp>
        <p:nvSpPr>
          <p:cNvPr id="6149" name="Text Box 6"/>
          <p:cNvSpPr txBox="1">
            <a:spLocks noChangeArrowheads="1"/>
          </p:cNvSpPr>
          <p:nvPr/>
        </p:nvSpPr>
        <p:spPr bwMode="auto">
          <a:xfrm>
            <a:off x="1343025" y="3589338"/>
            <a:ext cx="2289175" cy="304800"/>
          </a:xfrm>
          <a:prstGeom prst="rect">
            <a:avLst/>
          </a:prstGeom>
          <a:noFill/>
          <a:ln w="9525">
            <a:noFill/>
            <a:miter lim="800000"/>
            <a:headEnd/>
            <a:tailEnd/>
          </a:ln>
        </p:spPr>
        <p:txBody>
          <a:bodyPr wrap="none" anchor="ctr">
            <a:spAutoFit/>
          </a:bodyPr>
          <a:lstStyle/>
          <a:p>
            <a:r>
              <a:rPr lang="en-US" sz="1400">
                <a:latin typeface="Arial" pitchFamily="34" charset="0"/>
              </a:rPr>
              <a:t>Suction needle electrode</a:t>
            </a:r>
          </a:p>
        </p:txBody>
      </p:sp>
      <p:sp>
        <p:nvSpPr>
          <p:cNvPr id="6150" name="Text Box 7"/>
          <p:cNvSpPr txBox="1">
            <a:spLocks noChangeArrowheads="1"/>
          </p:cNvSpPr>
          <p:nvPr/>
        </p:nvSpPr>
        <p:spPr bwMode="auto">
          <a:xfrm>
            <a:off x="5170488" y="3602038"/>
            <a:ext cx="2506662" cy="304800"/>
          </a:xfrm>
          <a:prstGeom prst="rect">
            <a:avLst/>
          </a:prstGeom>
          <a:noFill/>
          <a:ln w="9525">
            <a:noFill/>
            <a:miter lim="800000"/>
            <a:headEnd/>
            <a:tailEnd/>
          </a:ln>
        </p:spPr>
        <p:txBody>
          <a:bodyPr wrap="none" anchor="ctr">
            <a:spAutoFit/>
          </a:bodyPr>
          <a:lstStyle/>
          <a:p>
            <a:r>
              <a:rPr lang="en-US" sz="1400">
                <a:latin typeface="Arial" pitchFamily="34" charset="0"/>
              </a:rPr>
              <a:t>Suction electrode (in place)</a:t>
            </a:r>
          </a:p>
        </p:txBody>
      </p:sp>
      <p:sp>
        <p:nvSpPr>
          <p:cNvPr id="6151" name="Text Box 8"/>
          <p:cNvSpPr txBox="1">
            <a:spLocks noChangeArrowheads="1"/>
          </p:cNvSpPr>
          <p:nvPr/>
        </p:nvSpPr>
        <p:spPr bwMode="auto">
          <a:xfrm>
            <a:off x="1335088" y="4859338"/>
            <a:ext cx="4256087" cy="304800"/>
          </a:xfrm>
          <a:prstGeom prst="rect">
            <a:avLst/>
          </a:prstGeom>
          <a:noFill/>
          <a:ln w="9525">
            <a:noFill/>
            <a:miter lim="800000"/>
            <a:headEnd/>
            <a:tailEnd/>
          </a:ln>
        </p:spPr>
        <p:txBody>
          <a:bodyPr wrap="none" anchor="ctr">
            <a:spAutoFit/>
          </a:bodyPr>
          <a:lstStyle/>
          <a:p>
            <a:r>
              <a:rPr lang="en-US" sz="1400">
                <a:latin typeface="Arial" pitchFamily="34" charset="0"/>
              </a:rPr>
              <a:t>Helical electrode (attached by corkscrew action)</a:t>
            </a: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696913" y="322263"/>
            <a:ext cx="7456487" cy="396875"/>
          </a:xfrm>
        </p:spPr>
        <p:txBody>
          <a:bodyPr rtlCol="0">
            <a:normAutofit fontScale="90000"/>
          </a:bodyPr>
          <a:lstStyle/>
          <a:p>
            <a:pPr fontAlgn="auto">
              <a:spcAft>
                <a:spcPts val="0"/>
              </a:spcAft>
              <a:defRPr/>
            </a:pPr>
            <a:r>
              <a:rPr lang="en-US" sz="2400" b="1" smtClean="0">
                <a:solidFill>
                  <a:srgbClr val="3333FF"/>
                </a:solidFill>
              </a:rPr>
              <a:t>Medical and Physiological Parameters #1</a:t>
            </a:r>
          </a:p>
        </p:txBody>
      </p:sp>
      <p:graphicFrame>
        <p:nvGraphicFramePr>
          <p:cNvPr id="1026" name="Object 4"/>
          <p:cNvGraphicFramePr>
            <a:graphicFrameLocks noChangeAspect="1"/>
          </p:cNvGraphicFramePr>
          <p:nvPr>
            <p:extLst>
              <p:ext uri="{D42A27DB-BD31-4B8C-83A1-F6EECF244321}">
                <p14:modId xmlns:p14="http://schemas.microsoft.com/office/powerpoint/2010/main" val="3640020085"/>
              </p:ext>
            </p:extLst>
          </p:nvPr>
        </p:nvGraphicFramePr>
        <p:xfrm>
          <a:off x="457200" y="1447800"/>
          <a:ext cx="8380413" cy="4800600"/>
        </p:xfrm>
        <a:graphic>
          <a:graphicData uri="http://schemas.openxmlformats.org/presentationml/2006/ole">
            <mc:AlternateContent xmlns:mc="http://schemas.openxmlformats.org/markup-compatibility/2006">
              <mc:Choice xmlns:v="urn:schemas-microsoft-com:vml" Requires="v">
                <p:oleObj spid="_x0000_s1030" name="Photo Editor Photo" r:id="rId4" imgW="6408975" imgH="3116190" progId="">
                  <p:embed/>
                </p:oleObj>
              </mc:Choice>
              <mc:Fallback>
                <p:oleObj name="Photo Editor Photo" r:id="rId4" imgW="6408975" imgH="311619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8380413" cy="4800600"/>
                      </a:xfrm>
                      <a:prstGeom prst="rect">
                        <a:avLst/>
                      </a:prstGeom>
                      <a:noFill/>
                    </p:spPr>
                  </p:pic>
                </p:oleObj>
              </mc:Fallback>
            </mc:AlternateContent>
          </a:graphicData>
        </a:graphic>
      </p:graphicFrame>
      <p:sp>
        <p:nvSpPr>
          <p:cNvPr id="2" name="Footer Placeholder 1"/>
          <p:cNvSpPr>
            <a:spLocks noGrp="1"/>
          </p:cNvSpPr>
          <p:nvPr>
            <p:ph type="ftr" sz="quarter" idx="11"/>
          </p:nvPr>
        </p:nvSpPr>
        <p:spPr/>
        <p:txBody>
          <a:bodyPr/>
          <a:lstStyle/>
          <a:p>
            <a:r>
              <a:rPr lang="en-US" dirty="0" err="1" smtClean="0"/>
              <a:t>J.K.Roy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96913" y="322263"/>
            <a:ext cx="4257675" cy="396875"/>
          </a:xfrm>
        </p:spPr>
        <p:txBody>
          <a:bodyPr/>
          <a:lstStyle/>
          <a:p>
            <a:pPr eaLnBrk="1" hangingPunct="1"/>
            <a:r>
              <a:rPr lang="en-US" sz="1800" smtClean="0"/>
              <a:t>Implantable Electrodes</a:t>
            </a:r>
          </a:p>
        </p:txBody>
      </p:sp>
      <p:grpSp>
        <p:nvGrpSpPr>
          <p:cNvPr id="2" name="Group 3"/>
          <p:cNvGrpSpPr>
            <a:grpSpLocks/>
          </p:cNvGrpSpPr>
          <p:nvPr/>
        </p:nvGrpSpPr>
        <p:grpSpPr bwMode="auto">
          <a:xfrm>
            <a:off x="1303338" y="1104900"/>
            <a:ext cx="6337300" cy="4614863"/>
            <a:chOff x="912" y="896"/>
            <a:chExt cx="3992" cy="2907"/>
          </a:xfrm>
        </p:grpSpPr>
        <p:graphicFrame>
          <p:nvGraphicFramePr>
            <p:cNvPr id="7170" name="Object 4"/>
            <p:cNvGraphicFramePr>
              <a:graphicFrameLocks noChangeAspect="1"/>
            </p:cNvGraphicFramePr>
            <p:nvPr/>
          </p:nvGraphicFramePr>
          <p:xfrm>
            <a:off x="912" y="896"/>
            <a:ext cx="3967" cy="2907"/>
          </p:xfrm>
          <a:graphic>
            <a:graphicData uri="http://schemas.openxmlformats.org/presentationml/2006/ole">
              <mc:AlternateContent xmlns:mc="http://schemas.openxmlformats.org/markup-compatibility/2006">
                <mc:Choice xmlns:v="urn:schemas-microsoft-com:vml" Requires="v">
                  <p:oleObj spid="_x0000_s10246" name="Photo Editor Photo" r:id="rId4" imgW="4534293" imgH="3322608" progId="">
                    <p:embed/>
                  </p:oleObj>
                </mc:Choice>
                <mc:Fallback>
                  <p:oleObj name="Photo Editor Photo" r:id="rId4" imgW="4534293" imgH="332260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896"/>
                          <a:ext cx="3967" cy="29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Text Box 5"/>
            <p:cNvSpPr txBox="1">
              <a:spLocks noChangeArrowheads="1"/>
            </p:cNvSpPr>
            <p:nvPr/>
          </p:nvSpPr>
          <p:spPr bwMode="auto">
            <a:xfrm>
              <a:off x="3665" y="2806"/>
              <a:ext cx="1132" cy="231"/>
            </a:xfrm>
            <a:prstGeom prst="rect">
              <a:avLst/>
            </a:prstGeom>
            <a:noFill/>
            <a:ln w="9525">
              <a:noFill/>
              <a:miter lim="800000"/>
              <a:headEnd/>
              <a:tailEnd/>
            </a:ln>
          </p:spPr>
          <p:txBody>
            <a:bodyPr>
              <a:spAutoFit/>
            </a:bodyPr>
            <a:lstStyle/>
            <a:p>
              <a:pPr algn="ctr">
                <a:spcBef>
                  <a:spcPct val="50000"/>
                </a:spcBef>
              </a:pPr>
              <a:r>
                <a:rPr lang="en-US" sz="1800">
                  <a:latin typeface="Arial" pitchFamily="34" charset="0"/>
                </a:rPr>
                <a:t>Figure 5.15</a:t>
              </a:r>
              <a:endParaRPr lang="en-US">
                <a:latin typeface="Arial" pitchFamily="34" charset="0"/>
              </a:endParaRPr>
            </a:p>
          </p:txBody>
        </p:sp>
        <p:sp>
          <p:nvSpPr>
            <p:cNvPr id="7174" name="Text Box 6"/>
            <p:cNvSpPr txBox="1">
              <a:spLocks noChangeArrowheads="1"/>
            </p:cNvSpPr>
            <p:nvPr/>
          </p:nvSpPr>
          <p:spPr bwMode="auto">
            <a:xfrm>
              <a:off x="1195" y="3543"/>
              <a:ext cx="1971" cy="192"/>
            </a:xfrm>
            <a:prstGeom prst="rect">
              <a:avLst/>
            </a:prstGeom>
            <a:noFill/>
            <a:ln w="9525">
              <a:noFill/>
              <a:miter lim="800000"/>
              <a:headEnd/>
              <a:tailEnd/>
            </a:ln>
          </p:spPr>
          <p:txBody>
            <a:bodyPr wrap="none" anchor="ctr">
              <a:spAutoFit/>
            </a:bodyPr>
            <a:lstStyle/>
            <a:p>
              <a:r>
                <a:rPr lang="en-US" sz="1400">
                  <a:latin typeface="Arial" pitchFamily="34" charset="0"/>
                </a:rPr>
                <a:t>Multielement depth electrode array</a:t>
              </a:r>
            </a:p>
          </p:txBody>
        </p:sp>
        <p:sp>
          <p:nvSpPr>
            <p:cNvPr id="7175" name="Text Box 7"/>
            <p:cNvSpPr txBox="1">
              <a:spLocks noChangeArrowheads="1"/>
            </p:cNvSpPr>
            <p:nvPr/>
          </p:nvSpPr>
          <p:spPr bwMode="auto">
            <a:xfrm>
              <a:off x="1139" y="1863"/>
              <a:ext cx="1161" cy="192"/>
            </a:xfrm>
            <a:prstGeom prst="rect">
              <a:avLst/>
            </a:prstGeom>
            <a:noFill/>
            <a:ln w="9525">
              <a:noFill/>
              <a:miter lim="800000"/>
              <a:headEnd/>
              <a:tailEnd/>
            </a:ln>
          </p:spPr>
          <p:txBody>
            <a:bodyPr wrap="none" anchor="ctr">
              <a:spAutoFit/>
            </a:bodyPr>
            <a:lstStyle/>
            <a:p>
              <a:r>
                <a:rPr lang="en-US" sz="1400">
                  <a:latin typeface="Arial" pitchFamily="34" charset="0"/>
                </a:rPr>
                <a:t>Wire-loop electrode</a:t>
              </a:r>
            </a:p>
          </p:txBody>
        </p:sp>
        <p:sp>
          <p:nvSpPr>
            <p:cNvPr id="7176" name="Text Box 8"/>
            <p:cNvSpPr txBox="1">
              <a:spLocks noChangeArrowheads="1"/>
            </p:cNvSpPr>
            <p:nvPr/>
          </p:nvSpPr>
          <p:spPr bwMode="auto">
            <a:xfrm>
              <a:off x="2915" y="1903"/>
              <a:ext cx="1989" cy="192"/>
            </a:xfrm>
            <a:prstGeom prst="rect">
              <a:avLst/>
            </a:prstGeom>
            <a:noFill/>
            <a:ln w="9525">
              <a:noFill/>
              <a:miter lim="800000"/>
              <a:headEnd/>
              <a:tailEnd/>
            </a:ln>
          </p:spPr>
          <p:txBody>
            <a:bodyPr wrap="none" anchor="ctr">
              <a:spAutoFit/>
            </a:bodyPr>
            <a:lstStyle/>
            <a:p>
              <a:r>
                <a:rPr lang="en-US" sz="1400">
                  <a:latin typeface="Arial" pitchFamily="34" charset="0"/>
                </a:rPr>
                <a:t>Cortical surface potential electrode</a:t>
              </a:r>
            </a:p>
          </p:txBody>
        </p:sp>
      </p:grpSp>
      <p:sp>
        <p:nvSpPr>
          <p:cNvPr id="3" name="Footer Placeholder 2"/>
          <p:cNvSpPr>
            <a:spLocks noGrp="1"/>
          </p:cNvSpPr>
          <p:nvPr>
            <p:ph type="ftr" sz="quarter" idx="11"/>
          </p:nvPr>
        </p:nvSpPr>
        <p:spPr/>
        <p:txBody>
          <a:bodyPr/>
          <a:lstStyle/>
          <a:p>
            <a:r>
              <a:rPr lang="en-US" smtClean="0"/>
              <a:t>J.K.Roy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96913" y="322263"/>
            <a:ext cx="4257675" cy="396875"/>
          </a:xfrm>
        </p:spPr>
        <p:txBody>
          <a:bodyPr/>
          <a:lstStyle/>
          <a:p>
            <a:pPr eaLnBrk="1" hangingPunct="1"/>
            <a:r>
              <a:rPr lang="en-US" sz="1800" smtClean="0"/>
              <a:t>Microfabricated Electrode Arrays</a:t>
            </a:r>
          </a:p>
        </p:txBody>
      </p:sp>
      <p:sp>
        <p:nvSpPr>
          <p:cNvPr id="501763" name="Rectangle 3"/>
          <p:cNvSpPr>
            <a:spLocks noChangeArrowheads="1"/>
          </p:cNvSpPr>
          <p:nvPr/>
        </p:nvSpPr>
        <p:spPr bwMode="auto">
          <a:xfrm>
            <a:off x="666750" y="3538538"/>
            <a:ext cx="4625975" cy="1981200"/>
          </a:xfrm>
          <a:prstGeom prst="rect">
            <a:avLst/>
          </a:prstGeom>
          <a:noFill/>
          <a:ln w="9525">
            <a:noFill/>
            <a:miter lim="800000"/>
            <a:headEnd/>
            <a:tailEnd/>
          </a:ln>
          <a:effectLst/>
        </p:spPr>
        <p:txBody>
          <a:bodyPr anchor="ctr"/>
          <a:lstStyle/>
          <a:p>
            <a:pPr>
              <a:defRPr/>
            </a:pPr>
            <a:r>
              <a:rPr lang="en-US" sz="1800">
                <a:effectLst>
                  <a:outerShdw blurRad="38100" dist="38100" dir="2700000" algn="tl">
                    <a:srgbClr val="C0C0C0"/>
                  </a:outerShdw>
                </a:effectLst>
                <a:latin typeface="Arial" charset="0"/>
                <a:ea typeface="MS Mincho" pitchFamily="49" charset="-128"/>
              </a:rPr>
              <a:t>Figure 5.16</a:t>
            </a:r>
            <a:r>
              <a:rPr lang="en-US" sz="1800" b="0">
                <a:effectLst>
                  <a:outerShdw blurRad="38100" dist="38100" dir="2700000" algn="tl">
                    <a:srgbClr val="C0C0C0"/>
                  </a:outerShdw>
                </a:effectLst>
                <a:latin typeface="Arial" charset="0"/>
                <a:ea typeface="MS Mincho" pitchFamily="49" charset="-128"/>
              </a:rPr>
              <a:t> </a:t>
            </a:r>
            <a:br>
              <a:rPr lang="en-US" sz="1800" b="0">
                <a:effectLst>
                  <a:outerShdw blurRad="38100" dist="38100" dir="2700000" algn="tl">
                    <a:srgbClr val="C0C0C0"/>
                  </a:outerShdw>
                </a:effectLst>
                <a:latin typeface="Arial" charset="0"/>
                <a:ea typeface="MS Mincho" pitchFamily="49" charset="-128"/>
              </a:rPr>
            </a:br>
            <a:r>
              <a:rPr lang="en-US" sz="1800">
                <a:effectLst>
                  <a:outerShdw blurRad="38100" dist="38100" dir="2700000" algn="tl">
                    <a:srgbClr val="C0C0C0"/>
                  </a:outerShdw>
                </a:effectLst>
                <a:latin typeface="Arial" charset="0"/>
                <a:ea typeface="MS Mincho" pitchFamily="49" charset="-128"/>
              </a:rPr>
              <a:t>(a)</a:t>
            </a:r>
            <a:r>
              <a:rPr lang="en-US" sz="1800" b="0">
                <a:effectLst>
                  <a:outerShdw blurRad="38100" dist="38100" dir="2700000" algn="tl">
                    <a:srgbClr val="C0C0C0"/>
                  </a:outerShdw>
                </a:effectLst>
                <a:latin typeface="Arial" charset="0"/>
                <a:ea typeface="MS Mincho" pitchFamily="49" charset="-128"/>
              </a:rPr>
              <a:t> One-dimensional plunge electrode array </a:t>
            </a:r>
            <a:br>
              <a:rPr lang="en-US" sz="1800" b="0">
                <a:effectLst>
                  <a:outerShdw blurRad="38100" dist="38100" dir="2700000" algn="tl">
                    <a:srgbClr val="C0C0C0"/>
                  </a:outerShdw>
                </a:effectLst>
                <a:latin typeface="Arial" charset="0"/>
                <a:ea typeface="MS Mincho" pitchFamily="49" charset="-128"/>
              </a:rPr>
            </a:br>
            <a:r>
              <a:rPr lang="en-US" sz="1800">
                <a:effectLst>
                  <a:outerShdw blurRad="38100" dist="38100" dir="2700000" algn="tl">
                    <a:srgbClr val="C0C0C0"/>
                  </a:outerShdw>
                </a:effectLst>
                <a:latin typeface="Arial" charset="0"/>
                <a:ea typeface="MS Mincho" pitchFamily="49" charset="-128"/>
              </a:rPr>
              <a:t>(b)</a:t>
            </a:r>
            <a:r>
              <a:rPr lang="en-US" sz="1800" b="0">
                <a:effectLst>
                  <a:outerShdw blurRad="38100" dist="38100" dir="2700000" algn="tl">
                    <a:srgbClr val="C0C0C0"/>
                  </a:outerShdw>
                </a:effectLst>
                <a:latin typeface="Arial" charset="0"/>
                <a:ea typeface="MS Mincho" pitchFamily="49" charset="-128"/>
              </a:rPr>
              <a:t> Two-dimensional array, and </a:t>
            </a:r>
            <a:br>
              <a:rPr lang="en-US" sz="1800" b="0">
                <a:effectLst>
                  <a:outerShdw blurRad="38100" dist="38100" dir="2700000" algn="tl">
                    <a:srgbClr val="C0C0C0"/>
                  </a:outerShdw>
                </a:effectLst>
                <a:latin typeface="Arial" charset="0"/>
                <a:ea typeface="MS Mincho" pitchFamily="49" charset="-128"/>
              </a:rPr>
            </a:br>
            <a:r>
              <a:rPr lang="en-US" sz="1800">
                <a:effectLst>
                  <a:outerShdw blurRad="38100" dist="38100" dir="2700000" algn="tl">
                    <a:srgbClr val="C0C0C0"/>
                  </a:outerShdw>
                </a:effectLst>
                <a:latin typeface="Arial" charset="0"/>
                <a:ea typeface="MS Mincho" pitchFamily="49" charset="-128"/>
              </a:rPr>
              <a:t>(c)</a:t>
            </a:r>
            <a:r>
              <a:rPr lang="en-US" sz="1800" b="0">
                <a:effectLst>
                  <a:outerShdw blurRad="38100" dist="38100" dir="2700000" algn="tl">
                    <a:srgbClr val="C0C0C0"/>
                  </a:outerShdw>
                </a:effectLst>
                <a:latin typeface="Arial" charset="0"/>
                <a:ea typeface="MS Mincho" pitchFamily="49" charset="-128"/>
              </a:rPr>
              <a:t> Three-dimensional array</a:t>
            </a:r>
            <a:endParaRPr lang="en-US" sz="1800" b="0">
              <a:effectLst>
                <a:outerShdw blurRad="38100" dist="38100" dir="2700000" algn="tl">
                  <a:srgbClr val="C0C0C0"/>
                </a:outerShdw>
              </a:effectLst>
              <a:latin typeface="Arial" charset="0"/>
              <a:cs typeface="Courier New" pitchFamily="49" charset="0"/>
            </a:endParaRPr>
          </a:p>
        </p:txBody>
      </p:sp>
      <p:sp>
        <p:nvSpPr>
          <p:cNvPr id="45060" name="Freeform 5"/>
          <p:cNvSpPr>
            <a:spLocks noChangeAspect="1"/>
          </p:cNvSpPr>
          <p:nvPr/>
        </p:nvSpPr>
        <p:spPr bwMode="auto">
          <a:xfrm>
            <a:off x="6249988" y="495300"/>
            <a:ext cx="1657350" cy="2251075"/>
          </a:xfrm>
          <a:custGeom>
            <a:avLst/>
            <a:gdLst>
              <a:gd name="T0" fmla="*/ 954574904 w 904"/>
              <a:gd name="T1" fmla="*/ 2147483647 h 1228"/>
              <a:gd name="T2" fmla="*/ 2147483647 w 904"/>
              <a:gd name="T3" fmla="*/ 2063249651 h 1228"/>
              <a:gd name="T4" fmla="*/ 954574904 w 904"/>
              <a:gd name="T5" fmla="*/ 0 h 1228"/>
              <a:gd name="T6" fmla="*/ 0 w 904"/>
              <a:gd name="T7" fmla="*/ 0 h 1228"/>
              <a:gd name="T8" fmla="*/ 0 w 904"/>
              <a:gd name="T9" fmla="*/ 2147483647 h 1228"/>
              <a:gd name="T10" fmla="*/ 954574904 w 904"/>
              <a:gd name="T11" fmla="*/ 2147483647 h 1228"/>
              <a:gd name="T12" fmla="*/ 0 60000 65536"/>
              <a:gd name="T13" fmla="*/ 0 60000 65536"/>
              <a:gd name="T14" fmla="*/ 0 60000 65536"/>
              <a:gd name="T15" fmla="*/ 0 60000 65536"/>
              <a:gd name="T16" fmla="*/ 0 60000 65536"/>
              <a:gd name="T17" fmla="*/ 0 60000 65536"/>
              <a:gd name="T18" fmla="*/ 0 w 904"/>
              <a:gd name="T19" fmla="*/ 0 h 1228"/>
              <a:gd name="T20" fmla="*/ 904 w 904"/>
              <a:gd name="T21" fmla="*/ 1228 h 1228"/>
            </a:gdLst>
            <a:ahLst/>
            <a:cxnLst>
              <a:cxn ang="T12">
                <a:pos x="T0" y="T1"/>
              </a:cxn>
              <a:cxn ang="T13">
                <a:pos x="T2" y="T3"/>
              </a:cxn>
              <a:cxn ang="T14">
                <a:pos x="T4" y="T5"/>
              </a:cxn>
              <a:cxn ang="T15">
                <a:pos x="T6" y="T7"/>
              </a:cxn>
              <a:cxn ang="T16">
                <a:pos x="T8" y="T9"/>
              </a:cxn>
              <a:cxn ang="T17">
                <a:pos x="T10" y="T11"/>
              </a:cxn>
            </a:cxnLst>
            <a:rect l="T18" t="T19" r="T20" b="T21"/>
            <a:pathLst>
              <a:path w="904" h="1228">
                <a:moveTo>
                  <a:pt x="284" y="1228"/>
                </a:moveTo>
                <a:lnTo>
                  <a:pt x="904" y="614"/>
                </a:lnTo>
                <a:lnTo>
                  <a:pt x="284" y="0"/>
                </a:lnTo>
                <a:lnTo>
                  <a:pt x="0" y="0"/>
                </a:lnTo>
                <a:lnTo>
                  <a:pt x="0" y="1228"/>
                </a:lnTo>
                <a:lnTo>
                  <a:pt x="284" y="1228"/>
                </a:lnTo>
                <a:close/>
              </a:path>
            </a:pathLst>
          </a:custGeom>
          <a:noFill/>
          <a:ln w="6350">
            <a:solidFill>
              <a:srgbClr val="000000"/>
            </a:solidFill>
            <a:round/>
            <a:headEnd/>
            <a:tailEnd/>
          </a:ln>
        </p:spPr>
        <p:txBody>
          <a:bodyPr/>
          <a:lstStyle/>
          <a:p>
            <a:endParaRPr lang="en-US"/>
          </a:p>
        </p:txBody>
      </p:sp>
      <p:sp>
        <p:nvSpPr>
          <p:cNvPr id="45061" name="Freeform 6"/>
          <p:cNvSpPr>
            <a:spLocks noChangeAspect="1"/>
          </p:cNvSpPr>
          <p:nvPr/>
        </p:nvSpPr>
        <p:spPr bwMode="auto">
          <a:xfrm>
            <a:off x="6961188" y="1565275"/>
            <a:ext cx="58737" cy="58738"/>
          </a:xfrm>
          <a:custGeom>
            <a:avLst/>
            <a:gdLst>
              <a:gd name="T0" fmla="*/ 53907706 w 32"/>
              <a:gd name="T1" fmla="*/ 107817247 h 32"/>
              <a:gd name="T2" fmla="*/ 53907706 w 32"/>
              <a:gd name="T3" fmla="*/ 107817247 h 32"/>
              <a:gd name="T4" fmla="*/ 74122416 w 32"/>
              <a:gd name="T5" fmla="*/ 101078901 h 32"/>
              <a:gd name="T6" fmla="*/ 94337112 w 32"/>
              <a:gd name="T7" fmla="*/ 87602207 h 32"/>
              <a:gd name="T8" fmla="*/ 101075344 w 32"/>
              <a:gd name="T9" fmla="*/ 74123678 h 32"/>
              <a:gd name="T10" fmla="*/ 107813576 w 32"/>
              <a:gd name="T11" fmla="*/ 53908624 h 32"/>
              <a:gd name="T12" fmla="*/ 107813576 w 32"/>
              <a:gd name="T13" fmla="*/ 53908624 h 32"/>
              <a:gd name="T14" fmla="*/ 101075344 w 32"/>
              <a:gd name="T15" fmla="*/ 33693584 h 32"/>
              <a:gd name="T16" fmla="*/ 94337112 w 32"/>
              <a:gd name="T17" fmla="*/ 13476697 h 32"/>
              <a:gd name="T18" fmla="*/ 74122416 w 32"/>
              <a:gd name="T19" fmla="*/ 6738349 h 32"/>
              <a:gd name="T20" fmla="*/ 53907706 w 32"/>
              <a:gd name="T21" fmla="*/ 0 h 32"/>
              <a:gd name="T22" fmla="*/ 53907706 w 32"/>
              <a:gd name="T23" fmla="*/ 0 h 32"/>
              <a:gd name="T24" fmla="*/ 33691174 w 32"/>
              <a:gd name="T25" fmla="*/ 6738349 h 32"/>
              <a:gd name="T26" fmla="*/ 20214703 w 32"/>
              <a:gd name="T27" fmla="*/ 13476697 h 32"/>
              <a:gd name="T28" fmla="*/ 6738234 w 32"/>
              <a:gd name="T29" fmla="*/ 33693584 h 32"/>
              <a:gd name="T30" fmla="*/ 0 w 32"/>
              <a:gd name="T31" fmla="*/ 53908624 h 32"/>
              <a:gd name="T32" fmla="*/ 0 w 32"/>
              <a:gd name="T33" fmla="*/ 53908624 h 32"/>
              <a:gd name="T34" fmla="*/ 6738234 w 32"/>
              <a:gd name="T35" fmla="*/ 74123678 h 32"/>
              <a:gd name="T36" fmla="*/ 20214703 w 32"/>
              <a:gd name="T37" fmla="*/ 87602207 h 32"/>
              <a:gd name="T38" fmla="*/ 33691174 w 32"/>
              <a:gd name="T39" fmla="*/ 101078901 h 32"/>
              <a:gd name="T40" fmla="*/ 53907706 w 32"/>
              <a:gd name="T41" fmla="*/ 107817247 h 32"/>
              <a:gd name="T42" fmla="*/ 53907706 w 32"/>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8" y="26"/>
                </a:lnTo>
                <a:lnTo>
                  <a:pt x="30" y="22"/>
                </a:lnTo>
                <a:lnTo>
                  <a:pt x="32" y="16"/>
                </a:lnTo>
                <a:lnTo>
                  <a:pt x="30" y="10"/>
                </a:lnTo>
                <a:lnTo>
                  <a:pt x="28" y="4"/>
                </a:lnTo>
                <a:lnTo>
                  <a:pt x="22" y="2"/>
                </a:lnTo>
                <a:lnTo>
                  <a:pt x="16" y="0"/>
                </a:lnTo>
                <a:lnTo>
                  <a:pt x="10" y="2"/>
                </a:lnTo>
                <a:lnTo>
                  <a:pt x="6" y="4"/>
                </a:lnTo>
                <a:lnTo>
                  <a:pt x="2" y="10"/>
                </a:lnTo>
                <a:lnTo>
                  <a:pt x="0" y="16"/>
                </a:lnTo>
                <a:lnTo>
                  <a:pt x="2" y="22"/>
                </a:lnTo>
                <a:lnTo>
                  <a:pt x="6"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62" name="Freeform 7"/>
          <p:cNvSpPr>
            <a:spLocks noChangeAspect="1"/>
          </p:cNvSpPr>
          <p:nvPr/>
        </p:nvSpPr>
        <p:spPr bwMode="auto">
          <a:xfrm>
            <a:off x="7031038" y="1500188"/>
            <a:ext cx="55562" cy="53975"/>
          </a:xfrm>
          <a:custGeom>
            <a:avLst/>
            <a:gdLst>
              <a:gd name="T0" fmla="*/ 48022239 w 30"/>
              <a:gd name="T1" fmla="*/ 97110024 h 30"/>
              <a:gd name="T2" fmla="*/ 48022239 w 30"/>
              <a:gd name="T3" fmla="*/ 97110024 h 30"/>
              <a:gd name="T4" fmla="*/ 68602413 w 30"/>
              <a:gd name="T5" fmla="*/ 97110024 h 30"/>
              <a:gd name="T6" fmla="*/ 89184425 w 30"/>
              <a:gd name="T7" fmla="*/ 84161425 h 30"/>
              <a:gd name="T8" fmla="*/ 102904531 w 30"/>
              <a:gd name="T9" fmla="*/ 71214625 h 30"/>
              <a:gd name="T10" fmla="*/ 102904531 w 30"/>
              <a:gd name="T11" fmla="*/ 51792612 h 30"/>
              <a:gd name="T12" fmla="*/ 102904531 w 30"/>
              <a:gd name="T13" fmla="*/ 51792612 h 30"/>
              <a:gd name="T14" fmla="*/ 102904531 w 30"/>
              <a:gd name="T15" fmla="*/ 32370612 h 30"/>
              <a:gd name="T16" fmla="*/ 89184425 w 30"/>
              <a:gd name="T17" fmla="*/ 12948603 h 30"/>
              <a:gd name="T18" fmla="*/ 68602413 w 30"/>
              <a:gd name="T19" fmla="*/ 0 h 30"/>
              <a:gd name="T20" fmla="*/ 48022239 w 30"/>
              <a:gd name="T21" fmla="*/ 0 h 30"/>
              <a:gd name="T22" fmla="*/ 48022239 w 30"/>
              <a:gd name="T23" fmla="*/ 0 h 30"/>
              <a:gd name="T24" fmla="*/ 27442072 w 30"/>
              <a:gd name="T25" fmla="*/ 0 h 30"/>
              <a:gd name="T26" fmla="*/ 13720110 w 30"/>
              <a:gd name="T27" fmla="*/ 12948603 h 30"/>
              <a:gd name="T28" fmla="*/ 0 w 30"/>
              <a:gd name="T29" fmla="*/ 32370612 h 30"/>
              <a:gd name="T30" fmla="*/ 0 w 30"/>
              <a:gd name="T31" fmla="*/ 51792612 h 30"/>
              <a:gd name="T32" fmla="*/ 0 w 30"/>
              <a:gd name="T33" fmla="*/ 51792612 h 30"/>
              <a:gd name="T34" fmla="*/ 0 w 30"/>
              <a:gd name="T35" fmla="*/ 71214625 h 30"/>
              <a:gd name="T36" fmla="*/ 13720110 w 30"/>
              <a:gd name="T37" fmla="*/ 84161425 h 30"/>
              <a:gd name="T38" fmla="*/ 27442072 w 30"/>
              <a:gd name="T39" fmla="*/ 97110024 h 30"/>
              <a:gd name="T40" fmla="*/ 48022239 w 30"/>
              <a:gd name="T41" fmla="*/ 97110024 h 30"/>
              <a:gd name="T42" fmla="*/ 48022239 w 30"/>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14" y="30"/>
                </a:moveTo>
                <a:lnTo>
                  <a:pt x="14" y="30"/>
                </a:lnTo>
                <a:lnTo>
                  <a:pt x="20" y="30"/>
                </a:lnTo>
                <a:lnTo>
                  <a:pt x="26" y="26"/>
                </a:lnTo>
                <a:lnTo>
                  <a:pt x="30" y="22"/>
                </a:lnTo>
                <a:lnTo>
                  <a:pt x="30" y="16"/>
                </a:lnTo>
                <a:lnTo>
                  <a:pt x="30" y="10"/>
                </a:lnTo>
                <a:lnTo>
                  <a:pt x="26" y="4"/>
                </a:lnTo>
                <a:lnTo>
                  <a:pt x="20" y="0"/>
                </a:lnTo>
                <a:lnTo>
                  <a:pt x="14" y="0"/>
                </a:lnTo>
                <a:lnTo>
                  <a:pt x="8" y="0"/>
                </a:lnTo>
                <a:lnTo>
                  <a:pt x="4" y="4"/>
                </a:lnTo>
                <a:lnTo>
                  <a:pt x="0" y="10"/>
                </a:lnTo>
                <a:lnTo>
                  <a:pt x="0" y="16"/>
                </a:lnTo>
                <a:lnTo>
                  <a:pt x="0" y="22"/>
                </a:lnTo>
                <a:lnTo>
                  <a:pt x="4" y="26"/>
                </a:lnTo>
                <a:lnTo>
                  <a:pt x="8" y="30"/>
                </a:lnTo>
                <a:lnTo>
                  <a:pt x="14" y="30"/>
                </a:lnTo>
                <a:close/>
              </a:path>
            </a:pathLst>
          </a:custGeom>
          <a:solidFill>
            <a:srgbClr val="000000"/>
          </a:solidFill>
          <a:ln w="3175">
            <a:solidFill>
              <a:srgbClr val="000000"/>
            </a:solidFill>
            <a:round/>
            <a:headEnd/>
            <a:tailEnd/>
          </a:ln>
        </p:spPr>
        <p:txBody>
          <a:bodyPr/>
          <a:lstStyle/>
          <a:p>
            <a:endParaRPr lang="en-US"/>
          </a:p>
        </p:txBody>
      </p:sp>
      <p:sp>
        <p:nvSpPr>
          <p:cNvPr id="45063" name="Freeform 8"/>
          <p:cNvSpPr>
            <a:spLocks noChangeAspect="1"/>
          </p:cNvSpPr>
          <p:nvPr/>
        </p:nvSpPr>
        <p:spPr bwMode="auto">
          <a:xfrm>
            <a:off x="7097713" y="1430338"/>
            <a:ext cx="58737" cy="58737"/>
          </a:xfrm>
          <a:custGeom>
            <a:avLst/>
            <a:gdLst>
              <a:gd name="T0" fmla="*/ 53907706 w 32"/>
              <a:gd name="T1" fmla="*/ 107813576 h 32"/>
              <a:gd name="T2" fmla="*/ 53907706 w 32"/>
              <a:gd name="T3" fmla="*/ 107813576 h 32"/>
              <a:gd name="T4" fmla="*/ 74122416 w 32"/>
              <a:gd name="T5" fmla="*/ 101075344 h 32"/>
              <a:gd name="T6" fmla="*/ 87598880 w 32"/>
              <a:gd name="T7" fmla="*/ 94337112 h 32"/>
              <a:gd name="T8" fmla="*/ 101075344 w 32"/>
              <a:gd name="T9" fmla="*/ 74122416 h 32"/>
              <a:gd name="T10" fmla="*/ 107813576 w 32"/>
              <a:gd name="T11" fmla="*/ 53907706 h 32"/>
              <a:gd name="T12" fmla="*/ 107813576 w 32"/>
              <a:gd name="T13" fmla="*/ 53907706 h 32"/>
              <a:gd name="T14" fmla="*/ 101075344 w 32"/>
              <a:gd name="T15" fmla="*/ 33691174 h 32"/>
              <a:gd name="T16" fmla="*/ 87598880 w 32"/>
              <a:gd name="T17" fmla="*/ 20214703 h 32"/>
              <a:gd name="T18" fmla="*/ 74122416 w 32"/>
              <a:gd name="T19" fmla="*/ 6738234 h 32"/>
              <a:gd name="T20" fmla="*/ 53907706 w 32"/>
              <a:gd name="T21" fmla="*/ 0 h 32"/>
              <a:gd name="T22" fmla="*/ 53907706 w 32"/>
              <a:gd name="T23" fmla="*/ 0 h 32"/>
              <a:gd name="T24" fmla="*/ 33691174 w 32"/>
              <a:gd name="T25" fmla="*/ 6738234 h 32"/>
              <a:gd name="T26" fmla="*/ 13476468 w 32"/>
              <a:gd name="T27" fmla="*/ 20214703 h 32"/>
              <a:gd name="T28" fmla="*/ 6738234 w 32"/>
              <a:gd name="T29" fmla="*/ 33691174 h 32"/>
              <a:gd name="T30" fmla="*/ 0 w 32"/>
              <a:gd name="T31" fmla="*/ 53907706 h 32"/>
              <a:gd name="T32" fmla="*/ 0 w 32"/>
              <a:gd name="T33" fmla="*/ 53907706 h 32"/>
              <a:gd name="T34" fmla="*/ 6738234 w 32"/>
              <a:gd name="T35" fmla="*/ 74122416 h 32"/>
              <a:gd name="T36" fmla="*/ 13476468 w 32"/>
              <a:gd name="T37" fmla="*/ 94337112 h 32"/>
              <a:gd name="T38" fmla="*/ 33691174 w 32"/>
              <a:gd name="T39" fmla="*/ 101075344 h 32"/>
              <a:gd name="T40" fmla="*/ 53907706 w 32"/>
              <a:gd name="T41" fmla="*/ 107813576 h 32"/>
              <a:gd name="T42" fmla="*/ 53907706 w 32"/>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8"/>
                </a:lnTo>
                <a:lnTo>
                  <a:pt x="30" y="22"/>
                </a:lnTo>
                <a:lnTo>
                  <a:pt x="32" y="16"/>
                </a:lnTo>
                <a:lnTo>
                  <a:pt x="30" y="10"/>
                </a:lnTo>
                <a:lnTo>
                  <a:pt x="26" y="6"/>
                </a:lnTo>
                <a:lnTo>
                  <a:pt x="22" y="2"/>
                </a:lnTo>
                <a:lnTo>
                  <a:pt x="16" y="0"/>
                </a:lnTo>
                <a:lnTo>
                  <a:pt x="10" y="2"/>
                </a:lnTo>
                <a:lnTo>
                  <a:pt x="4" y="6"/>
                </a:lnTo>
                <a:lnTo>
                  <a:pt x="2" y="10"/>
                </a:lnTo>
                <a:lnTo>
                  <a:pt x="0" y="16"/>
                </a:lnTo>
                <a:lnTo>
                  <a:pt x="2" y="22"/>
                </a:lnTo>
                <a:lnTo>
                  <a:pt x="4" y="28"/>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64" name="Freeform 9"/>
          <p:cNvSpPr>
            <a:spLocks noChangeAspect="1"/>
          </p:cNvSpPr>
          <p:nvPr/>
        </p:nvSpPr>
        <p:spPr bwMode="auto">
          <a:xfrm>
            <a:off x="7164388" y="1363663"/>
            <a:ext cx="57150" cy="58737"/>
          </a:xfrm>
          <a:custGeom>
            <a:avLst/>
            <a:gdLst>
              <a:gd name="T0" fmla="*/ 51033154 w 32"/>
              <a:gd name="T1" fmla="*/ 107813576 h 32"/>
              <a:gd name="T2" fmla="*/ 51033154 w 32"/>
              <a:gd name="T3" fmla="*/ 107813576 h 32"/>
              <a:gd name="T4" fmla="*/ 70171265 w 32"/>
              <a:gd name="T5" fmla="*/ 101075344 h 32"/>
              <a:gd name="T6" fmla="*/ 89307576 w 32"/>
              <a:gd name="T7" fmla="*/ 87598880 h 32"/>
              <a:gd name="T8" fmla="*/ 95686942 w 32"/>
              <a:gd name="T9" fmla="*/ 74122416 h 32"/>
              <a:gd name="T10" fmla="*/ 102066307 w 32"/>
              <a:gd name="T11" fmla="*/ 53907706 h 32"/>
              <a:gd name="T12" fmla="*/ 102066307 w 32"/>
              <a:gd name="T13" fmla="*/ 53907706 h 32"/>
              <a:gd name="T14" fmla="*/ 95686942 w 32"/>
              <a:gd name="T15" fmla="*/ 33691174 h 32"/>
              <a:gd name="T16" fmla="*/ 89307576 w 32"/>
              <a:gd name="T17" fmla="*/ 13476468 h 32"/>
              <a:gd name="T18" fmla="*/ 70171265 w 32"/>
              <a:gd name="T19" fmla="*/ 6738234 h 32"/>
              <a:gd name="T20" fmla="*/ 51033154 w 32"/>
              <a:gd name="T21" fmla="*/ 0 h 32"/>
              <a:gd name="T22" fmla="*/ 51033154 w 32"/>
              <a:gd name="T23" fmla="*/ 0 h 32"/>
              <a:gd name="T24" fmla="*/ 31895057 w 32"/>
              <a:gd name="T25" fmla="*/ 6738234 h 32"/>
              <a:gd name="T26" fmla="*/ 19138104 w 32"/>
              <a:gd name="T27" fmla="*/ 13476468 h 32"/>
              <a:gd name="T28" fmla="*/ 6379367 w 32"/>
              <a:gd name="T29" fmla="*/ 33691174 h 32"/>
              <a:gd name="T30" fmla="*/ 0 w 32"/>
              <a:gd name="T31" fmla="*/ 53907706 h 32"/>
              <a:gd name="T32" fmla="*/ 0 w 32"/>
              <a:gd name="T33" fmla="*/ 53907706 h 32"/>
              <a:gd name="T34" fmla="*/ 6379367 w 32"/>
              <a:gd name="T35" fmla="*/ 74122416 h 32"/>
              <a:gd name="T36" fmla="*/ 19138104 w 32"/>
              <a:gd name="T37" fmla="*/ 87598880 h 32"/>
              <a:gd name="T38" fmla="*/ 31895057 w 32"/>
              <a:gd name="T39" fmla="*/ 101075344 h 32"/>
              <a:gd name="T40" fmla="*/ 51033154 w 32"/>
              <a:gd name="T41" fmla="*/ 107813576 h 32"/>
              <a:gd name="T42" fmla="*/ 51033154 w 32"/>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8" y="26"/>
                </a:lnTo>
                <a:lnTo>
                  <a:pt x="30" y="22"/>
                </a:lnTo>
                <a:lnTo>
                  <a:pt x="32" y="16"/>
                </a:lnTo>
                <a:lnTo>
                  <a:pt x="30" y="10"/>
                </a:lnTo>
                <a:lnTo>
                  <a:pt x="28" y="4"/>
                </a:lnTo>
                <a:lnTo>
                  <a:pt x="22" y="2"/>
                </a:lnTo>
                <a:lnTo>
                  <a:pt x="16" y="0"/>
                </a:lnTo>
                <a:lnTo>
                  <a:pt x="10" y="2"/>
                </a:lnTo>
                <a:lnTo>
                  <a:pt x="6" y="4"/>
                </a:lnTo>
                <a:lnTo>
                  <a:pt x="2" y="10"/>
                </a:lnTo>
                <a:lnTo>
                  <a:pt x="0" y="16"/>
                </a:lnTo>
                <a:lnTo>
                  <a:pt x="2" y="22"/>
                </a:lnTo>
                <a:lnTo>
                  <a:pt x="6"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65" name="Freeform 10"/>
          <p:cNvSpPr>
            <a:spLocks noChangeAspect="1"/>
          </p:cNvSpPr>
          <p:nvPr/>
        </p:nvSpPr>
        <p:spPr bwMode="auto">
          <a:xfrm>
            <a:off x="7232650" y="1298575"/>
            <a:ext cx="55563" cy="53975"/>
          </a:xfrm>
          <a:custGeom>
            <a:avLst/>
            <a:gdLst>
              <a:gd name="T0" fmla="*/ 54885132 w 30"/>
              <a:gd name="T1" fmla="*/ 97110024 h 30"/>
              <a:gd name="T2" fmla="*/ 54885132 w 30"/>
              <a:gd name="T3" fmla="*/ 97110024 h 30"/>
              <a:gd name="T4" fmla="*/ 75465676 w 30"/>
              <a:gd name="T5" fmla="*/ 97110024 h 30"/>
              <a:gd name="T6" fmla="*/ 89187882 w 30"/>
              <a:gd name="T7" fmla="*/ 84161425 h 30"/>
              <a:gd name="T8" fmla="*/ 102908235 w 30"/>
              <a:gd name="T9" fmla="*/ 64739426 h 30"/>
              <a:gd name="T10" fmla="*/ 102908235 w 30"/>
              <a:gd name="T11" fmla="*/ 45317413 h 30"/>
              <a:gd name="T12" fmla="*/ 102908235 w 30"/>
              <a:gd name="T13" fmla="*/ 45317413 h 30"/>
              <a:gd name="T14" fmla="*/ 102908235 w 30"/>
              <a:gd name="T15" fmla="*/ 25895406 h 30"/>
              <a:gd name="T16" fmla="*/ 89187882 w 30"/>
              <a:gd name="T17" fmla="*/ 12948603 h 30"/>
              <a:gd name="T18" fmla="*/ 75465676 w 30"/>
              <a:gd name="T19" fmla="*/ 0 h 30"/>
              <a:gd name="T20" fmla="*/ 54885132 w 30"/>
              <a:gd name="T21" fmla="*/ 0 h 30"/>
              <a:gd name="T22" fmla="*/ 54885132 w 30"/>
              <a:gd name="T23" fmla="*/ 0 h 30"/>
              <a:gd name="T24" fmla="*/ 27442566 w 30"/>
              <a:gd name="T25" fmla="*/ 0 h 30"/>
              <a:gd name="T26" fmla="*/ 13720357 w 30"/>
              <a:gd name="T27" fmla="*/ 12948603 h 30"/>
              <a:gd name="T28" fmla="*/ 0 w 30"/>
              <a:gd name="T29" fmla="*/ 25895406 h 30"/>
              <a:gd name="T30" fmla="*/ 0 w 30"/>
              <a:gd name="T31" fmla="*/ 45317413 h 30"/>
              <a:gd name="T32" fmla="*/ 0 w 30"/>
              <a:gd name="T33" fmla="*/ 45317413 h 30"/>
              <a:gd name="T34" fmla="*/ 0 w 30"/>
              <a:gd name="T35" fmla="*/ 64739426 h 30"/>
              <a:gd name="T36" fmla="*/ 13720357 w 30"/>
              <a:gd name="T37" fmla="*/ 84161425 h 30"/>
              <a:gd name="T38" fmla="*/ 27442566 w 30"/>
              <a:gd name="T39" fmla="*/ 97110024 h 30"/>
              <a:gd name="T40" fmla="*/ 54885132 w 30"/>
              <a:gd name="T41" fmla="*/ 97110024 h 30"/>
              <a:gd name="T42" fmla="*/ 54885132 w 30"/>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16" y="30"/>
                </a:moveTo>
                <a:lnTo>
                  <a:pt x="16" y="30"/>
                </a:lnTo>
                <a:lnTo>
                  <a:pt x="22" y="30"/>
                </a:lnTo>
                <a:lnTo>
                  <a:pt x="26" y="26"/>
                </a:lnTo>
                <a:lnTo>
                  <a:pt x="30" y="20"/>
                </a:lnTo>
                <a:lnTo>
                  <a:pt x="30" y="14"/>
                </a:lnTo>
                <a:lnTo>
                  <a:pt x="30" y="8"/>
                </a:lnTo>
                <a:lnTo>
                  <a:pt x="26" y="4"/>
                </a:lnTo>
                <a:lnTo>
                  <a:pt x="22" y="0"/>
                </a:lnTo>
                <a:lnTo>
                  <a:pt x="16" y="0"/>
                </a:lnTo>
                <a:lnTo>
                  <a:pt x="8" y="0"/>
                </a:lnTo>
                <a:lnTo>
                  <a:pt x="4" y="4"/>
                </a:lnTo>
                <a:lnTo>
                  <a:pt x="0" y="8"/>
                </a:lnTo>
                <a:lnTo>
                  <a:pt x="0" y="14"/>
                </a:lnTo>
                <a:lnTo>
                  <a:pt x="0" y="20"/>
                </a:lnTo>
                <a:lnTo>
                  <a:pt x="4" y="26"/>
                </a:lnTo>
                <a:lnTo>
                  <a:pt x="8"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066" name="Freeform 11"/>
          <p:cNvSpPr>
            <a:spLocks noChangeAspect="1"/>
          </p:cNvSpPr>
          <p:nvPr/>
        </p:nvSpPr>
        <p:spPr bwMode="auto">
          <a:xfrm>
            <a:off x="7299325" y="1228725"/>
            <a:ext cx="58738" cy="58738"/>
          </a:xfrm>
          <a:custGeom>
            <a:avLst/>
            <a:gdLst>
              <a:gd name="T0" fmla="*/ 53908624 w 32"/>
              <a:gd name="T1" fmla="*/ 107817247 h 32"/>
              <a:gd name="T2" fmla="*/ 53908624 w 32"/>
              <a:gd name="T3" fmla="*/ 107817247 h 32"/>
              <a:gd name="T4" fmla="*/ 74123678 w 32"/>
              <a:gd name="T5" fmla="*/ 101078901 h 32"/>
              <a:gd name="T6" fmla="*/ 87602207 w 32"/>
              <a:gd name="T7" fmla="*/ 94340554 h 32"/>
              <a:gd name="T8" fmla="*/ 101078901 w 32"/>
              <a:gd name="T9" fmla="*/ 74123678 h 32"/>
              <a:gd name="T10" fmla="*/ 107817247 w 32"/>
              <a:gd name="T11" fmla="*/ 53908624 h 32"/>
              <a:gd name="T12" fmla="*/ 107817247 w 32"/>
              <a:gd name="T13" fmla="*/ 53908624 h 32"/>
              <a:gd name="T14" fmla="*/ 101078901 w 32"/>
              <a:gd name="T15" fmla="*/ 33693584 h 32"/>
              <a:gd name="T16" fmla="*/ 87602207 w 32"/>
              <a:gd name="T17" fmla="*/ 20215047 h 32"/>
              <a:gd name="T18" fmla="*/ 74123678 w 32"/>
              <a:gd name="T19" fmla="*/ 6738349 h 32"/>
              <a:gd name="T20" fmla="*/ 53908624 w 32"/>
              <a:gd name="T21" fmla="*/ 0 h 32"/>
              <a:gd name="T22" fmla="*/ 53908624 w 32"/>
              <a:gd name="T23" fmla="*/ 0 h 32"/>
              <a:gd name="T24" fmla="*/ 33693584 w 32"/>
              <a:gd name="T25" fmla="*/ 6738349 h 32"/>
              <a:gd name="T26" fmla="*/ 13476697 w 32"/>
              <a:gd name="T27" fmla="*/ 20215047 h 32"/>
              <a:gd name="T28" fmla="*/ 6738349 w 32"/>
              <a:gd name="T29" fmla="*/ 33693584 h 32"/>
              <a:gd name="T30" fmla="*/ 0 w 32"/>
              <a:gd name="T31" fmla="*/ 53908624 h 32"/>
              <a:gd name="T32" fmla="*/ 0 w 32"/>
              <a:gd name="T33" fmla="*/ 53908624 h 32"/>
              <a:gd name="T34" fmla="*/ 6738349 w 32"/>
              <a:gd name="T35" fmla="*/ 74123678 h 32"/>
              <a:gd name="T36" fmla="*/ 13476697 w 32"/>
              <a:gd name="T37" fmla="*/ 94340554 h 32"/>
              <a:gd name="T38" fmla="*/ 33693584 w 32"/>
              <a:gd name="T39" fmla="*/ 101078901 h 32"/>
              <a:gd name="T40" fmla="*/ 53908624 w 32"/>
              <a:gd name="T41" fmla="*/ 107817247 h 32"/>
              <a:gd name="T42" fmla="*/ 53908624 w 32"/>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8"/>
                </a:lnTo>
                <a:lnTo>
                  <a:pt x="30" y="22"/>
                </a:lnTo>
                <a:lnTo>
                  <a:pt x="32" y="16"/>
                </a:lnTo>
                <a:lnTo>
                  <a:pt x="30" y="10"/>
                </a:lnTo>
                <a:lnTo>
                  <a:pt x="26" y="6"/>
                </a:lnTo>
                <a:lnTo>
                  <a:pt x="22" y="2"/>
                </a:lnTo>
                <a:lnTo>
                  <a:pt x="16" y="0"/>
                </a:lnTo>
                <a:lnTo>
                  <a:pt x="10" y="2"/>
                </a:lnTo>
                <a:lnTo>
                  <a:pt x="4" y="6"/>
                </a:lnTo>
                <a:lnTo>
                  <a:pt x="2" y="10"/>
                </a:lnTo>
                <a:lnTo>
                  <a:pt x="0" y="16"/>
                </a:lnTo>
                <a:lnTo>
                  <a:pt x="2" y="22"/>
                </a:lnTo>
                <a:lnTo>
                  <a:pt x="4" y="28"/>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67" name="Freeform 12"/>
          <p:cNvSpPr>
            <a:spLocks noChangeAspect="1"/>
          </p:cNvSpPr>
          <p:nvPr/>
        </p:nvSpPr>
        <p:spPr bwMode="auto">
          <a:xfrm>
            <a:off x="7366000" y="1162050"/>
            <a:ext cx="58738" cy="55563"/>
          </a:xfrm>
          <a:custGeom>
            <a:avLst/>
            <a:gdLst>
              <a:gd name="T0" fmla="*/ 53908624 w 32"/>
              <a:gd name="T1" fmla="*/ 102908235 h 30"/>
              <a:gd name="T2" fmla="*/ 53908624 w 32"/>
              <a:gd name="T3" fmla="*/ 102908235 h 30"/>
              <a:gd name="T4" fmla="*/ 74123678 w 32"/>
              <a:gd name="T5" fmla="*/ 102908235 h 30"/>
              <a:gd name="T6" fmla="*/ 94340554 w 32"/>
              <a:gd name="T7" fmla="*/ 89187882 h 30"/>
              <a:gd name="T8" fmla="*/ 101078901 w 32"/>
              <a:gd name="T9" fmla="*/ 75465676 h 30"/>
              <a:gd name="T10" fmla="*/ 107817247 w 32"/>
              <a:gd name="T11" fmla="*/ 54885132 h 30"/>
              <a:gd name="T12" fmla="*/ 107817247 w 32"/>
              <a:gd name="T13" fmla="*/ 54885132 h 30"/>
              <a:gd name="T14" fmla="*/ 101078901 w 32"/>
              <a:gd name="T15" fmla="*/ 34302750 h 30"/>
              <a:gd name="T16" fmla="*/ 94340554 w 32"/>
              <a:gd name="T17" fmla="*/ 13720357 h 30"/>
              <a:gd name="T18" fmla="*/ 74123678 w 32"/>
              <a:gd name="T19" fmla="*/ 6860178 h 30"/>
              <a:gd name="T20" fmla="*/ 53908624 w 32"/>
              <a:gd name="T21" fmla="*/ 0 h 30"/>
              <a:gd name="T22" fmla="*/ 53908624 w 32"/>
              <a:gd name="T23" fmla="*/ 0 h 30"/>
              <a:gd name="T24" fmla="*/ 33693584 w 32"/>
              <a:gd name="T25" fmla="*/ 6860178 h 30"/>
              <a:gd name="T26" fmla="*/ 20215047 w 32"/>
              <a:gd name="T27" fmla="*/ 13720357 h 30"/>
              <a:gd name="T28" fmla="*/ 6738349 w 32"/>
              <a:gd name="T29" fmla="*/ 34302750 h 30"/>
              <a:gd name="T30" fmla="*/ 0 w 32"/>
              <a:gd name="T31" fmla="*/ 54885132 h 30"/>
              <a:gd name="T32" fmla="*/ 0 w 32"/>
              <a:gd name="T33" fmla="*/ 54885132 h 30"/>
              <a:gd name="T34" fmla="*/ 6738349 w 32"/>
              <a:gd name="T35" fmla="*/ 75465676 h 30"/>
              <a:gd name="T36" fmla="*/ 20215047 w 32"/>
              <a:gd name="T37" fmla="*/ 89187882 h 30"/>
              <a:gd name="T38" fmla="*/ 33693584 w 32"/>
              <a:gd name="T39" fmla="*/ 102908235 h 30"/>
              <a:gd name="T40" fmla="*/ 53908624 w 32"/>
              <a:gd name="T41" fmla="*/ 102908235 h 30"/>
              <a:gd name="T42" fmla="*/ 53908624 w 32"/>
              <a:gd name="T43" fmla="*/ 102908235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8" y="26"/>
                </a:lnTo>
                <a:lnTo>
                  <a:pt x="30" y="22"/>
                </a:lnTo>
                <a:lnTo>
                  <a:pt x="32" y="16"/>
                </a:lnTo>
                <a:lnTo>
                  <a:pt x="30" y="10"/>
                </a:lnTo>
                <a:lnTo>
                  <a:pt x="28" y="4"/>
                </a:lnTo>
                <a:lnTo>
                  <a:pt x="22" y="2"/>
                </a:lnTo>
                <a:lnTo>
                  <a:pt x="16" y="0"/>
                </a:lnTo>
                <a:lnTo>
                  <a:pt x="10" y="2"/>
                </a:lnTo>
                <a:lnTo>
                  <a:pt x="6" y="4"/>
                </a:lnTo>
                <a:lnTo>
                  <a:pt x="2" y="10"/>
                </a:lnTo>
                <a:lnTo>
                  <a:pt x="0" y="16"/>
                </a:lnTo>
                <a:lnTo>
                  <a:pt x="2" y="22"/>
                </a:lnTo>
                <a:lnTo>
                  <a:pt x="6"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068" name="Freeform 13"/>
          <p:cNvSpPr>
            <a:spLocks noChangeAspect="1"/>
          </p:cNvSpPr>
          <p:nvPr/>
        </p:nvSpPr>
        <p:spPr bwMode="auto">
          <a:xfrm>
            <a:off x="7031038" y="1635125"/>
            <a:ext cx="55562" cy="55563"/>
          </a:xfrm>
          <a:custGeom>
            <a:avLst/>
            <a:gdLst>
              <a:gd name="T0" fmla="*/ 48022239 w 30"/>
              <a:gd name="T1" fmla="*/ 102908235 h 30"/>
              <a:gd name="T2" fmla="*/ 48022239 w 30"/>
              <a:gd name="T3" fmla="*/ 102908235 h 30"/>
              <a:gd name="T4" fmla="*/ 75462466 w 30"/>
              <a:gd name="T5" fmla="*/ 102908235 h 30"/>
              <a:gd name="T6" fmla="*/ 89184425 w 30"/>
              <a:gd name="T7" fmla="*/ 89187882 h 30"/>
              <a:gd name="T8" fmla="*/ 102904531 w 30"/>
              <a:gd name="T9" fmla="*/ 68605500 h 30"/>
              <a:gd name="T10" fmla="*/ 102904531 w 30"/>
              <a:gd name="T11" fmla="*/ 48023103 h 30"/>
              <a:gd name="T12" fmla="*/ 102904531 w 30"/>
              <a:gd name="T13" fmla="*/ 48023103 h 30"/>
              <a:gd name="T14" fmla="*/ 102904531 w 30"/>
              <a:gd name="T15" fmla="*/ 27442566 h 30"/>
              <a:gd name="T16" fmla="*/ 89184425 w 30"/>
              <a:gd name="T17" fmla="*/ 13720357 h 30"/>
              <a:gd name="T18" fmla="*/ 75462466 w 30"/>
              <a:gd name="T19" fmla="*/ 0 h 30"/>
              <a:gd name="T20" fmla="*/ 48022239 w 30"/>
              <a:gd name="T21" fmla="*/ 0 h 30"/>
              <a:gd name="T22" fmla="*/ 48022239 w 30"/>
              <a:gd name="T23" fmla="*/ 0 h 30"/>
              <a:gd name="T24" fmla="*/ 27442072 w 30"/>
              <a:gd name="T25" fmla="*/ 0 h 30"/>
              <a:gd name="T26" fmla="*/ 13720110 w 30"/>
              <a:gd name="T27" fmla="*/ 13720357 h 30"/>
              <a:gd name="T28" fmla="*/ 0 w 30"/>
              <a:gd name="T29" fmla="*/ 27442566 h 30"/>
              <a:gd name="T30" fmla="*/ 0 w 30"/>
              <a:gd name="T31" fmla="*/ 48023103 h 30"/>
              <a:gd name="T32" fmla="*/ 0 w 30"/>
              <a:gd name="T33" fmla="*/ 48023103 h 30"/>
              <a:gd name="T34" fmla="*/ 0 w 30"/>
              <a:gd name="T35" fmla="*/ 68605500 h 30"/>
              <a:gd name="T36" fmla="*/ 13720110 w 30"/>
              <a:gd name="T37" fmla="*/ 89187882 h 30"/>
              <a:gd name="T38" fmla="*/ 27442072 w 30"/>
              <a:gd name="T39" fmla="*/ 102908235 h 30"/>
              <a:gd name="T40" fmla="*/ 48022239 w 30"/>
              <a:gd name="T41" fmla="*/ 102908235 h 30"/>
              <a:gd name="T42" fmla="*/ 48022239 w 30"/>
              <a:gd name="T43" fmla="*/ 102908235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14" y="30"/>
                </a:moveTo>
                <a:lnTo>
                  <a:pt x="14" y="30"/>
                </a:lnTo>
                <a:lnTo>
                  <a:pt x="22" y="30"/>
                </a:lnTo>
                <a:lnTo>
                  <a:pt x="26" y="26"/>
                </a:lnTo>
                <a:lnTo>
                  <a:pt x="30" y="20"/>
                </a:lnTo>
                <a:lnTo>
                  <a:pt x="30" y="14"/>
                </a:lnTo>
                <a:lnTo>
                  <a:pt x="30" y="8"/>
                </a:lnTo>
                <a:lnTo>
                  <a:pt x="26" y="4"/>
                </a:lnTo>
                <a:lnTo>
                  <a:pt x="22" y="0"/>
                </a:lnTo>
                <a:lnTo>
                  <a:pt x="14" y="0"/>
                </a:lnTo>
                <a:lnTo>
                  <a:pt x="8" y="0"/>
                </a:lnTo>
                <a:lnTo>
                  <a:pt x="4" y="4"/>
                </a:lnTo>
                <a:lnTo>
                  <a:pt x="0" y="8"/>
                </a:lnTo>
                <a:lnTo>
                  <a:pt x="0" y="14"/>
                </a:lnTo>
                <a:lnTo>
                  <a:pt x="0" y="20"/>
                </a:lnTo>
                <a:lnTo>
                  <a:pt x="4" y="26"/>
                </a:lnTo>
                <a:lnTo>
                  <a:pt x="8" y="30"/>
                </a:lnTo>
                <a:lnTo>
                  <a:pt x="14" y="30"/>
                </a:lnTo>
                <a:close/>
              </a:path>
            </a:pathLst>
          </a:custGeom>
          <a:solidFill>
            <a:srgbClr val="000000"/>
          </a:solidFill>
          <a:ln w="3175">
            <a:solidFill>
              <a:srgbClr val="000000"/>
            </a:solidFill>
            <a:round/>
            <a:headEnd/>
            <a:tailEnd/>
          </a:ln>
        </p:spPr>
        <p:txBody>
          <a:bodyPr/>
          <a:lstStyle/>
          <a:p>
            <a:endParaRPr lang="en-US"/>
          </a:p>
        </p:txBody>
      </p:sp>
      <p:sp>
        <p:nvSpPr>
          <p:cNvPr id="45069" name="Freeform 14"/>
          <p:cNvSpPr>
            <a:spLocks noChangeAspect="1"/>
          </p:cNvSpPr>
          <p:nvPr/>
        </p:nvSpPr>
        <p:spPr bwMode="auto">
          <a:xfrm>
            <a:off x="7097713" y="1565275"/>
            <a:ext cx="58737" cy="58738"/>
          </a:xfrm>
          <a:custGeom>
            <a:avLst/>
            <a:gdLst>
              <a:gd name="T0" fmla="*/ 53907706 w 32"/>
              <a:gd name="T1" fmla="*/ 107817247 h 32"/>
              <a:gd name="T2" fmla="*/ 53907706 w 32"/>
              <a:gd name="T3" fmla="*/ 107817247 h 32"/>
              <a:gd name="T4" fmla="*/ 74122416 w 32"/>
              <a:gd name="T5" fmla="*/ 101078901 h 32"/>
              <a:gd name="T6" fmla="*/ 87598880 w 32"/>
              <a:gd name="T7" fmla="*/ 94340554 h 32"/>
              <a:gd name="T8" fmla="*/ 101075344 w 32"/>
              <a:gd name="T9" fmla="*/ 74123678 h 32"/>
              <a:gd name="T10" fmla="*/ 107813576 w 32"/>
              <a:gd name="T11" fmla="*/ 53908624 h 32"/>
              <a:gd name="T12" fmla="*/ 107813576 w 32"/>
              <a:gd name="T13" fmla="*/ 53908624 h 32"/>
              <a:gd name="T14" fmla="*/ 101075344 w 32"/>
              <a:gd name="T15" fmla="*/ 33693584 h 32"/>
              <a:gd name="T16" fmla="*/ 87598880 w 32"/>
              <a:gd name="T17" fmla="*/ 20215047 h 32"/>
              <a:gd name="T18" fmla="*/ 74122416 w 32"/>
              <a:gd name="T19" fmla="*/ 6738349 h 32"/>
              <a:gd name="T20" fmla="*/ 53907706 w 32"/>
              <a:gd name="T21" fmla="*/ 0 h 32"/>
              <a:gd name="T22" fmla="*/ 53907706 w 32"/>
              <a:gd name="T23" fmla="*/ 0 h 32"/>
              <a:gd name="T24" fmla="*/ 33691174 w 32"/>
              <a:gd name="T25" fmla="*/ 6738349 h 32"/>
              <a:gd name="T26" fmla="*/ 13476468 w 32"/>
              <a:gd name="T27" fmla="*/ 20215047 h 32"/>
              <a:gd name="T28" fmla="*/ 6738234 w 32"/>
              <a:gd name="T29" fmla="*/ 33693584 h 32"/>
              <a:gd name="T30" fmla="*/ 0 w 32"/>
              <a:gd name="T31" fmla="*/ 53908624 h 32"/>
              <a:gd name="T32" fmla="*/ 0 w 32"/>
              <a:gd name="T33" fmla="*/ 53908624 h 32"/>
              <a:gd name="T34" fmla="*/ 6738234 w 32"/>
              <a:gd name="T35" fmla="*/ 74123678 h 32"/>
              <a:gd name="T36" fmla="*/ 13476468 w 32"/>
              <a:gd name="T37" fmla="*/ 94340554 h 32"/>
              <a:gd name="T38" fmla="*/ 33691174 w 32"/>
              <a:gd name="T39" fmla="*/ 101078901 h 32"/>
              <a:gd name="T40" fmla="*/ 53907706 w 32"/>
              <a:gd name="T41" fmla="*/ 107817247 h 32"/>
              <a:gd name="T42" fmla="*/ 53907706 w 32"/>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8"/>
                </a:lnTo>
                <a:lnTo>
                  <a:pt x="30" y="22"/>
                </a:lnTo>
                <a:lnTo>
                  <a:pt x="32" y="16"/>
                </a:lnTo>
                <a:lnTo>
                  <a:pt x="30" y="10"/>
                </a:lnTo>
                <a:lnTo>
                  <a:pt x="26" y="6"/>
                </a:lnTo>
                <a:lnTo>
                  <a:pt x="22" y="2"/>
                </a:lnTo>
                <a:lnTo>
                  <a:pt x="16" y="0"/>
                </a:lnTo>
                <a:lnTo>
                  <a:pt x="10" y="2"/>
                </a:lnTo>
                <a:lnTo>
                  <a:pt x="4" y="6"/>
                </a:lnTo>
                <a:lnTo>
                  <a:pt x="2" y="10"/>
                </a:lnTo>
                <a:lnTo>
                  <a:pt x="0" y="16"/>
                </a:lnTo>
                <a:lnTo>
                  <a:pt x="2" y="22"/>
                </a:lnTo>
                <a:lnTo>
                  <a:pt x="4" y="28"/>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70" name="Freeform 15"/>
          <p:cNvSpPr>
            <a:spLocks noChangeAspect="1"/>
          </p:cNvSpPr>
          <p:nvPr/>
        </p:nvSpPr>
        <p:spPr bwMode="auto">
          <a:xfrm>
            <a:off x="7164388" y="1500188"/>
            <a:ext cx="57150" cy="53975"/>
          </a:xfrm>
          <a:custGeom>
            <a:avLst/>
            <a:gdLst>
              <a:gd name="T0" fmla="*/ 51033154 w 32"/>
              <a:gd name="T1" fmla="*/ 97110024 h 30"/>
              <a:gd name="T2" fmla="*/ 51033154 w 32"/>
              <a:gd name="T3" fmla="*/ 97110024 h 30"/>
              <a:gd name="T4" fmla="*/ 70171265 w 32"/>
              <a:gd name="T5" fmla="*/ 97110024 h 30"/>
              <a:gd name="T6" fmla="*/ 89307576 w 32"/>
              <a:gd name="T7" fmla="*/ 84161425 h 30"/>
              <a:gd name="T8" fmla="*/ 95686942 w 32"/>
              <a:gd name="T9" fmla="*/ 71214625 h 30"/>
              <a:gd name="T10" fmla="*/ 102066307 w 32"/>
              <a:gd name="T11" fmla="*/ 51792612 h 30"/>
              <a:gd name="T12" fmla="*/ 102066307 w 32"/>
              <a:gd name="T13" fmla="*/ 51792612 h 30"/>
              <a:gd name="T14" fmla="*/ 95686942 w 32"/>
              <a:gd name="T15" fmla="*/ 32370612 h 30"/>
              <a:gd name="T16" fmla="*/ 89307576 w 32"/>
              <a:gd name="T17" fmla="*/ 12948603 h 30"/>
              <a:gd name="T18" fmla="*/ 70171265 w 32"/>
              <a:gd name="T19" fmla="*/ 6473402 h 30"/>
              <a:gd name="T20" fmla="*/ 51033154 w 32"/>
              <a:gd name="T21" fmla="*/ 0 h 30"/>
              <a:gd name="T22" fmla="*/ 51033154 w 32"/>
              <a:gd name="T23" fmla="*/ 0 h 30"/>
              <a:gd name="T24" fmla="*/ 31895057 w 32"/>
              <a:gd name="T25" fmla="*/ 6473402 h 30"/>
              <a:gd name="T26" fmla="*/ 19138104 w 32"/>
              <a:gd name="T27" fmla="*/ 12948603 h 30"/>
              <a:gd name="T28" fmla="*/ 6379367 w 32"/>
              <a:gd name="T29" fmla="*/ 32370612 h 30"/>
              <a:gd name="T30" fmla="*/ 0 w 32"/>
              <a:gd name="T31" fmla="*/ 51792612 h 30"/>
              <a:gd name="T32" fmla="*/ 0 w 32"/>
              <a:gd name="T33" fmla="*/ 51792612 h 30"/>
              <a:gd name="T34" fmla="*/ 6379367 w 32"/>
              <a:gd name="T35" fmla="*/ 71214625 h 30"/>
              <a:gd name="T36" fmla="*/ 19138104 w 32"/>
              <a:gd name="T37" fmla="*/ 84161425 h 30"/>
              <a:gd name="T38" fmla="*/ 31895057 w 32"/>
              <a:gd name="T39" fmla="*/ 97110024 h 30"/>
              <a:gd name="T40" fmla="*/ 51033154 w 32"/>
              <a:gd name="T41" fmla="*/ 97110024 h 30"/>
              <a:gd name="T42" fmla="*/ 51033154 w 32"/>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8" y="26"/>
                </a:lnTo>
                <a:lnTo>
                  <a:pt x="30" y="22"/>
                </a:lnTo>
                <a:lnTo>
                  <a:pt x="32" y="16"/>
                </a:lnTo>
                <a:lnTo>
                  <a:pt x="30" y="10"/>
                </a:lnTo>
                <a:lnTo>
                  <a:pt x="28" y="4"/>
                </a:lnTo>
                <a:lnTo>
                  <a:pt x="22" y="2"/>
                </a:lnTo>
                <a:lnTo>
                  <a:pt x="16" y="0"/>
                </a:lnTo>
                <a:lnTo>
                  <a:pt x="10" y="2"/>
                </a:lnTo>
                <a:lnTo>
                  <a:pt x="6" y="4"/>
                </a:lnTo>
                <a:lnTo>
                  <a:pt x="2" y="10"/>
                </a:lnTo>
                <a:lnTo>
                  <a:pt x="0" y="16"/>
                </a:lnTo>
                <a:lnTo>
                  <a:pt x="2" y="22"/>
                </a:lnTo>
                <a:lnTo>
                  <a:pt x="6"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071" name="Freeform 16"/>
          <p:cNvSpPr>
            <a:spLocks noChangeAspect="1"/>
          </p:cNvSpPr>
          <p:nvPr/>
        </p:nvSpPr>
        <p:spPr bwMode="auto">
          <a:xfrm>
            <a:off x="7232650" y="1433513"/>
            <a:ext cx="55563" cy="55562"/>
          </a:xfrm>
          <a:custGeom>
            <a:avLst/>
            <a:gdLst>
              <a:gd name="T0" fmla="*/ 54885132 w 30"/>
              <a:gd name="T1" fmla="*/ 102904531 h 30"/>
              <a:gd name="T2" fmla="*/ 54885132 w 30"/>
              <a:gd name="T3" fmla="*/ 102904531 h 30"/>
              <a:gd name="T4" fmla="*/ 75465676 w 30"/>
              <a:gd name="T5" fmla="*/ 96044478 h 30"/>
              <a:gd name="T6" fmla="*/ 89187882 w 30"/>
              <a:gd name="T7" fmla="*/ 89184425 h 30"/>
              <a:gd name="T8" fmla="*/ 102908235 w 30"/>
              <a:gd name="T9" fmla="*/ 68602413 h 30"/>
              <a:gd name="T10" fmla="*/ 102908235 w 30"/>
              <a:gd name="T11" fmla="*/ 48022239 h 30"/>
              <a:gd name="T12" fmla="*/ 102908235 w 30"/>
              <a:gd name="T13" fmla="*/ 48022239 h 30"/>
              <a:gd name="T14" fmla="*/ 102908235 w 30"/>
              <a:gd name="T15" fmla="*/ 27442072 h 30"/>
              <a:gd name="T16" fmla="*/ 89187882 w 30"/>
              <a:gd name="T17" fmla="*/ 13720110 h 30"/>
              <a:gd name="T18" fmla="*/ 75465676 w 30"/>
              <a:gd name="T19" fmla="*/ 0 h 30"/>
              <a:gd name="T20" fmla="*/ 54885132 w 30"/>
              <a:gd name="T21" fmla="*/ 0 h 30"/>
              <a:gd name="T22" fmla="*/ 54885132 w 30"/>
              <a:gd name="T23" fmla="*/ 0 h 30"/>
              <a:gd name="T24" fmla="*/ 34302750 w 30"/>
              <a:gd name="T25" fmla="*/ 0 h 30"/>
              <a:gd name="T26" fmla="*/ 13720357 w 30"/>
              <a:gd name="T27" fmla="*/ 13720110 h 30"/>
              <a:gd name="T28" fmla="*/ 0 w 30"/>
              <a:gd name="T29" fmla="*/ 27442072 h 30"/>
              <a:gd name="T30" fmla="*/ 0 w 30"/>
              <a:gd name="T31" fmla="*/ 48022239 h 30"/>
              <a:gd name="T32" fmla="*/ 0 w 30"/>
              <a:gd name="T33" fmla="*/ 48022239 h 30"/>
              <a:gd name="T34" fmla="*/ 0 w 30"/>
              <a:gd name="T35" fmla="*/ 68602413 h 30"/>
              <a:gd name="T36" fmla="*/ 13720357 w 30"/>
              <a:gd name="T37" fmla="*/ 89184425 h 30"/>
              <a:gd name="T38" fmla="*/ 34302750 w 30"/>
              <a:gd name="T39" fmla="*/ 96044478 h 30"/>
              <a:gd name="T40" fmla="*/ 54885132 w 30"/>
              <a:gd name="T41" fmla="*/ 102904531 h 30"/>
              <a:gd name="T42" fmla="*/ 54885132 w 30"/>
              <a:gd name="T43" fmla="*/ 10290453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16" y="30"/>
                </a:moveTo>
                <a:lnTo>
                  <a:pt x="16" y="30"/>
                </a:lnTo>
                <a:lnTo>
                  <a:pt x="22" y="28"/>
                </a:lnTo>
                <a:lnTo>
                  <a:pt x="26" y="26"/>
                </a:lnTo>
                <a:lnTo>
                  <a:pt x="30" y="20"/>
                </a:lnTo>
                <a:lnTo>
                  <a:pt x="30" y="14"/>
                </a:lnTo>
                <a:lnTo>
                  <a:pt x="30" y="8"/>
                </a:lnTo>
                <a:lnTo>
                  <a:pt x="26" y="4"/>
                </a:lnTo>
                <a:lnTo>
                  <a:pt x="22" y="0"/>
                </a:lnTo>
                <a:lnTo>
                  <a:pt x="16" y="0"/>
                </a:lnTo>
                <a:lnTo>
                  <a:pt x="10" y="0"/>
                </a:lnTo>
                <a:lnTo>
                  <a:pt x="4" y="4"/>
                </a:lnTo>
                <a:lnTo>
                  <a:pt x="0" y="8"/>
                </a:lnTo>
                <a:lnTo>
                  <a:pt x="0" y="14"/>
                </a:lnTo>
                <a:lnTo>
                  <a:pt x="0" y="20"/>
                </a:lnTo>
                <a:lnTo>
                  <a:pt x="4" y="26"/>
                </a:lnTo>
                <a:lnTo>
                  <a:pt x="10" y="28"/>
                </a:lnTo>
                <a:lnTo>
                  <a:pt x="16" y="30"/>
                </a:lnTo>
                <a:close/>
              </a:path>
            </a:pathLst>
          </a:custGeom>
          <a:solidFill>
            <a:srgbClr val="000000"/>
          </a:solidFill>
          <a:ln w="3175">
            <a:solidFill>
              <a:srgbClr val="000000"/>
            </a:solidFill>
            <a:round/>
            <a:headEnd/>
            <a:tailEnd/>
          </a:ln>
        </p:spPr>
        <p:txBody>
          <a:bodyPr/>
          <a:lstStyle/>
          <a:p>
            <a:endParaRPr lang="en-US"/>
          </a:p>
        </p:txBody>
      </p:sp>
      <p:sp>
        <p:nvSpPr>
          <p:cNvPr id="45072" name="Freeform 17"/>
          <p:cNvSpPr>
            <a:spLocks noChangeAspect="1"/>
          </p:cNvSpPr>
          <p:nvPr/>
        </p:nvSpPr>
        <p:spPr bwMode="auto">
          <a:xfrm>
            <a:off x="7299325" y="1363663"/>
            <a:ext cx="58738" cy="58737"/>
          </a:xfrm>
          <a:custGeom>
            <a:avLst/>
            <a:gdLst>
              <a:gd name="T0" fmla="*/ 53908624 w 32"/>
              <a:gd name="T1" fmla="*/ 107813576 h 32"/>
              <a:gd name="T2" fmla="*/ 53908624 w 32"/>
              <a:gd name="T3" fmla="*/ 107813576 h 32"/>
              <a:gd name="T4" fmla="*/ 74123678 w 32"/>
              <a:gd name="T5" fmla="*/ 101075344 h 32"/>
              <a:gd name="T6" fmla="*/ 87602207 w 32"/>
              <a:gd name="T7" fmla="*/ 87598880 h 32"/>
              <a:gd name="T8" fmla="*/ 101078901 w 32"/>
              <a:gd name="T9" fmla="*/ 74122416 h 32"/>
              <a:gd name="T10" fmla="*/ 107817247 w 32"/>
              <a:gd name="T11" fmla="*/ 53907706 h 32"/>
              <a:gd name="T12" fmla="*/ 107817247 w 32"/>
              <a:gd name="T13" fmla="*/ 53907706 h 32"/>
              <a:gd name="T14" fmla="*/ 101078901 w 32"/>
              <a:gd name="T15" fmla="*/ 33691174 h 32"/>
              <a:gd name="T16" fmla="*/ 87602207 w 32"/>
              <a:gd name="T17" fmla="*/ 13476468 h 32"/>
              <a:gd name="T18" fmla="*/ 74123678 w 32"/>
              <a:gd name="T19" fmla="*/ 6738234 h 32"/>
              <a:gd name="T20" fmla="*/ 53908624 w 32"/>
              <a:gd name="T21" fmla="*/ 0 h 32"/>
              <a:gd name="T22" fmla="*/ 53908624 w 32"/>
              <a:gd name="T23" fmla="*/ 0 h 32"/>
              <a:gd name="T24" fmla="*/ 33693584 w 32"/>
              <a:gd name="T25" fmla="*/ 6738234 h 32"/>
              <a:gd name="T26" fmla="*/ 13476697 w 32"/>
              <a:gd name="T27" fmla="*/ 13476468 h 32"/>
              <a:gd name="T28" fmla="*/ 6738349 w 32"/>
              <a:gd name="T29" fmla="*/ 33691174 h 32"/>
              <a:gd name="T30" fmla="*/ 0 w 32"/>
              <a:gd name="T31" fmla="*/ 53907706 h 32"/>
              <a:gd name="T32" fmla="*/ 0 w 32"/>
              <a:gd name="T33" fmla="*/ 53907706 h 32"/>
              <a:gd name="T34" fmla="*/ 6738349 w 32"/>
              <a:gd name="T35" fmla="*/ 74122416 h 32"/>
              <a:gd name="T36" fmla="*/ 13476697 w 32"/>
              <a:gd name="T37" fmla="*/ 87598880 h 32"/>
              <a:gd name="T38" fmla="*/ 33693584 w 32"/>
              <a:gd name="T39" fmla="*/ 101075344 h 32"/>
              <a:gd name="T40" fmla="*/ 53908624 w 32"/>
              <a:gd name="T41" fmla="*/ 107813576 h 32"/>
              <a:gd name="T42" fmla="*/ 53908624 w 32"/>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6"/>
                </a:lnTo>
                <a:lnTo>
                  <a:pt x="30" y="22"/>
                </a:lnTo>
                <a:lnTo>
                  <a:pt x="32" y="16"/>
                </a:lnTo>
                <a:lnTo>
                  <a:pt x="30" y="10"/>
                </a:lnTo>
                <a:lnTo>
                  <a:pt x="26" y="4"/>
                </a:lnTo>
                <a:lnTo>
                  <a:pt x="22" y="2"/>
                </a:lnTo>
                <a:lnTo>
                  <a:pt x="16" y="0"/>
                </a:lnTo>
                <a:lnTo>
                  <a:pt x="10" y="2"/>
                </a:lnTo>
                <a:lnTo>
                  <a:pt x="4" y="4"/>
                </a:lnTo>
                <a:lnTo>
                  <a:pt x="2" y="10"/>
                </a:lnTo>
                <a:lnTo>
                  <a:pt x="0" y="16"/>
                </a:lnTo>
                <a:lnTo>
                  <a:pt x="2" y="22"/>
                </a:lnTo>
                <a:lnTo>
                  <a:pt x="4"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73" name="Freeform 18"/>
          <p:cNvSpPr>
            <a:spLocks noChangeAspect="1"/>
          </p:cNvSpPr>
          <p:nvPr/>
        </p:nvSpPr>
        <p:spPr bwMode="auto">
          <a:xfrm>
            <a:off x="7369175" y="1298575"/>
            <a:ext cx="55563" cy="53975"/>
          </a:xfrm>
          <a:custGeom>
            <a:avLst/>
            <a:gdLst>
              <a:gd name="T0" fmla="*/ 48023103 w 30"/>
              <a:gd name="T1" fmla="*/ 97110024 h 30"/>
              <a:gd name="T2" fmla="*/ 48023103 w 30"/>
              <a:gd name="T3" fmla="*/ 97110024 h 30"/>
              <a:gd name="T4" fmla="*/ 68605500 w 30"/>
              <a:gd name="T5" fmla="*/ 97110024 h 30"/>
              <a:gd name="T6" fmla="*/ 89187882 w 30"/>
              <a:gd name="T7" fmla="*/ 84161425 h 30"/>
              <a:gd name="T8" fmla="*/ 102908235 w 30"/>
              <a:gd name="T9" fmla="*/ 71214625 h 30"/>
              <a:gd name="T10" fmla="*/ 102908235 w 30"/>
              <a:gd name="T11" fmla="*/ 51792612 h 30"/>
              <a:gd name="T12" fmla="*/ 102908235 w 30"/>
              <a:gd name="T13" fmla="*/ 51792612 h 30"/>
              <a:gd name="T14" fmla="*/ 102908235 w 30"/>
              <a:gd name="T15" fmla="*/ 32370612 h 30"/>
              <a:gd name="T16" fmla="*/ 89187882 w 30"/>
              <a:gd name="T17" fmla="*/ 12948603 h 30"/>
              <a:gd name="T18" fmla="*/ 68605500 w 30"/>
              <a:gd name="T19" fmla="*/ 0 h 30"/>
              <a:gd name="T20" fmla="*/ 48023103 w 30"/>
              <a:gd name="T21" fmla="*/ 0 h 30"/>
              <a:gd name="T22" fmla="*/ 48023103 w 30"/>
              <a:gd name="T23" fmla="*/ 0 h 30"/>
              <a:gd name="T24" fmla="*/ 27442566 w 30"/>
              <a:gd name="T25" fmla="*/ 0 h 30"/>
              <a:gd name="T26" fmla="*/ 13720357 w 30"/>
              <a:gd name="T27" fmla="*/ 12948603 h 30"/>
              <a:gd name="T28" fmla="*/ 0 w 30"/>
              <a:gd name="T29" fmla="*/ 32370612 h 30"/>
              <a:gd name="T30" fmla="*/ 0 w 30"/>
              <a:gd name="T31" fmla="*/ 51792612 h 30"/>
              <a:gd name="T32" fmla="*/ 0 w 30"/>
              <a:gd name="T33" fmla="*/ 51792612 h 30"/>
              <a:gd name="T34" fmla="*/ 0 w 30"/>
              <a:gd name="T35" fmla="*/ 71214625 h 30"/>
              <a:gd name="T36" fmla="*/ 13720357 w 30"/>
              <a:gd name="T37" fmla="*/ 84161425 h 30"/>
              <a:gd name="T38" fmla="*/ 27442566 w 30"/>
              <a:gd name="T39" fmla="*/ 97110024 h 30"/>
              <a:gd name="T40" fmla="*/ 48023103 w 30"/>
              <a:gd name="T41" fmla="*/ 97110024 h 30"/>
              <a:gd name="T42" fmla="*/ 48023103 w 30"/>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14" y="30"/>
                </a:moveTo>
                <a:lnTo>
                  <a:pt x="14" y="30"/>
                </a:lnTo>
                <a:lnTo>
                  <a:pt x="20" y="30"/>
                </a:lnTo>
                <a:lnTo>
                  <a:pt x="26" y="26"/>
                </a:lnTo>
                <a:lnTo>
                  <a:pt x="30" y="22"/>
                </a:lnTo>
                <a:lnTo>
                  <a:pt x="30" y="16"/>
                </a:lnTo>
                <a:lnTo>
                  <a:pt x="30" y="10"/>
                </a:lnTo>
                <a:lnTo>
                  <a:pt x="26" y="4"/>
                </a:lnTo>
                <a:lnTo>
                  <a:pt x="20" y="0"/>
                </a:lnTo>
                <a:lnTo>
                  <a:pt x="14" y="0"/>
                </a:lnTo>
                <a:lnTo>
                  <a:pt x="8" y="0"/>
                </a:lnTo>
                <a:lnTo>
                  <a:pt x="4" y="4"/>
                </a:lnTo>
                <a:lnTo>
                  <a:pt x="0" y="10"/>
                </a:lnTo>
                <a:lnTo>
                  <a:pt x="0" y="16"/>
                </a:lnTo>
                <a:lnTo>
                  <a:pt x="0" y="22"/>
                </a:lnTo>
                <a:lnTo>
                  <a:pt x="4" y="26"/>
                </a:lnTo>
                <a:lnTo>
                  <a:pt x="8" y="30"/>
                </a:lnTo>
                <a:lnTo>
                  <a:pt x="14" y="30"/>
                </a:lnTo>
                <a:close/>
              </a:path>
            </a:pathLst>
          </a:custGeom>
          <a:solidFill>
            <a:srgbClr val="000000"/>
          </a:solidFill>
          <a:ln w="3175">
            <a:solidFill>
              <a:srgbClr val="000000"/>
            </a:solidFill>
            <a:round/>
            <a:headEnd/>
            <a:tailEnd/>
          </a:ln>
        </p:spPr>
        <p:txBody>
          <a:bodyPr/>
          <a:lstStyle/>
          <a:p>
            <a:endParaRPr lang="en-US"/>
          </a:p>
        </p:txBody>
      </p:sp>
      <p:sp>
        <p:nvSpPr>
          <p:cNvPr id="45074" name="Freeform 19"/>
          <p:cNvSpPr>
            <a:spLocks noChangeAspect="1"/>
          </p:cNvSpPr>
          <p:nvPr/>
        </p:nvSpPr>
        <p:spPr bwMode="auto">
          <a:xfrm>
            <a:off x="7434263" y="1228725"/>
            <a:ext cx="58737" cy="58738"/>
          </a:xfrm>
          <a:custGeom>
            <a:avLst/>
            <a:gdLst>
              <a:gd name="T0" fmla="*/ 53907706 w 32"/>
              <a:gd name="T1" fmla="*/ 107817247 h 32"/>
              <a:gd name="T2" fmla="*/ 53907706 w 32"/>
              <a:gd name="T3" fmla="*/ 107817247 h 32"/>
              <a:gd name="T4" fmla="*/ 74122416 w 32"/>
              <a:gd name="T5" fmla="*/ 101078901 h 32"/>
              <a:gd name="T6" fmla="*/ 87598880 w 32"/>
              <a:gd name="T7" fmla="*/ 94340554 h 32"/>
              <a:gd name="T8" fmla="*/ 101075344 w 32"/>
              <a:gd name="T9" fmla="*/ 74123678 h 32"/>
              <a:gd name="T10" fmla="*/ 107813576 w 32"/>
              <a:gd name="T11" fmla="*/ 53908624 h 32"/>
              <a:gd name="T12" fmla="*/ 107813576 w 32"/>
              <a:gd name="T13" fmla="*/ 53908624 h 32"/>
              <a:gd name="T14" fmla="*/ 101075344 w 32"/>
              <a:gd name="T15" fmla="*/ 33693584 h 32"/>
              <a:gd name="T16" fmla="*/ 87598880 w 32"/>
              <a:gd name="T17" fmla="*/ 20215047 h 32"/>
              <a:gd name="T18" fmla="*/ 74122416 w 32"/>
              <a:gd name="T19" fmla="*/ 6738349 h 32"/>
              <a:gd name="T20" fmla="*/ 53907706 w 32"/>
              <a:gd name="T21" fmla="*/ 0 h 32"/>
              <a:gd name="T22" fmla="*/ 53907706 w 32"/>
              <a:gd name="T23" fmla="*/ 0 h 32"/>
              <a:gd name="T24" fmla="*/ 33691174 w 32"/>
              <a:gd name="T25" fmla="*/ 6738349 h 32"/>
              <a:gd name="T26" fmla="*/ 13476468 w 32"/>
              <a:gd name="T27" fmla="*/ 20215047 h 32"/>
              <a:gd name="T28" fmla="*/ 6738234 w 32"/>
              <a:gd name="T29" fmla="*/ 33693584 h 32"/>
              <a:gd name="T30" fmla="*/ 0 w 32"/>
              <a:gd name="T31" fmla="*/ 53908624 h 32"/>
              <a:gd name="T32" fmla="*/ 0 w 32"/>
              <a:gd name="T33" fmla="*/ 53908624 h 32"/>
              <a:gd name="T34" fmla="*/ 6738234 w 32"/>
              <a:gd name="T35" fmla="*/ 74123678 h 32"/>
              <a:gd name="T36" fmla="*/ 13476468 w 32"/>
              <a:gd name="T37" fmla="*/ 94340554 h 32"/>
              <a:gd name="T38" fmla="*/ 33691174 w 32"/>
              <a:gd name="T39" fmla="*/ 101078901 h 32"/>
              <a:gd name="T40" fmla="*/ 53907706 w 32"/>
              <a:gd name="T41" fmla="*/ 107817247 h 32"/>
              <a:gd name="T42" fmla="*/ 53907706 w 32"/>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8"/>
                </a:lnTo>
                <a:lnTo>
                  <a:pt x="30" y="22"/>
                </a:lnTo>
                <a:lnTo>
                  <a:pt x="32" y="16"/>
                </a:lnTo>
                <a:lnTo>
                  <a:pt x="30" y="10"/>
                </a:lnTo>
                <a:lnTo>
                  <a:pt x="26" y="6"/>
                </a:lnTo>
                <a:lnTo>
                  <a:pt x="22" y="2"/>
                </a:lnTo>
                <a:lnTo>
                  <a:pt x="16" y="0"/>
                </a:lnTo>
                <a:lnTo>
                  <a:pt x="10" y="2"/>
                </a:lnTo>
                <a:lnTo>
                  <a:pt x="4" y="6"/>
                </a:lnTo>
                <a:lnTo>
                  <a:pt x="2" y="10"/>
                </a:lnTo>
                <a:lnTo>
                  <a:pt x="0" y="16"/>
                </a:lnTo>
                <a:lnTo>
                  <a:pt x="2" y="22"/>
                </a:lnTo>
                <a:lnTo>
                  <a:pt x="4" y="28"/>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75" name="Freeform 20"/>
          <p:cNvSpPr>
            <a:spLocks noChangeAspect="1"/>
          </p:cNvSpPr>
          <p:nvPr/>
        </p:nvSpPr>
        <p:spPr bwMode="auto">
          <a:xfrm>
            <a:off x="7097713" y="1701800"/>
            <a:ext cx="58737" cy="58738"/>
          </a:xfrm>
          <a:custGeom>
            <a:avLst/>
            <a:gdLst>
              <a:gd name="T0" fmla="*/ 53907706 w 32"/>
              <a:gd name="T1" fmla="*/ 107817247 h 32"/>
              <a:gd name="T2" fmla="*/ 53907706 w 32"/>
              <a:gd name="T3" fmla="*/ 107817247 h 32"/>
              <a:gd name="T4" fmla="*/ 74122416 w 32"/>
              <a:gd name="T5" fmla="*/ 101078901 h 32"/>
              <a:gd name="T6" fmla="*/ 87598880 w 32"/>
              <a:gd name="T7" fmla="*/ 87602207 h 32"/>
              <a:gd name="T8" fmla="*/ 101075344 w 32"/>
              <a:gd name="T9" fmla="*/ 74123678 h 32"/>
              <a:gd name="T10" fmla="*/ 107813576 w 32"/>
              <a:gd name="T11" fmla="*/ 53908624 h 32"/>
              <a:gd name="T12" fmla="*/ 107813576 w 32"/>
              <a:gd name="T13" fmla="*/ 53908624 h 32"/>
              <a:gd name="T14" fmla="*/ 101075344 w 32"/>
              <a:gd name="T15" fmla="*/ 33693584 h 32"/>
              <a:gd name="T16" fmla="*/ 87598880 w 32"/>
              <a:gd name="T17" fmla="*/ 13476697 h 32"/>
              <a:gd name="T18" fmla="*/ 74122416 w 32"/>
              <a:gd name="T19" fmla="*/ 6738349 h 32"/>
              <a:gd name="T20" fmla="*/ 53907706 w 32"/>
              <a:gd name="T21" fmla="*/ 0 h 32"/>
              <a:gd name="T22" fmla="*/ 53907706 w 32"/>
              <a:gd name="T23" fmla="*/ 0 h 32"/>
              <a:gd name="T24" fmla="*/ 33691174 w 32"/>
              <a:gd name="T25" fmla="*/ 6738349 h 32"/>
              <a:gd name="T26" fmla="*/ 13476468 w 32"/>
              <a:gd name="T27" fmla="*/ 13476697 h 32"/>
              <a:gd name="T28" fmla="*/ 6738234 w 32"/>
              <a:gd name="T29" fmla="*/ 33693584 h 32"/>
              <a:gd name="T30" fmla="*/ 0 w 32"/>
              <a:gd name="T31" fmla="*/ 53908624 h 32"/>
              <a:gd name="T32" fmla="*/ 0 w 32"/>
              <a:gd name="T33" fmla="*/ 53908624 h 32"/>
              <a:gd name="T34" fmla="*/ 6738234 w 32"/>
              <a:gd name="T35" fmla="*/ 74123678 h 32"/>
              <a:gd name="T36" fmla="*/ 13476468 w 32"/>
              <a:gd name="T37" fmla="*/ 87602207 h 32"/>
              <a:gd name="T38" fmla="*/ 33691174 w 32"/>
              <a:gd name="T39" fmla="*/ 101078901 h 32"/>
              <a:gd name="T40" fmla="*/ 53907706 w 32"/>
              <a:gd name="T41" fmla="*/ 107817247 h 32"/>
              <a:gd name="T42" fmla="*/ 53907706 w 32"/>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6"/>
                </a:lnTo>
                <a:lnTo>
                  <a:pt x="30" y="22"/>
                </a:lnTo>
                <a:lnTo>
                  <a:pt x="32" y="16"/>
                </a:lnTo>
                <a:lnTo>
                  <a:pt x="30" y="10"/>
                </a:lnTo>
                <a:lnTo>
                  <a:pt x="26" y="4"/>
                </a:lnTo>
                <a:lnTo>
                  <a:pt x="22" y="2"/>
                </a:lnTo>
                <a:lnTo>
                  <a:pt x="16" y="0"/>
                </a:lnTo>
                <a:lnTo>
                  <a:pt x="10" y="2"/>
                </a:lnTo>
                <a:lnTo>
                  <a:pt x="4" y="4"/>
                </a:lnTo>
                <a:lnTo>
                  <a:pt x="2" y="10"/>
                </a:lnTo>
                <a:lnTo>
                  <a:pt x="0" y="16"/>
                </a:lnTo>
                <a:lnTo>
                  <a:pt x="2" y="22"/>
                </a:lnTo>
                <a:lnTo>
                  <a:pt x="4"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76" name="Freeform 21"/>
          <p:cNvSpPr>
            <a:spLocks noChangeAspect="1"/>
          </p:cNvSpPr>
          <p:nvPr/>
        </p:nvSpPr>
        <p:spPr bwMode="auto">
          <a:xfrm>
            <a:off x="7167563" y="1635125"/>
            <a:ext cx="53975" cy="55563"/>
          </a:xfrm>
          <a:custGeom>
            <a:avLst/>
            <a:gdLst>
              <a:gd name="T0" fmla="*/ 45317413 w 30"/>
              <a:gd name="T1" fmla="*/ 102908235 h 30"/>
              <a:gd name="T2" fmla="*/ 45317413 w 30"/>
              <a:gd name="T3" fmla="*/ 102908235 h 30"/>
              <a:gd name="T4" fmla="*/ 64739426 w 30"/>
              <a:gd name="T5" fmla="*/ 102908235 h 30"/>
              <a:gd name="T6" fmla="*/ 84161425 w 30"/>
              <a:gd name="T7" fmla="*/ 89187882 h 30"/>
              <a:gd name="T8" fmla="*/ 97110024 w 30"/>
              <a:gd name="T9" fmla="*/ 75465676 h 30"/>
              <a:gd name="T10" fmla="*/ 97110024 w 30"/>
              <a:gd name="T11" fmla="*/ 54885132 h 30"/>
              <a:gd name="T12" fmla="*/ 97110024 w 30"/>
              <a:gd name="T13" fmla="*/ 54885132 h 30"/>
              <a:gd name="T14" fmla="*/ 97110024 w 30"/>
              <a:gd name="T15" fmla="*/ 27442566 h 30"/>
              <a:gd name="T16" fmla="*/ 84161425 w 30"/>
              <a:gd name="T17" fmla="*/ 13720357 h 30"/>
              <a:gd name="T18" fmla="*/ 64739426 w 30"/>
              <a:gd name="T19" fmla="*/ 0 h 30"/>
              <a:gd name="T20" fmla="*/ 45317413 w 30"/>
              <a:gd name="T21" fmla="*/ 0 h 30"/>
              <a:gd name="T22" fmla="*/ 45317413 w 30"/>
              <a:gd name="T23" fmla="*/ 0 h 30"/>
              <a:gd name="T24" fmla="*/ 25895406 w 30"/>
              <a:gd name="T25" fmla="*/ 0 h 30"/>
              <a:gd name="T26" fmla="*/ 12948603 w 30"/>
              <a:gd name="T27" fmla="*/ 13720357 h 30"/>
              <a:gd name="T28" fmla="*/ 0 w 30"/>
              <a:gd name="T29" fmla="*/ 27442566 h 30"/>
              <a:gd name="T30" fmla="*/ 0 w 30"/>
              <a:gd name="T31" fmla="*/ 54885132 h 30"/>
              <a:gd name="T32" fmla="*/ 0 w 30"/>
              <a:gd name="T33" fmla="*/ 54885132 h 30"/>
              <a:gd name="T34" fmla="*/ 0 w 30"/>
              <a:gd name="T35" fmla="*/ 75465676 h 30"/>
              <a:gd name="T36" fmla="*/ 12948603 w 30"/>
              <a:gd name="T37" fmla="*/ 89187882 h 30"/>
              <a:gd name="T38" fmla="*/ 25895406 w 30"/>
              <a:gd name="T39" fmla="*/ 102908235 h 30"/>
              <a:gd name="T40" fmla="*/ 45317413 w 30"/>
              <a:gd name="T41" fmla="*/ 102908235 h 30"/>
              <a:gd name="T42" fmla="*/ 45317413 w 30"/>
              <a:gd name="T43" fmla="*/ 102908235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14" y="30"/>
                </a:moveTo>
                <a:lnTo>
                  <a:pt x="14" y="30"/>
                </a:lnTo>
                <a:lnTo>
                  <a:pt x="20" y="30"/>
                </a:lnTo>
                <a:lnTo>
                  <a:pt x="26" y="26"/>
                </a:lnTo>
                <a:lnTo>
                  <a:pt x="30" y="22"/>
                </a:lnTo>
                <a:lnTo>
                  <a:pt x="30" y="16"/>
                </a:lnTo>
                <a:lnTo>
                  <a:pt x="30" y="8"/>
                </a:lnTo>
                <a:lnTo>
                  <a:pt x="26" y="4"/>
                </a:lnTo>
                <a:lnTo>
                  <a:pt x="20" y="0"/>
                </a:lnTo>
                <a:lnTo>
                  <a:pt x="14" y="0"/>
                </a:lnTo>
                <a:lnTo>
                  <a:pt x="8" y="0"/>
                </a:lnTo>
                <a:lnTo>
                  <a:pt x="4" y="4"/>
                </a:lnTo>
                <a:lnTo>
                  <a:pt x="0" y="8"/>
                </a:lnTo>
                <a:lnTo>
                  <a:pt x="0" y="16"/>
                </a:lnTo>
                <a:lnTo>
                  <a:pt x="0" y="22"/>
                </a:lnTo>
                <a:lnTo>
                  <a:pt x="4" y="26"/>
                </a:lnTo>
                <a:lnTo>
                  <a:pt x="8" y="30"/>
                </a:lnTo>
                <a:lnTo>
                  <a:pt x="14" y="30"/>
                </a:lnTo>
                <a:close/>
              </a:path>
            </a:pathLst>
          </a:custGeom>
          <a:solidFill>
            <a:srgbClr val="000000"/>
          </a:solidFill>
          <a:ln w="3175">
            <a:solidFill>
              <a:srgbClr val="000000"/>
            </a:solidFill>
            <a:round/>
            <a:headEnd/>
            <a:tailEnd/>
          </a:ln>
        </p:spPr>
        <p:txBody>
          <a:bodyPr/>
          <a:lstStyle/>
          <a:p>
            <a:endParaRPr lang="en-US"/>
          </a:p>
        </p:txBody>
      </p:sp>
      <p:sp>
        <p:nvSpPr>
          <p:cNvPr id="45077" name="Freeform 22"/>
          <p:cNvSpPr>
            <a:spLocks noChangeAspect="1"/>
          </p:cNvSpPr>
          <p:nvPr/>
        </p:nvSpPr>
        <p:spPr bwMode="auto">
          <a:xfrm>
            <a:off x="7232650" y="1565275"/>
            <a:ext cx="55563" cy="58738"/>
          </a:xfrm>
          <a:custGeom>
            <a:avLst/>
            <a:gdLst>
              <a:gd name="T0" fmla="*/ 54885132 w 30"/>
              <a:gd name="T1" fmla="*/ 107817247 h 32"/>
              <a:gd name="T2" fmla="*/ 54885132 w 30"/>
              <a:gd name="T3" fmla="*/ 107817247 h 32"/>
              <a:gd name="T4" fmla="*/ 75465676 w 30"/>
              <a:gd name="T5" fmla="*/ 101078901 h 32"/>
              <a:gd name="T6" fmla="*/ 89187882 w 30"/>
              <a:gd name="T7" fmla="*/ 94340554 h 32"/>
              <a:gd name="T8" fmla="*/ 102908235 w 30"/>
              <a:gd name="T9" fmla="*/ 74123678 h 32"/>
              <a:gd name="T10" fmla="*/ 102908235 w 30"/>
              <a:gd name="T11" fmla="*/ 53908624 h 32"/>
              <a:gd name="T12" fmla="*/ 102908235 w 30"/>
              <a:gd name="T13" fmla="*/ 53908624 h 32"/>
              <a:gd name="T14" fmla="*/ 102908235 w 30"/>
              <a:gd name="T15" fmla="*/ 33693584 h 32"/>
              <a:gd name="T16" fmla="*/ 89187882 w 30"/>
              <a:gd name="T17" fmla="*/ 20215047 h 32"/>
              <a:gd name="T18" fmla="*/ 75465676 w 30"/>
              <a:gd name="T19" fmla="*/ 6738349 h 32"/>
              <a:gd name="T20" fmla="*/ 54885132 w 30"/>
              <a:gd name="T21" fmla="*/ 0 h 32"/>
              <a:gd name="T22" fmla="*/ 54885132 w 30"/>
              <a:gd name="T23" fmla="*/ 0 h 32"/>
              <a:gd name="T24" fmla="*/ 34302750 w 30"/>
              <a:gd name="T25" fmla="*/ 6738349 h 32"/>
              <a:gd name="T26" fmla="*/ 13720357 w 30"/>
              <a:gd name="T27" fmla="*/ 20215047 h 32"/>
              <a:gd name="T28" fmla="*/ 6860178 w 30"/>
              <a:gd name="T29" fmla="*/ 33693584 h 32"/>
              <a:gd name="T30" fmla="*/ 0 w 30"/>
              <a:gd name="T31" fmla="*/ 53908624 h 32"/>
              <a:gd name="T32" fmla="*/ 0 w 30"/>
              <a:gd name="T33" fmla="*/ 53908624 h 32"/>
              <a:gd name="T34" fmla="*/ 6860178 w 30"/>
              <a:gd name="T35" fmla="*/ 74123678 h 32"/>
              <a:gd name="T36" fmla="*/ 13720357 w 30"/>
              <a:gd name="T37" fmla="*/ 94340554 h 32"/>
              <a:gd name="T38" fmla="*/ 34302750 w 30"/>
              <a:gd name="T39" fmla="*/ 101078901 h 32"/>
              <a:gd name="T40" fmla="*/ 54885132 w 30"/>
              <a:gd name="T41" fmla="*/ 107817247 h 32"/>
              <a:gd name="T42" fmla="*/ 54885132 w 30"/>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16" y="32"/>
                </a:moveTo>
                <a:lnTo>
                  <a:pt x="16" y="32"/>
                </a:lnTo>
                <a:lnTo>
                  <a:pt x="22" y="30"/>
                </a:lnTo>
                <a:lnTo>
                  <a:pt x="26" y="28"/>
                </a:lnTo>
                <a:lnTo>
                  <a:pt x="30" y="22"/>
                </a:lnTo>
                <a:lnTo>
                  <a:pt x="30" y="16"/>
                </a:lnTo>
                <a:lnTo>
                  <a:pt x="30" y="10"/>
                </a:lnTo>
                <a:lnTo>
                  <a:pt x="26" y="6"/>
                </a:lnTo>
                <a:lnTo>
                  <a:pt x="22" y="2"/>
                </a:lnTo>
                <a:lnTo>
                  <a:pt x="16" y="0"/>
                </a:lnTo>
                <a:lnTo>
                  <a:pt x="10" y="2"/>
                </a:lnTo>
                <a:lnTo>
                  <a:pt x="4" y="6"/>
                </a:lnTo>
                <a:lnTo>
                  <a:pt x="2" y="10"/>
                </a:lnTo>
                <a:lnTo>
                  <a:pt x="0" y="16"/>
                </a:lnTo>
                <a:lnTo>
                  <a:pt x="2" y="22"/>
                </a:lnTo>
                <a:lnTo>
                  <a:pt x="4" y="28"/>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78" name="Freeform 23"/>
          <p:cNvSpPr>
            <a:spLocks noChangeAspect="1"/>
          </p:cNvSpPr>
          <p:nvPr/>
        </p:nvSpPr>
        <p:spPr bwMode="auto">
          <a:xfrm>
            <a:off x="7299325" y="1500188"/>
            <a:ext cx="58738" cy="58737"/>
          </a:xfrm>
          <a:custGeom>
            <a:avLst/>
            <a:gdLst>
              <a:gd name="T0" fmla="*/ 53908624 w 32"/>
              <a:gd name="T1" fmla="*/ 107813576 h 32"/>
              <a:gd name="T2" fmla="*/ 53908624 w 32"/>
              <a:gd name="T3" fmla="*/ 107813576 h 32"/>
              <a:gd name="T4" fmla="*/ 74123678 w 32"/>
              <a:gd name="T5" fmla="*/ 101075344 h 32"/>
              <a:gd name="T6" fmla="*/ 94340554 w 32"/>
              <a:gd name="T7" fmla="*/ 87598880 h 32"/>
              <a:gd name="T8" fmla="*/ 101078901 w 32"/>
              <a:gd name="T9" fmla="*/ 74122416 h 32"/>
              <a:gd name="T10" fmla="*/ 107817247 w 32"/>
              <a:gd name="T11" fmla="*/ 53907706 h 32"/>
              <a:gd name="T12" fmla="*/ 107817247 w 32"/>
              <a:gd name="T13" fmla="*/ 53907706 h 32"/>
              <a:gd name="T14" fmla="*/ 101078901 w 32"/>
              <a:gd name="T15" fmla="*/ 33691174 h 32"/>
              <a:gd name="T16" fmla="*/ 94340554 w 32"/>
              <a:gd name="T17" fmla="*/ 13476468 h 32"/>
              <a:gd name="T18" fmla="*/ 74123678 w 32"/>
              <a:gd name="T19" fmla="*/ 6738234 h 32"/>
              <a:gd name="T20" fmla="*/ 53908624 w 32"/>
              <a:gd name="T21" fmla="*/ 0 h 32"/>
              <a:gd name="T22" fmla="*/ 53908624 w 32"/>
              <a:gd name="T23" fmla="*/ 0 h 32"/>
              <a:gd name="T24" fmla="*/ 33693584 w 32"/>
              <a:gd name="T25" fmla="*/ 6738234 h 32"/>
              <a:gd name="T26" fmla="*/ 20215047 w 32"/>
              <a:gd name="T27" fmla="*/ 13476468 h 32"/>
              <a:gd name="T28" fmla="*/ 6738349 w 32"/>
              <a:gd name="T29" fmla="*/ 33691174 h 32"/>
              <a:gd name="T30" fmla="*/ 0 w 32"/>
              <a:gd name="T31" fmla="*/ 53907706 h 32"/>
              <a:gd name="T32" fmla="*/ 0 w 32"/>
              <a:gd name="T33" fmla="*/ 53907706 h 32"/>
              <a:gd name="T34" fmla="*/ 6738349 w 32"/>
              <a:gd name="T35" fmla="*/ 74122416 h 32"/>
              <a:gd name="T36" fmla="*/ 20215047 w 32"/>
              <a:gd name="T37" fmla="*/ 87598880 h 32"/>
              <a:gd name="T38" fmla="*/ 33693584 w 32"/>
              <a:gd name="T39" fmla="*/ 101075344 h 32"/>
              <a:gd name="T40" fmla="*/ 53908624 w 32"/>
              <a:gd name="T41" fmla="*/ 107813576 h 32"/>
              <a:gd name="T42" fmla="*/ 53908624 w 32"/>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8" y="26"/>
                </a:lnTo>
                <a:lnTo>
                  <a:pt x="30" y="22"/>
                </a:lnTo>
                <a:lnTo>
                  <a:pt x="32" y="16"/>
                </a:lnTo>
                <a:lnTo>
                  <a:pt x="30" y="10"/>
                </a:lnTo>
                <a:lnTo>
                  <a:pt x="28" y="4"/>
                </a:lnTo>
                <a:lnTo>
                  <a:pt x="22" y="2"/>
                </a:lnTo>
                <a:lnTo>
                  <a:pt x="16" y="0"/>
                </a:lnTo>
                <a:lnTo>
                  <a:pt x="10" y="2"/>
                </a:lnTo>
                <a:lnTo>
                  <a:pt x="6" y="4"/>
                </a:lnTo>
                <a:lnTo>
                  <a:pt x="2" y="10"/>
                </a:lnTo>
                <a:lnTo>
                  <a:pt x="0" y="16"/>
                </a:lnTo>
                <a:lnTo>
                  <a:pt x="2" y="22"/>
                </a:lnTo>
                <a:lnTo>
                  <a:pt x="6"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79" name="Freeform 24"/>
          <p:cNvSpPr>
            <a:spLocks noChangeAspect="1"/>
          </p:cNvSpPr>
          <p:nvPr/>
        </p:nvSpPr>
        <p:spPr bwMode="auto">
          <a:xfrm>
            <a:off x="7369175" y="1433513"/>
            <a:ext cx="55563" cy="55562"/>
          </a:xfrm>
          <a:custGeom>
            <a:avLst/>
            <a:gdLst>
              <a:gd name="T0" fmla="*/ 48023103 w 30"/>
              <a:gd name="T1" fmla="*/ 102904531 h 30"/>
              <a:gd name="T2" fmla="*/ 48023103 w 30"/>
              <a:gd name="T3" fmla="*/ 102904531 h 30"/>
              <a:gd name="T4" fmla="*/ 68605500 w 30"/>
              <a:gd name="T5" fmla="*/ 102904531 h 30"/>
              <a:gd name="T6" fmla="*/ 89187882 w 30"/>
              <a:gd name="T7" fmla="*/ 89184425 h 30"/>
              <a:gd name="T8" fmla="*/ 102908235 w 30"/>
              <a:gd name="T9" fmla="*/ 68602413 h 30"/>
              <a:gd name="T10" fmla="*/ 102908235 w 30"/>
              <a:gd name="T11" fmla="*/ 48022239 h 30"/>
              <a:gd name="T12" fmla="*/ 102908235 w 30"/>
              <a:gd name="T13" fmla="*/ 48022239 h 30"/>
              <a:gd name="T14" fmla="*/ 102908235 w 30"/>
              <a:gd name="T15" fmla="*/ 27442072 h 30"/>
              <a:gd name="T16" fmla="*/ 89187882 w 30"/>
              <a:gd name="T17" fmla="*/ 13720110 h 30"/>
              <a:gd name="T18" fmla="*/ 68605500 w 30"/>
              <a:gd name="T19" fmla="*/ 0 h 30"/>
              <a:gd name="T20" fmla="*/ 48023103 w 30"/>
              <a:gd name="T21" fmla="*/ 0 h 30"/>
              <a:gd name="T22" fmla="*/ 48023103 w 30"/>
              <a:gd name="T23" fmla="*/ 0 h 30"/>
              <a:gd name="T24" fmla="*/ 27442566 w 30"/>
              <a:gd name="T25" fmla="*/ 0 h 30"/>
              <a:gd name="T26" fmla="*/ 13720357 w 30"/>
              <a:gd name="T27" fmla="*/ 13720110 h 30"/>
              <a:gd name="T28" fmla="*/ 0 w 30"/>
              <a:gd name="T29" fmla="*/ 27442072 h 30"/>
              <a:gd name="T30" fmla="*/ 0 w 30"/>
              <a:gd name="T31" fmla="*/ 48022239 h 30"/>
              <a:gd name="T32" fmla="*/ 0 w 30"/>
              <a:gd name="T33" fmla="*/ 48022239 h 30"/>
              <a:gd name="T34" fmla="*/ 0 w 30"/>
              <a:gd name="T35" fmla="*/ 68602413 h 30"/>
              <a:gd name="T36" fmla="*/ 13720357 w 30"/>
              <a:gd name="T37" fmla="*/ 89184425 h 30"/>
              <a:gd name="T38" fmla="*/ 27442566 w 30"/>
              <a:gd name="T39" fmla="*/ 102904531 h 30"/>
              <a:gd name="T40" fmla="*/ 48023103 w 30"/>
              <a:gd name="T41" fmla="*/ 102904531 h 30"/>
              <a:gd name="T42" fmla="*/ 48023103 w 30"/>
              <a:gd name="T43" fmla="*/ 10290453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14" y="30"/>
                </a:moveTo>
                <a:lnTo>
                  <a:pt x="14" y="30"/>
                </a:lnTo>
                <a:lnTo>
                  <a:pt x="20" y="30"/>
                </a:lnTo>
                <a:lnTo>
                  <a:pt x="26" y="26"/>
                </a:lnTo>
                <a:lnTo>
                  <a:pt x="30" y="20"/>
                </a:lnTo>
                <a:lnTo>
                  <a:pt x="30" y="14"/>
                </a:lnTo>
                <a:lnTo>
                  <a:pt x="30" y="8"/>
                </a:lnTo>
                <a:lnTo>
                  <a:pt x="26" y="4"/>
                </a:lnTo>
                <a:lnTo>
                  <a:pt x="20" y="0"/>
                </a:lnTo>
                <a:lnTo>
                  <a:pt x="14" y="0"/>
                </a:lnTo>
                <a:lnTo>
                  <a:pt x="8" y="0"/>
                </a:lnTo>
                <a:lnTo>
                  <a:pt x="4" y="4"/>
                </a:lnTo>
                <a:lnTo>
                  <a:pt x="0" y="8"/>
                </a:lnTo>
                <a:lnTo>
                  <a:pt x="0" y="14"/>
                </a:lnTo>
                <a:lnTo>
                  <a:pt x="0" y="20"/>
                </a:lnTo>
                <a:lnTo>
                  <a:pt x="4" y="26"/>
                </a:lnTo>
                <a:lnTo>
                  <a:pt x="8" y="30"/>
                </a:lnTo>
                <a:lnTo>
                  <a:pt x="14" y="30"/>
                </a:lnTo>
                <a:close/>
              </a:path>
            </a:pathLst>
          </a:custGeom>
          <a:solidFill>
            <a:srgbClr val="000000"/>
          </a:solidFill>
          <a:ln w="3175">
            <a:solidFill>
              <a:srgbClr val="000000"/>
            </a:solidFill>
            <a:round/>
            <a:headEnd/>
            <a:tailEnd/>
          </a:ln>
        </p:spPr>
        <p:txBody>
          <a:bodyPr/>
          <a:lstStyle/>
          <a:p>
            <a:endParaRPr lang="en-US"/>
          </a:p>
        </p:txBody>
      </p:sp>
      <p:sp>
        <p:nvSpPr>
          <p:cNvPr id="45080" name="Freeform 25"/>
          <p:cNvSpPr>
            <a:spLocks noChangeAspect="1"/>
          </p:cNvSpPr>
          <p:nvPr/>
        </p:nvSpPr>
        <p:spPr bwMode="auto">
          <a:xfrm>
            <a:off x="7434263" y="1363663"/>
            <a:ext cx="58737" cy="58737"/>
          </a:xfrm>
          <a:custGeom>
            <a:avLst/>
            <a:gdLst>
              <a:gd name="T0" fmla="*/ 53907706 w 32"/>
              <a:gd name="T1" fmla="*/ 107813576 h 32"/>
              <a:gd name="T2" fmla="*/ 53907706 w 32"/>
              <a:gd name="T3" fmla="*/ 107813576 h 32"/>
              <a:gd name="T4" fmla="*/ 74122416 w 32"/>
              <a:gd name="T5" fmla="*/ 101075344 h 32"/>
              <a:gd name="T6" fmla="*/ 87598880 w 32"/>
              <a:gd name="T7" fmla="*/ 94337112 h 32"/>
              <a:gd name="T8" fmla="*/ 101075344 w 32"/>
              <a:gd name="T9" fmla="*/ 74122416 h 32"/>
              <a:gd name="T10" fmla="*/ 107813576 w 32"/>
              <a:gd name="T11" fmla="*/ 53907706 h 32"/>
              <a:gd name="T12" fmla="*/ 107813576 w 32"/>
              <a:gd name="T13" fmla="*/ 53907706 h 32"/>
              <a:gd name="T14" fmla="*/ 101075344 w 32"/>
              <a:gd name="T15" fmla="*/ 33691174 h 32"/>
              <a:gd name="T16" fmla="*/ 87598880 w 32"/>
              <a:gd name="T17" fmla="*/ 20214703 h 32"/>
              <a:gd name="T18" fmla="*/ 74122416 w 32"/>
              <a:gd name="T19" fmla="*/ 6738234 h 32"/>
              <a:gd name="T20" fmla="*/ 53907706 w 32"/>
              <a:gd name="T21" fmla="*/ 0 h 32"/>
              <a:gd name="T22" fmla="*/ 53907706 w 32"/>
              <a:gd name="T23" fmla="*/ 0 h 32"/>
              <a:gd name="T24" fmla="*/ 33691174 w 32"/>
              <a:gd name="T25" fmla="*/ 6738234 h 32"/>
              <a:gd name="T26" fmla="*/ 13476468 w 32"/>
              <a:gd name="T27" fmla="*/ 20214703 h 32"/>
              <a:gd name="T28" fmla="*/ 6738234 w 32"/>
              <a:gd name="T29" fmla="*/ 33691174 h 32"/>
              <a:gd name="T30" fmla="*/ 0 w 32"/>
              <a:gd name="T31" fmla="*/ 53907706 h 32"/>
              <a:gd name="T32" fmla="*/ 0 w 32"/>
              <a:gd name="T33" fmla="*/ 53907706 h 32"/>
              <a:gd name="T34" fmla="*/ 6738234 w 32"/>
              <a:gd name="T35" fmla="*/ 74122416 h 32"/>
              <a:gd name="T36" fmla="*/ 13476468 w 32"/>
              <a:gd name="T37" fmla="*/ 94337112 h 32"/>
              <a:gd name="T38" fmla="*/ 33691174 w 32"/>
              <a:gd name="T39" fmla="*/ 101075344 h 32"/>
              <a:gd name="T40" fmla="*/ 53907706 w 32"/>
              <a:gd name="T41" fmla="*/ 107813576 h 32"/>
              <a:gd name="T42" fmla="*/ 53907706 w 32"/>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8"/>
                </a:lnTo>
                <a:lnTo>
                  <a:pt x="30" y="22"/>
                </a:lnTo>
                <a:lnTo>
                  <a:pt x="32" y="16"/>
                </a:lnTo>
                <a:lnTo>
                  <a:pt x="30" y="10"/>
                </a:lnTo>
                <a:lnTo>
                  <a:pt x="26" y="6"/>
                </a:lnTo>
                <a:lnTo>
                  <a:pt x="22" y="2"/>
                </a:lnTo>
                <a:lnTo>
                  <a:pt x="16" y="0"/>
                </a:lnTo>
                <a:lnTo>
                  <a:pt x="10" y="2"/>
                </a:lnTo>
                <a:lnTo>
                  <a:pt x="4" y="6"/>
                </a:lnTo>
                <a:lnTo>
                  <a:pt x="2" y="10"/>
                </a:lnTo>
                <a:lnTo>
                  <a:pt x="0" y="16"/>
                </a:lnTo>
                <a:lnTo>
                  <a:pt x="2" y="22"/>
                </a:lnTo>
                <a:lnTo>
                  <a:pt x="4" y="28"/>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81" name="Freeform 26"/>
          <p:cNvSpPr>
            <a:spLocks noChangeAspect="1"/>
          </p:cNvSpPr>
          <p:nvPr/>
        </p:nvSpPr>
        <p:spPr bwMode="auto">
          <a:xfrm>
            <a:off x="7500938" y="1298575"/>
            <a:ext cx="58737" cy="53975"/>
          </a:xfrm>
          <a:custGeom>
            <a:avLst/>
            <a:gdLst>
              <a:gd name="T0" fmla="*/ 53907706 w 32"/>
              <a:gd name="T1" fmla="*/ 97110024 h 30"/>
              <a:gd name="T2" fmla="*/ 53907706 w 32"/>
              <a:gd name="T3" fmla="*/ 97110024 h 30"/>
              <a:gd name="T4" fmla="*/ 74122416 w 32"/>
              <a:gd name="T5" fmla="*/ 97110024 h 30"/>
              <a:gd name="T6" fmla="*/ 94337112 w 32"/>
              <a:gd name="T7" fmla="*/ 84161425 h 30"/>
              <a:gd name="T8" fmla="*/ 101075344 w 32"/>
              <a:gd name="T9" fmla="*/ 71214625 h 30"/>
              <a:gd name="T10" fmla="*/ 107813576 w 32"/>
              <a:gd name="T11" fmla="*/ 51792612 h 30"/>
              <a:gd name="T12" fmla="*/ 107813576 w 32"/>
              <a:gd name="T13" fmla="*/ 51792612 h 30"/>
              <a:gd name="T14" fmla="*/ 101075344 w 32"/>
              <a:gd name="T15" fmla="*/ 32370612 h 30"/>
              <a:gd name="T16" fmla="*/ 94337112 w 32"/>
              <a:gd name="T17" fmla="*/ 12948603 h 30"/>
              <a:gd name="T18" fmla="*/ 74122416 w 32"/>
              <a:gd name="T19" fmla="*/ 0 h 30"/>
              <a:gd name="T20" fmla="*/ 53907706 w 32"/>
              <a:gd name="T21" fmla="*/ 0 h 30"/>
              <a:gd name="T22" fmla="*/ 53907706 w 32"/>
              <a:gd name="T23" fmla="*/ 0 h 30"/>
              <a:gd name="T24" fmla="*/ 33691174 w 32"/>
              <a:gd name="T25" fmla="*/ 0 h 30"/>
              <a:gd name="T26" fmla="*/ 20214703 w 32"/>
              <a:gd name="T27" fmla="*/ 12948603 h 30"/>
              <a:gd name="T28" fmla="*/ 6738234 w 32"/>
              <a:gd name="T29" fmla="*/ 32370612 h 30"/>
              <a:gd name="T30" fmla="*/ 0 w 32"/>
              <a:gd name="T31" fmla="*/ 51792612 h 30"/>
              <a:gd name="T32" fmla="*/ 0 w 32"/>
              <a:gd name="T33" fmla="*/ 51792612 h 30"/>
              <a:gd name="T34" fmla="*/ 6738234 w 32"/>
              <a:gd name="T35" fmla="*/ 71214625 h 30"/>
              <a:gd name="T36" fmla="*/ 20214703 w 32"/>
              <a:gd name="T37" fmla="*/ 84161425 h 30"/>
              <a:gd name="T38" fmla="*/ 33691174 w 32"/>
              <a:gd name="T39" fmla="*/ 97110024 h 30"/>
              <a:gd name="T40" fmla="*/ 53907706 w 32"/>
              <a:gd name="T41" fmla="*/ 97110024 h 30"/>
              <a:gd name="T42" fmla="*/ 53907706 w 32"/>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8" y="26"/>
                </a:lnTo>
                <a:lnTo>
                  <a:pt x="30" y="22"/>
                </a:lnTo>
                <a:lnTo>
                  <a:pt x="32" y="16"/>
                </a:lnTo>
                <a:lnTo>
                  <a:pt x="30" y="10"/>
                </a:lnTo>
                <a:lnTo>
                  <a:pt x="28" y="4"/>
                </a:lnTo>
                <a:lnTo>
                  <a:pt x="22" y="0"/>
                </a:lnTo>
                <a:lnTo>
                  <a:pt x="16" y="0"/>
                </a:lnTo>
                <a:lnTo>
                  <a:pt x="10" y="0"/>
                </a:lnTo>
                <a:lnTo>
                  <a:pt x="6" y="4"/>
                </a:lnTo>
                <a:lnTo>
                  <a:pt x="2" y="10"/>
                </a:lnTo>
                <a:lnTo>
                  <a:pt x="0" y="16"/>
                </a:lnTo>
                <a:lnTo>
                  <a:pt x="2" y="22"/>
                </a:lnTo>
                <a:lnTo>
                  <a:pt x="6"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082" name="Freeform 27"/>
          <p:cNvSpPr>
            <a:spLocks noChangeAspect="1"/>
          </p:cNvSpPr>
          <p:nvPr/>
        </p:nvSpPr>
        <p:spPr bwMode="auto">
          <a:xfrm>
            <a:off x="7167563" y="1771650"/>
            <a:ext cx="53975" cy="53975"/>
          </a:xfrm>
          <a:custGeom>
            <a:avLst/>
            <a:gdLst>
              <a:gd name="T0" fmla="*/ 45317413 w 30"/>
              <a:gd name="T1" fmla="*/ 97110024 h 30"/>
              <a:gd name="T2" fmla="*/ 45317413 w 30"/>
              <a:gd name="T3" fmla="*/ 97110024 h 30"/>
              <a:gd name="T4" fmla="*/ 64739426 w 30"/>
              <a:gd name="T5" fmla="*/ 97110024 h 30"/>
              <a:gd name="T6" fmla="*/ 84161425 w 30"/>
              <a:gd name="T7" fmla="*/ 84161425 h 30"/>
              <a:gd name="T8" fmla="*/ 97110024 w 30"/>
              <a:gd name="T9" fmla="*/ 64739426 h 30"/>
              <a:gd name="T10" fmla="*/ 97110024 w 30"/>
              <a:gd name="T11" fmla="*/ 45317413 h 30"/>
              <a:gd name="T12" fmla="*/ 97110024 w 30"/>
              <a:gd name="T13" fmla="*/ 45317413 h 30"/>
              <a:gd name="T14" fmla="*/ 97110024 w 30"/>
              <a:gd name="T15" fmla="*/ 25895406 h 30"/>
              <a:gd name="T16" fmla="*/ 84161425 w 30"/>
              <a:gd name="T17" fmla="*/ 12948603 h 30"/>
              <a:gd name="T18" fmla="*/ 64739426 w 30"/>
              <a:gd name="T19" fmla="*/ 0 h 30"/>
              <a:gd name="T20" fmla="*/ 45317413 w 30"/>
              <a:gd name="T21" fmla="*/ 0 h 30"/>
              <a:gd name="T22" fmla="*/ 45317413 w 30"/>
              <a:gd name="T23" fmla="*/ 0 h 30"/>
              <a:gd name="T24" fmla="*/ 25895406 w 30"/>
              <a:gd name="T25" fmla="*/ 0 h 30"/>
              <a:gd name="T26" fmla="*/ 12948603 w 30"/>
              <a:gd name="T27" fmla="*/ 12948603 h 30"/>
              <a:gd name="T28" fmla="*/ 0 w 30"/>
              <a:gd name="T29" fmla="*/ 25895406 h 30"/>
              <a:gd name="T30" fmla="*/ 0 w 30"/>
              <a:gd name="T31" fmla="*/ 45317413 h 30"/>
              <a:gd name="T32" fmla="*/ 0 w 30"/>
              <a:gd name="T33" fmla="*/ 45317413 h 30"/>
              <a:gd name="T34" fmla="*/ 0 w 30"/>
              <a:gd name="T35" fmla="*/ 64739426 h 30"/>
              <a:gd name="T36" fmla="*/ 12948603 w 30"/>
              <a:gd name="T37" fmla="*/ 84161425 h 30"/>
              <a:gd name="T38" fmla="*/ 25895406 w 30"/>
              <a:gd name="T39" fmla="*/ 97110024 h 30"/>
              <a:gd name="T40" fmla="*/ 45317413 w 30"/>
              <a:gd name="T41" fmla="*/ 97110024 h 30"/>
              <a:gd name="T42" fmla="*/ 45317413 w 30"/>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14" y="30"/>
                </a:moveTo>
                <a:lnTo>
                  <a:pt x="14" y="30"/>
                </a:lnTo>
                <a:lnTo>
                  <a:pt x="20" y="30"/>
                </a:lnTo>
                <a:lnTo>
                  <a:pt x="26" y="26"/>
                </a:lnTo>
                <a:lnTo>
                  <a:pt x="30" y="20"/>
                </a:lnTo>
                <a:lnTo>
                  <a:pt x="30" y="14"/>
                </a:lnTo>
                <a:lnTo>
                  <a:pt x="30" y="8"/>
                </a:lnTo>
                <a:lnTo>
                  <a:pt x="26" y="4"/>
                </a:lnTo>
                <a:lnTo>
                  <a:pt x="20" y="0"/>
                </a:lnTo>
                <a:lnTo>
                  <a:pt x="14" y="0"/>
                </a:lnTo>
                <a:lnTo>
                  <a:pt x="8" y="0"/>
                </a:lnTo>
                <a:lnTo>
                  <a:pt x="4" y="4"/>
                </a:lnTo>
                <a:lnTo>
                  <a:pt x="0" y="8"/>
                </a:lnTo>
                <a:lnTo>
                  <a:pt x="0" y="14"/>
                </a:lnTo>
                <a:lnTo>
                  <a:pt x="0" y="20"/>
                </a:lnTo>
                <a:lnTo>
                  <a:pt x="4" y="26"/>
                </a:lnTo>
                <a:lnTo>
                  <a:pt x="8" y="30"/>
                </a:lnTo>
                <a:lnTo>
                  <a:pt x="14" y="30"/>
                </a:lnTo>
                <a:close/>
              </a:path>
            </a:pathLst>
          </a:custGeom>
          <a:solidFill>
            <a:srgbClr val="000000"/>
          </a:solidFill>
          <a:ln w="3175">
            <a:solidFill>
              <a:srgbClr val="000000"/>
            </a:solidFill>
            <a:round/>
            <a:headEnd/>
            <a:tailEnd/>
          </a:ln>
        </p:spPr>
        <p:txBody>
          <a:bodyPr/>
          <a:lstStyle/>
          <a:p>
            <a:endParaRPr lang="en-US"/>
          </a:p>
        </p:txBody>
      </p:sp>
      <p:sp>
        <p:nvSpPr>
          <p:cNvPr id="45083" name="Freeform 28"/>
          <p:cNvSpPr>
            <a:spLocks noChangeAspect="1"/>
          </p:cNvSpPr>
          <p:nvPr/>
        </p:nvSpPr>
        <p:spPr bwMode="auto">
          <a:xfrm>
            <a:off x="7232650" y="1701800"/>
            <a:ext cx="58738" cy="58738"/>
          </a:xfrm>
          <a:custGeom>
            <a:avLst/>
            <a:gdLst>
              <a:gd name="T0" fmla="*/ 53908624 w 32"/>
              <a:gd name="T1" fmla="*/ 107817247 h 32"/>
              <a:gd name="T2" fmla="*/ 53908624 w 32"/>
              <a:gd name="T3" fmla="*/ 107817247 h 32"/>
              <a:gd name="T4" fmla="*/ 74123678 w 32"/>
              <a:gd name="T5" fmla="*/ 101078901 h 32"/>
              <a:gd name="T6" fmla="*/ 87602207 w 32"/>
              <a:gd name="T7" fmla="*/ 87602207 h 32"/>
              <a:gd name="T8" fmla="*/ 101078901 w 32"/>
              <a:gd name="T9" fmla="*/ 74123678 h 32"/>
              <a:gd name="T10" fmla="*/ 107817247 w 32"/>
              <a:gd name="T11" fmla="*/ 53908624 h 32"/>
              <a:gd name="T12" fmla="*/ 107817247 w 32"/>
              <a:gd name="T13" fmla="*/ 53908624 h 32"/>
              <a:gd name="T14" fmla="*/ 101078901 w 32"/>
              <a:gd name="T15" fmla="*/ 33693584 h 32"/>
              <a:gd name="T16" fmla="*/ 87602207 w 32"/>
              <a:gd name="T17" fmla="*/ 13476697 h 32"/>
              <a:gd name="T18" fmla="*/ 74123678 w 32"/>
              <a:gd name="T19" fmla="*/ 6738349 h 32"/>
              <a:gd name="T20" fmla="*/ 53908624 w 32"/>
              <a:gd name="T21" fmla="*/ 0 h 32"/>
              <a:gd name="T22" fmla="*/ 53908624 w 32"/>
              <a:gd name="T23" fmla="*/ 0 h 32"/>
              <a:gd name="T24" fmla="*/ 33693584 w 32"/>
              <a:gd name="T25" fmla="*/ 6738349 h 32"/>
              <a:gd name="T26" fmla="*/ 13476697 w 32"/>
              <a:gd name="T27" fmla="*/ 13476697 h 32"/>
              <a:gd name="T28" fmla="*/ 6738349 w 32"/>
              <a:gd name="T29" fmla="*/ 33693584 h 32"/>
              <a:gd name="T30" fmla="*/ 0 w 32"/>
              <a:gd name="T31" fmla="*/ 53908624 h 32"/>
              <a:gd name="T32" fmla="*/ 0 w 32"/>
              <a:gd name="T33" fmla="*/ 53908624 h 32"/>
              <a:gd name="T34" fmla="*/ 6738349 w 32"/>
              <a:gd name="T35" fmla="*/ 74123678 h 32"/>
              <a:gd name="T36" fmla="*/ 13476697 w 32"/>
              <a:gd name="T37" fmla="*/ 87602207 h 32"/>
              <a:gd name="T38" fmla="*/ 33693584 w 32"/>
              <a:gd name="T39" fmla="*/ 101078901 h 32"/>
              <a:gd name="T40" fmla="*/ 53908624 w 32"/>
              <a:gd name="T41" fmla="*/ 107817247 h 32"/>
              <a:gd name="T42" fmla="*/ 53908624 w 32"/>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6"/>
                </a:lnTo>
                <a:lnTo>
                  <a:pt x="30" y="22"/>
                </a:lnTo>
                <a:lnTo>
                  <a:pt x="32" y="16"/>
                </a:lnTo>
                <a:lnTo>
                  <a:pt x="30" y="10"/>
                </a:lnTo>
                <a:lnTo>
                  <a:pt x="26" y="4"/>
                </a:lnTo>
                <a:lnTo>
                  <a:pt x="22" y="2"/>
                </a:lnTo>
                <a:lnTo>
                  <a:pt x="16" y="0"/>
                </a:lnTo>
                <a:lnTo>
                  <a:pt x="10" y="2"/>
                </a:lnTo>
                <a:lnTo>
                  <a:pt x="4" y="4"/>
                </a:lnTo>
                <a:lnTo>
                  <a:pt x="2" y="10"/>
                </a:lnTo>
                <a:lnTo>
                  <a:pt x="0" y="16"/>
                </a:lnTo>
                <a:lnTo>
                  <a:pt x="2" y="22"/>
                </a:lnTo>
                <a:lnTo>
                  <a:pt x="4"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84" name="Freeform 29"/>
          <p:cNvSpPr>
            <a:spLocks noChangeAspect="1"/>
          </p:cNvSpPr>
          <p:nvPr/>
        </p:nvSpPr>
        <p:spPr bwMode="auto">
          <a:xfrm>
            <a:off x="7299325" y="1635125"/>
            <a:ext cx="58738" cy="55563"/>
          </a:xfrm>
          <a:custGeom>
            <a:avLst/>
            <a:gdLst>
              <a:gd name="T0" fmla="*/ 53908624 w 32"/>
              <a:gd name="T1" fmla="*/ 102908235 h 30"/>
              <a:gd name="T2" fmla="*/ 53908624 w 32"/>
              <a:gd name="T3" fmla="*/ 102908235 h 30"/>
              <a:gd name="T4" fmla="*/ 74123678 w 32"/>
              <a:gd name="T5" fmla="*/ 102908235 h 30"/>
              <a:gd name="T6" fmla="*/ 94340554 w 32"/>
              <a:gd name="T7" fmla="*/ 89187882 h 30"/>
              <a:gd name="T8" fmla="*/ 101078901 w 32"/>
              <a:gd name="T9" fmla="*/ 75465676 h 30"/>
              <a:gd name="T10" fmla="*/ 107817247 w 32"/>
              <a:gd name="T11" fmla="*/ 54885132 h 30"/>
              <a:gd name="T12" fmla="*/ 107817247 w 32"/>
              <a:gd name="T13" fmla="*/ 54885132 h 30"/>
              <a:gd name="T14" fmla="*/ 101078901 w 32"/>
              <a:gd name="T15" fmla="*/ 34302750 h 30"/>
              <a:gd name="T16" fmla="*/ 94340554 w 32"/>
              <a:gd name="T17" fmla="*/ 13720357 h 30"/>
              <a:gd name="T18" fmla="*/ 74123678 w 32"/>
              <a:gd name="T19" fmla="*/ 0 h 30"/>
              <a:gd name="T20" fmla="*/ 53908624 w 32"/>
              <a:gd name="T21" fmla="*/ 0 h 30"/>
              <a:gd name="T22" fmla="*/ 53908624 w 32"/>
              <a:gd name="T23" fmla="*/ 0 h 30"/>
              <a:gd name="T24" fmla="*/ 33693584 w 32"/>
              <a:gd name="T25" fmla="*/ 0 h 30"/>
              <a:gd name="T26" fmla="*/ 20215047 w 32"/>
              <a:gd name="T27" fmla="*/ 13720357 h 30"/>
              <a:gd name="T28" fmla="*/ 6738349 w 32"/>
              <a:gd name="T29" fmla="*/ 34302750 h 30"/>
              <a:gd name="T30" fmla="*/ 0 w 32"/>
              <a:gd name="T31" fmla="*/ 54885132 h 30"/>
              <a:gd name="T32" fmla="*/ 0 w 32"/>
              <a:gd name="T33" fmla="*/ 54885132 h 30"/>
              <a:gd name="T34" fmla="*/ 6738349 w 32"/>
              <a:gd name="T35" fmla="*/ 75465676 h 30"/>
              <a:gd name="T36" fmla="*/ 20215047 w 32"/>
              <a:gd name="T37" fmla="*/ 89187882 h 30"/>
              <a:gd name="T38" fmla="*/ 33693584 w 32"/>
              <a:gd name="T39" fmla="*/ 102908235 h 30"/>
              <a:gd name="T40" fmla="*/ 53908624 w 32"/>
              <a:gd name="T41" fmla="*/ 102908235 h 30"/>
              <a:gd name="T42" fmla="*/ 53908624 w 32"/>
              <a:gd name="T43" fmla="*/ 102908235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8" y="26"/>
                </a:lnTo>
                <a:lnTo>
                  <a:pt x="30" y="22"/>
                </a:lnTo>
                <a:lnTo>
                  <a:pt x="32" y="16"/>
                </a:lnTo>
                <a:lnTo>
                  <a:pt x="30" y="10"/>
                </a:lnTo>
                <a:lnTo>
                  <a:pt x="28" y="4"/>
                </a:lnTo>
                <a:lnTo>
                  <a:pt x="22" y="0"/>
                </a:lnTo>
                <a:lnTo>
                  <a:pt x="16" y="0"/>
                </a:lnTo>
                <a:lnTo>
                  <a:pt x="10" y="0"/>
                </a:lnTo>
                <a:lnTo>
                  <a:pt x="6" y="4"/>
                </a:lnTo>
                <a:lnTo>
                  <a:pt x="2" y="10"/>
                </a:lnTo>
                <a:lnTo>
                  <a:pt x="0" y="16"/>
                </a:lnTo>
                <a:lnTo>
                  <a:pt x="2" y="22"/>
                </a:lnTo>
                <a:lnTo>
                  <a:pt x="6"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085" name="Freeform 30"/>
          <p:cNvSpPr>
            <a:spLocks noChangeAspect="1"/>
          </p:cNvSpPr>
          <p:nvPr/>
        </p:nvSpPr>
        <p:spPr bwMode="auto">
          <a:xfrm>
            <a:off x="7369175" y="1565275"/>
            <a:ext cx="55563" cy="58738"/>
          </a:xfrm>
          <a:custGeom>
            <a:avLst/>
            <a:gdLst>
              <a:gd name="T0" fmla="*/ 54885132 w 30"/>
              <a:gd name="T1" fmla="*/ 107817247 h 32"/>
              <a:gd name="T2" fmla="*/ 54885132 w 30"/>
              <a:gd name="T3" fmla="*/ 107817247 h 32"/>
              <a:gd name="T4" fmla="*/ 75465676 w 30"/>
              <a:gd name="T5" fmla="*/ 101078901 h 32"/>
              <a:gd name="T6" fmla="*/ 89187882 w 30"/>
              <a:gd name="T7" fmla="*/ 94340554 h 32"/>
              <a:gd name="T8" fmla="*/ 102908235 w 30"/>
              <a:gd name="T9" fmla="*/ 74123678 h 32"/>
              <a:gd name="T10" fmla="*/ 102908235 w 30"/>
              <a:gd name="T11" fmla="*/ 53908624 h 32"/>
              <a:gd name="T12" fmla="*/ 102908235 w 30"/>
              <a:gd name="T13" fmla="*/ 53908624 h 32"/>
              <a:gd name="T14" fmla="*/ 102908235 w 30"/>
              <a:gd name="T15" fmla="*/ 33693584 h 32"/>
              <a:gd name="T16" fmla="*/ 89187882 w 30"/>
              <a:gd name="T17" fmla="*/ 20215047 h 32"/>
              <a:gd name="T18" fmla="*/ 75465676 w 30"/>
              <a:gd name="T19" fmla="*/ 6738349 h 32"/>
              <a:gd name="T20" fmla="*/ 54885132 w 30"/>
              <a:gd name="T21" fmla="*/ 0 h 32"/>
              <a:gd name="T22" fmla="*/ 54885132 w 30"/>
              <a:gd name="T23" fmla="*/ 0 h 32"/>
              <a:gd name="T24" fmla="*/ 34302750 w 30"/>
              <a:gd name="T25" fmla="*/ 6738349 h 32"/>
              <a:gd name="T26" fmla="*/ 13720357 w 30"/>
              <a:gd name="T27" fmla="*/ 20215047 h 32"/>
              <a:gd name="T28" fmla="*/ 0 w 30"/>
              <a:gd name="T29" fmla="*/ 33693584 h 32"/>
              <a:gd name="T30" fmla="*/ 0 w 30"/>
              <a:gd name="T31" fmla="*/ 53908624 h 32"/>
              <a:gd name="T32" fmla="*/ 0 w 30"/>
              <a:gd name="T33" fmla="*/ 53908624 h 32"/>
              <a:gd name="T34" fmla="*/ 0 w 30"/>
              <a:gd name="T35" fmla="*/ 74123678 h 32"/>
              <a:gd name="T36" fmla="*/ 13720357 w 30"/>
              <a:gd name="T37" fmla="*/ 94340554 h 32"/>
              <a:gd name="T38" fmla="*/ 34302750 w 30"/>
              <a:gd name="T39" fmla="*/ 101078901 h 32"/>
              <a:gd name="T40" fmla="*/ 54885132 w 30"/>
              <a:gd name="T41" fmla="*/ 107817247 h 32"/>
              <a:gd name="T42" fmla="*/ 54885132 w 30"/>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16" y="32"/>
                </a:moveTo>
                <a:lnTo>
                  <a:pt x="16" y="32"/>
                </a:lnTo>
                <a:lnTo>
                  <a:pt x="22" y="30"/>
                </a:lnTo>
                <a:lnTo>
                  <a:pt x="26" y="28"/>
                </a:lnTo>
                <a:lnTo>
                  <a:pt x="30" y="22"/>
                </a:lnTo>
                <a:lnTo>
                  <a:pt x="30" y="16"/>
                </a:lnTo>
                <a:lnTo>
                  <a:pt x="30" y="10"/>
                </a:lnTo>
                <a:lnTo>
                  <a:pt x="26" y="6"/>
                </a:lnTo>
                <a:lnTo>
                  <a:pt x="22" y="2"/>
                </a:lnTo>
                <a:lnTo>
                  <a:pt x="16" y="0"/>
                </a:lnTo>
                <a:lnTo>
                  <a:pt x="10" y="2"/>
                </a:lnTo>
                <a:lnTo>
                  <a:pt x="4" y="6"/>
                </a:lnTo>
                <a:lnTo>
                  <a:pt x="0" y="10"/>
                </a:lnTo>
                <a:lnTo>
                  <a:pt x="0" y="16"/>
                </a:lnTo>
                <a:lnTo>
                  <a:pt x="0" y="22"/>
                </a:lnTo>
                <a:lnTo>
                  <a:pt x="4" y="28"/>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86" name="Freeform 31"/>
          <p:cNvSpPr>
            <a:spLocks noChangeAspect="1"/>
          </p:cNvSpPr>
          <p:nvPr/>
        </p:nvSpPr>
        <p:spPr bwMode="auto">
          <a:xfrm>
            <a:off x="7434263" y="1500188"/>
            <a:ext cx="58737" cy="58737"/>
          </a:xfrm>
          <a:custGeom>
            <a:avLst/>
            <a:gdLst>
              <a:gd name="T0" fmla="*/ 53907706 w 32"/>
              <a:gd name="T1" fmla="*/ 107813576 h 32"/>
              <a:gd name="T2" fmla="*/ 53907706 w 32"/>
              <a:gd name="T3" fmla="*/ 107813576 h 32"/>
              <a:gd name="T4" fmla="*/ 74122416 w 32"/>
              <a:gd name="T5" fmla="*/ 101075344 h 32"/>
              <a:gd name="T6" fmla="*/ 87598880 w 32"/>
              <a:gd name="T7" fmla="*/ 87598880 h 32"/>
              <a:gd name="T8" fmla="*/ 101075344 w 32"/>
              <a:gd name="T9" fmla="*/ 74122416 h 32"/>
              <a:gd name="T10" fmla="*/ 107813576 w 32"/>
              <a:gd name="T11" fmla="*/ 53907706 h 32"/>
              <a:gd name="T12" fmla="*/ 107813576 w 32"/>
              <a:gd name="T13" fmla="*/ 53907706 h 32"/>
              <a:gd name="T14" fmla="*/ 101075344 w 32"/>
              <a:gd name="T15" fmla="*/ 33691174 h 32"/>
              <a:gd name="T16" fmla="*/ 87598880 w 32"/>
              <a:gd name="T17" fmla="*/ 13476468 h 32"/>
              <a:gd name="T18" fmla="*/ 74122416 w 32"/>
              <a:gd name="T19" fmla="*/ 6738234 h 32"/>
              <a:gd name="T20" fmla="*/ 53907706 w 32"/>
              <a:gd name="T21" fmla="*/ 0 h 32"/>
              <a:gd name="T22" fmla="*/ 53907706 w 32"/>
              <a:gd name="T23" fmla="*/ 0 h 32"/>
              <a:gd name="T24" fmla="*/ 33691174 w 32"/>
              <a:gd name="T25" fmla="*/ 6738234 h 32"/>
              <a:gd name="T26" fmla="*/ 13476468 w 32"/>
              <a:gd name="T27" fmla="*/ 13476468 h 32"/>
              <a:gd name="T28" fmla="*/ 6738234 w 32"/>
              <a:gd name="T29" fmla="*/ 33691174 h 32"/>
              <a:gd name="T30" fmla="*/ 0 w 32"/>
              <a:gd name="T31" fmla="*/ 53907706 h 32"/>
              <a:gd name="T32" fmla="*/ 0 w 32"/>
              <a:gd name="T33" fmla="*/ 53907706 h 32"/>
              <a:gd name="T34" fmla="*/ 6738234 w 32"/>
              <a:gd name="T35" fmla="*/ 74122416 h 32"/>
              <a:gd name="T36" fmla="*/ 13476468 w 32"/>
              <a:gd name="T37" fmla="*/ 87598880 h 32"/>
              <a:gd name="T38" fmla="*/ 33691174 w 32"/>
              <a:gd name="T39" fmla="*/ 101075344 h 32"/>
              <a:gd name="T40" fmla="*/ 53907706 w 32"/>
              <a:gd name="T41" fmla="*/ 107813576 h 32"/>
              <a:gd name="T42" fmla="*/ 53907706 w 32"/>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6"/>
                </a:lnTo>
                <a:lnTo>
                  <a:pt x="30" y="22"/>
                </a:lnTo>
                <a:lnTo>
                  <a:pt x="32" y="16"/>
                </a:lnTo>
                <a:lnTo>
                  <a:pt x="30" y="10"/>
                </a:lnTo>
                <a:lnTo>
                  <a:pt x="26" y="4"/>
                </a:lnTo>
                <a:lnTo>
                  <a:pt x="22" y="2"/>
                </a:lnTo>
                <a:lnTo>
                  <a:pt x="16" y="0"/>
                </a:lnTo>
                <a:lnTo>
                  <a:pt x="10" y="2"/>
                </a:lnTo>
                <a:lnTo>
                  <a:pt x="4" y="4"/>
                </a:lnTo>
                <a:lnTo>
                  <a:pt x="2" y="10"/>
                </a:lnTo>
                <a:lnTo>
                  <a:pt x="0" y="16"/>
                </a:lnTo>
                <a:lnTo>
                  <a:pt x="2" y="22"/>
                </a:lnTo>
                <a:lnTo>
                  <a:pt x="4"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87" name="Freeform 32"/>
          <p:cNvSpPr>
            <a:spLocks noChangeAspect="1"/>
          </p:cNvSpPr>
          <p:nvPr/>
        </p:nvSpPr>
        <p:spPr bwMode="auto">
          <a:xfrm>
            <a:off x="7504113" y="1433513"/>
            <a:ext cx="55562" cy="55562"/>
          </a:xfrm>
          <a:custGeom>
            <a:avLst/>
            <a:gdLst>
              <a:gd name="T0" fmla="*/ 48022239 w 30"/>
              <a:gd name="T1" fmla="*/ 102904531 h 30"/>
              <a:gd name="T2" fmla="*/ 48022239 w 30"/>
              <a:gd name="T3" fmla="*/ 102904531 h 30"/>
              <a:gd name="T4" fmla="*/ 68602413 w 30"/>
              <a:gd name="T5" fmla="*/ 102904531 h 30"/>
              <a:gd name="T6" fmla="*/ 89184425 w 30"/>
              <a:gd name="T7" fmla="*/ 89184425 h 30"/>
              <a:gd name="T8" fmla="*/ 96044478 w 30"/>
              <a:gd name="T9" fmla="*/ 75462466 h 30"/>
              <a:gd name="T10" fmla="*/ 102904531 w 30"/>
              <a:gd name="T11" fmla="*/ 48022239 h 30"/>
              <a:gd name="T12" fmla="*/ 102904531 w 30"/>
              <a:gd name="T13" fmla="*/ 48022239 h 30"/>
              <a:gd name="T14" fmla="*/ 96044478 w 30"/>
              <a:gd name="T15" fmla="*/ 27442072 h 30"/>
              <a:gd name="T16" fmla="*/ 89184425 w 30"/>
              <a:gd name="T17" fmla="*/ 13720110 h 30"/>
              <a:gd name="T18" fmla="*/ 68602413 w 30"/>
              <a:gd name="T19" fmla="*/ 0 h 30"/>
              <a:gd name="T20" fmla="*/ 48022239 w 30"/>
              <a:gd name="T21" fmla="*/ 0 h 30"/>
              <a:gd name="T22" fmla="*/ 48022239 w 30"/>
              <a:gd name="T23" fmla="*/ 0 h 30"/>
              <a:gd name="T24" fmla="*/ 27442072 w 30"/>
              <a:gd name="T25" fmla="*/ 0 h 30"/>
              <a:gd name="T26" fmla="*/ 13720110 w 30"/>
              <a:gd name="T27" fmla="*/ 13720110 h 30"/>
              <a:gd name="T28" fmla="*/ 0 w 30"/>
              <a:gd name="T29" fmla="*/ 27442072 h 30"/>
              <a:gd name="T30" fmla="*/ 0 w 30"/>
              <a:gd name="T31" fmla="*/ 48022239 h 30"/>
              <a:gd name="T32" fmla="*/ 0 w 30"/>
              <a:gd name="T33" fmla="*/ 48022239 h 30"/>
              <a:gd name="T34" fmla="*/ 0 w 30"/>
              <a:gd name="T35" fmla="*/ 75462466 h 30"/>
              <a:gd name="T36" fmla="*/ 13720110 w 30"/>
              <a:gd name="T37" fmla="*/ 89184425 h 30"/>
              <a:gd name="T38" fmla="*/ 27442072 w 30"/>
              <a:gd name="T39" fmla="*/ 102904531 h 30"/>
              <a:gd name="T40" fmla="*/ 48022239 w 30"/>
              <a:gd name="T41" fmla="*/ 102904531 h 30"/>
              <a:gd name="T42" fmla="*/ 48022239 w 30"/>
              <a:gd name="T43" fmla="*/ 10290453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14" y="30"/>
                </a:moveTo>
                <a:lnTo>
                  <a:pt x="14" y="30"/>
                </a:lnTo>
                <a:lnTo>
                  <a:pt x="20" y="30"/>
                </a:lnTo>
                <a:lnTo>
                  <a:pt x="26" y="26"/>
                </a:lnTo>
                <a:lnTo>
                  <a:pt x="28" y="22"/>
                </a:lnTo>
                <a:lnTo>
                  <a:pt x="30" y="14"/>
                </a:lnTo>
                <a:lnTo>
                  <a:pt x="28" y="8"/>
                </a:lnTo>
                <a:lnTo>
                  <a:pt x="26" y="4"/>
                </a:lnTo>
                <a:lnTo>
                  <a:pt x="20" y="0"/>
                </a:lnTo>
                <a:lnTo>
                  <a:pt x="14" y="0"/>
                </a:lnTo>
                <a:lnTo>
                  <a:pt x="8" y="0"/>
                </a:lnTo>
                <a:lnTo>
                  <a:pt x="4" y="4"/>
                </a:lnTo>
                <a:lnTo>
                  <a:pt x="0" y="8"/>
                </a:lnTo>
                <a:lnTo>
                  <a:pt x="0" y="14"/>
                </a:lnTo>
                <a:lnTo>
                  <a:pt x="0" y="22"/>
                </a:lnTo>
                <a:lnTo>
                  <a:pt x="4" y="26"/>
                </a:lnTo>
                <a:lnTo>
                  <a:pt x="8" y="30"/>
                </a:lnTo>
                <a:lnTo>
                  <a:pt x="14" y="30"/>
                </a:lnTo>
                <a:close/>
              </a:path>
            </a:pathLst>
          </a:custGeom>
          <a:solidFill>
            <a:srgbClr val="000000"/>
          </a:solidFill>
          <a:ln w="3175">
            <a:solidFill>
              <a:srgbClr val="000000"/>
            </a:solidFill>
            <a:round/>
            <a:headEnd/>
            <a:tailEnd/>
          </a:ln>
        </p:spPr>
        <p:txBody>
          <a:bodyPr/>
          <a:lstStyle/>
          <a:p>
            <a:endParaRPr lang="en-US"/>
          </a:p>
        </p:txBody>
      </p:sp>
      <p:sp>
        <p:nvSpPr>
          <p:cNvPr id="45088" name="Freeform 33"/>
          <p:cNvSpPr>
            <a:spLocks noChangeAspect="1"/>
          </p:cNvSpPr>
          <p:nvPr/>
        </p:nvSpPr>
        <p:spPr bwMode="auto">
          <a:xfrm>
            <a:off x="7570788" y="1363663"/>
            <a:ext cx="55562" cy="58737"/>
          </a:xfrm>
          <a:custGeom>
            <a:avLst/>
            <a:gdLst>
              <a:gd name="T0" fmla="*/ 54882292 w 30"/>
              <a:gd name="T1" fmla="*/ 107813576 h 32"/>
              <a:gd name="T2" fmla="*/ 54882292 w 30"/>
              <a:gd name="T3" fmla="*/ 107813576 h 32"/>
              <a:gd name="T4" fmla="*/ 75462466 w 30"/>
              <a:gd name="T5" fmla="*/ 101075344 h 32"/>
              <a:gd name="T6" fmla="*/ 89184425 w 30"/>
              <a:gd name="T7" fmla="*/ 94337112 h 32"/>
              <a:gd name="T8" fmla="*/ 102904531 w 30"/>
              <a:gd name="T9" fmla="*/ 74122416 h 32"/>
              <a:gd name="T10" fmla="*/ 102904531 w 30"/>
              <a:gd name="T11" fmla="*/ 53907706 h 32"/>
              <a:gd name="T12" fmla="*/ 102904531 w 30"/>
              <a:gd name="T13" fmla="*/ 53907706 h 32"/>
              <a:gd name="T14" fmla="*/ 102904531 w 30"/>
              <a:gd name="T15" fmla="*/ 33691174 h 32"/>
              <a:gd name="T16" fmla="*/ 89184425 w 30"/>
              <a:gd name="T17" fmla="*/ 20214703 h 32"/>
              <a:gd name="T18" fmla="*/ 75462466 w 30"/>
              <a:gd name="T19" fmla="*/ 6738234 h 32"/>
              <a:gd name="T20" fmla="*/ 54882292 w 30"/>
              <a:gd name="T21" fmla="*/ 0 h 32"/>
              <a:gd name="T22" fmla="*/ 54882292 w 30"/>
              <a:gd name="T23" fmla="*/ 0 h 32"/>
              <a:gd name="T24" fmla="*/ 34302132 w 30"/>
              <a:gd name="T25" fmla="*/ 6738234 h 32"/>
              <a:gd name="T26" fmla="*/ 13720110 w 30"/>
              <a:gd name="T27" fmla="*/ 20214703 h 32"/>
              <a:gd name="T28" fmla="*/ 6860055 w 30"/>
              <a:gd name="T29" fmla="*/ 33691174 h 32"/>
              <a:gd name="T30" fmla="*/ 0 w 30"/>
              <a:gd name="T31" fmla="*/ 53907706 h 32"/>
              <a:gd name="T32" fmla="*/ 0 w 30"/>
              <a:gd name="T33" fmla="*/ 53907706 h 32"/>
              <a:gd name="T34" fmla="*/ 6860055 w 30"/>
              <a:gd name="T35" fmla="*/ 74122416 h 32"/>
              <a:gd name="T36" fmla="*/ 13720110 w 30"/>
              <a:gd name="T37" fmla="*/ 94337112 h 32"/>
              <a:gd name="T38" fmla="*/ 34302132 w 30"/>
              <a:gd name="T39" fmla="*/ 101075344 h 32"/>
              <a:gd name="T40" fmla="*/ 54882292 w 30"/>
              <a:gd name="T41" fmla="*/ 107813576 h 32"/>
              <a:gd name="T42" fmla="*/ 54882292 w 30"/>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16" y="32"/>
                </a:moveTo>
                <a:lnTo>
                  <a:pt x="16" y="32"/>
                </a:lnTo>
                <a:lnTo>
                  <a:pt x="22" y="30"/>
                </a:lnTo>
                <a:lnTo>
                  <a:pt x="26" y="28"/>
                </a:lnTo>
                <a:lnTo>
                  <a:pt x="30" y="22"/>
                </a:lnTo>
                <a:lnTo>
                  <a:pt x="30" y="16"/>
                </a:lnTo>
                <a:lnTo>
                  <a:pt x="30" y="10"/>
                </a:lnTo>
                <a:lnTo>
                  <a:pt x="26" y="6"/>
                </a:lnTo>
                <a:lnTo>
                  <a:pt x="22" y="2"/>
                </a:lnTo>
                <a:lnTo>
                  <a:pt x="16" y="0"/>
                </a:lnTo>
                <a:lnTo>
                  <a:pt x="10" y="2"/>
                </a:lnTo>
                <a:lnTo>
                  <a:pt x="4" y="6"/>
                </a:lnTo>
                <a:lnTo>
                  <a:pt x="2" y="10"/>
                </a:lnTo>
                <a:lnTo>
                  <a:pt x="0" y="16"/>
                </a:lnTo>
                <a:lnTo>
                  <a:pt x="2" y="22"/>
                </a:lnTo>
                <a:lnTo>
                  <a:pt x="4" y="28"/>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89" name="Freeform 34"/>
          <p:cNvSpPr>
            <a:spLocks noChangeAspect="1"/>
          </p:cNvSpPr>
          <p:nvPr/>
        </p:nvSpPr>
        <p:spPr bwMode="auto">
          <a:xfrm>
            <a:off x="7232650" y="1836738"/>
            <a:ext cx="58738" cy="58737"/>
          </a:xfrm>
          <a:custGeom>
            <a:avLst/>
            <a:gdLst>
              <a:gd name="T0" fmla="*/ 53908624 w 32"/>
              <a:gd name="T1" fmla="*/ 107813576 h 32"/>
              <a:gd name="T2" fmla="*/ 53908624 w 32"/>
              <a:gd name="T3" fmla="*/ 107813576 h 32"/>
              <a:gd name="T4" fmla="*/ 74123678 w 32"/>
              <a:gd name="T5" fmla="*/ 101075344 h 32"/>
              <a:gd name="T6" fmla="*/ 87602207 w 32"/>
              <a:gd name="T7" fmla="*/ 87598880 h 32"/>
              <a:gd name="T8" fmla="*/ 101078901 w 32"/>
              <a:gd name="T9" fmla="*/ 74122416 h 32"/>
              <a:gd name="T10" fmla="*/ 107817247 w 32"/>
              <a:gd name="T11" fmla="*/ 53907706 h 32"/>
              <a:gd name="T12" fmla="*/ 107817247 w 32"/>
              <a:gd name="T13" fmla="*/ 53907706 h 32"/>
              <a:gd name="T14" fmla="*/ 101078901 w 32"/>
              <a:gd name="T15" fmla="*/ 33691174 h 32"/>
              <a:gd name="T16" fmla="*/ 87602207 w 32"/>
              <a:gd name="T17" fmla="*/ 13476468 h 32"/>
              <a:gd name="T18" fmla="*/ 74123678 w 32"/>
              <a:gd name="T19" fmla="*/ 6738234 h 32"/>
              <a:gd name="T20" fmla="*/ 53908624 w 32"/>
              <a:gd name="T21" fmla="*/ 0 h 32"/>
              <a:gd name="T22" fmla="*/ 53908624 w 32"/>
              <a:gd name="T23" fmla="*/ 0 h 32"/>
              <a:gd name="T24" fmla="*/ 33693584 w 32"/>
              <a:gd name="T25" fmla="*/ 6738234 h 32"/>
              <a:gd name="T26" fmla="*/ 13476697 w 32"/>
              <a:gd name="T27" fmla="*/ 13476468 h 32"/>
              <a:gd name="T28" fmla="*/ 6738349 w 32"/>
              <a:gd name="T29" fmla="*/ 33691174 h 32"/>
              <a:gd name="T30" fmla="*/ 0 w 32"/>
              <a:gd name="T31" fmla="*/ 53907706 h 32"/>
              <a:gd name="T32" fmla="*/ 0 w 32"/>
              <a:gd name="T33" fmla="*/ 53907706 h 32"/>
              <a:gd name="T34" fmla="*/ 6738349 w 32"/>
              <a:gd name="T35" fmla="*/ 74122416 h 32"/>
              <a:gd name="T36" fmla="*/ 13476697 w 32"/>
              <a:gd name="T37" fmla="*/ 87598880 h 32"/>
              <a:gd name="T38" fmla="*/ 33693584 w 32"/>
              <a:gd name="T39" fmla="*/ 101075344 h 32"/>
              <a:gd name="T40" fmla="*/ 53908624 w 32"/>
              <a:gd name="T41" fmla="*/ 107813576 h 32"/>
              <a:gd name="T42" fmla="*/ 53908624 w 32"/>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6"/>
                </a:lnTo>
                <a:lnTo>
                  <a:pt x="30" y="22"/>
                </a:lnTo>
                <a:lnTo>
                  <a:pt x="32" y="16"/>
                </a:lnTo>
                <a:lnTo>
                  <a:pt x="30" y="10"/>
                </a:lnTo>
                <a:lnTo>
                  <a:pt x="26" y="4"/>
                </a:lnTo>
                <a:lnTo>
                  <a:pt x="22" y="2"/>
                </a:lnTo>
                <a:lnTo>
                  <a:pt x="16" y="0"/>
                </a:lnTo>
                <a:lnTo>
                  <a:pt x="10" y="2"/>
                </a:lnTo>
                <a:lnTo>
                  <a:pt x="4" y="4"/>
                </a:lnTo>
                <a:lnTo>
                  <a:pt x="2" y="10"/>
                </a:lnTo>
                <a:lnTo>
                  <a:pt x="0" y="16"/>
                </a:lnTo>
                <a:lnTo>
                  <a:pt x="2" y="22"/>
                </a:lnTo>
                <a:lnTo>
                  <a:pt x="4"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90" name="Freeform 35"/>
          <p:cNvSpPr>
            <a:spLocks noChangeAspect="1"/>
          </p:cNvSpPr>
          <p:nvPr/>
        </p:nvSpPr>
        <p:spPr bwMode="auto">
          <a:xfrm>
            <a:off x="7299325" y="1771650"/>
            <a:ext cx="58738" cy="53975"/>
          </a:xfrm>
          <a:custGeom>
            <a:avLst/>
            <a:gdLst>
              <a:gd name="T0" fmla="*/ 53908624 w 32"/>
              <a:gd name="T1" fmla="*/ 97110024 h 30"/>
              <a:gd name="T2" fmla="*/ 53908624 w 32"/>
              <a:gd name="T3" fmla="*/ 97110024 h 30"/>
              <a:gd name="T4" fmla="*/ 74123678 w 32"/>
              <a:gd name="T5" fmla="*/ 97110024 h 30"/>
              <a:gd name="T6" fmla="*/ 94340554 w 32"/>
              <a:gd name="T7" fmla="*/ 84161425 h 30"/>
              <a:gd name="T8" fmla="*/ 101078901 w 32"/>
              <a:gd name="T9" fmla="*/ 64739426 h 30"/>
              <a:gd name="T10" fmla="*/ 107817247 w 32"/>
              <a:gd name="T11" fmla="*/ 45317413 h 30"/>
              <a:gd name="T12" fmla="*/ 107817247 w 32"/>
              <a:gd name="T13" fmla="*/ 45317413 h 30"/>
              <a:gd name="T14" fmla="*/ 101078901 w 32"/>
              <a:gd name="T15" fmla="*/ 25895406 h 30"/>
              <a:gd name="T16" fmla="*/ 94340554 w 32"/>
              <a:gd name="T17" fmla="*/ 12948603 h 30"/>
              <a:gd name="T18" fmla="*/ 74123678 w 32"/>
              <a:gd name="T19" fmla="*/ 0 h 30"/>
              <a:gd name="T20" fmla="*/ 53908624 w 32"/>
              <a:gd name="T21" fmla="*/ 0 h 30"/>
              <a:gd name="T22" fmla="*/ 53908624 w 32"/>
              <a:gd name="T23" fmla="*/ 0 h 30"/>
              <a:gd name="T24" fmla="*/ 33693584 w 32"/>
              <a:gd name="T25" fmla="*/ 0 h 30"/>
              <a:gd name="T26" fmla="*/ 20215047 w 32"/>
              <a:gd name="T27" fmla="*/ 12948603 h 30"/>
              <a:gd name="T28" fmla="*/ 6738349 w 32"/>
              <a:gd name="T29" fmla="*/ 25895406 h 30"/>
              <a:gd name="T30" fmla="*/ 0 w 32"/>
              <a:gd name="T31" fmla="*/ 45317413 h 30"/>
              <a:gd name="T32" fmla="*/ 0 w 32"/>
              <a:gd name="T33" fmla="*/ 45317413 h 30"/>
              <a:gd name="T34" fmla="*/ 6738349 w 32"/>
              <a:gd name="T35" fmla="*/ 64739426 h 30"/>
              <a:gd name="T36" fmla="*/ 20215047 w 32"/>
              <a:gd name="T37" fmla="*/ 84161425 h 30"/>
              <a:gd name="T38" fmla="*/ 33693584 w 32"/>
              <a:gd name="T39" fmla="*/ 97110024 h 30"/>
              <a:gd name="T40" fmla="*/ 53908624 w 32"/>
              <a:gd name="T41" fmla="*/ 97110024 h 30"/>
              <a:gd name="T42" fmla="*/ 53908624 w 32"/>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8" y="26"/>
                </a:lnTo>
                <a:lnTo>
                  <a:pt x="30" y="20"/>
                </a:lnTo>
                <a:lnTo>
                  <a:pt x="32" y="14"/>
                </a:lnTo>
                <a:lnTo>
                  <a:pt x="30" y="8"/>
                </a:lnTo>
                <a:lnTo>
                  <a:pt x="28" y="4"/>
                </a:lnTo>
                <a:lnTo>
                  <a:pt x="22" y="0"/>
                </a:lnTo>
                <a:lnTo>
                  <a:pt x="16" y="0"/>
                </a:lnTo>
                <a:lnTo>
                  <a:pt x="10" y="0"/>
                </a:lnTo>
                <a:lnTo>
                  <a:pt x="6" y="4"/>
                </a:lnTo>
                <a:lnTo>
                  <a:pt x="2" y="8"/>
                </a:lnTo>
                <a:lnTo>
                  <a:pt x="0" y="14"/>
                </a:lnTo>
                <a:lnTo>
                  <a:pt x="2" y="20"/>
                </a:lnTo>
                <a:lnTo>
                  <a:pt x="6"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091" name="Freeform 36"/>
          <p:cNvSpPr>
            <a:spLocks noChangeAspect="1"/>
          </p:cNvSpPr>
          <p:nvPr/>
        </p:nvSpPr>
        <p:spPr bwMode="auto">
          <a:xfrm>
            <a:off x="7369175" y="1701800"/>
            <a:ext cx="55563" cy="58738"/>
          </a:xfrm>
          <a:custGeom>
            <a:avLst/>
            <a:gdLst>
              <a:gd name="T0" fmla="*/ 54885132 w 30"/>
              <a:gd name="T1" fmla="*/ 107817247 h 32"/>
              <a:gd name="T2" fmla="*/ 54885132 w 30"/>
              <a:gd name="T3" fmla="*/ 107817247 h 32"/>
              <a:gd name="T4" fmla="*/ 75465676 w 30"/>
              <a:gd name="T5" fmla="*/ 101078901 h 32"/>
              <a:gd name="T6" fmla="*/ 89187882 w 30"/>
              <a:gd name="T7" fmla="*/ 94340554 h 32"/>
              <a:gd name="T8" fmla="*/ 102908235 w 30"/>
              <a:gd name="T9" fmla="*/ 74123678 h 32"/>
              <a:gd name="T10" fmla="*/ 102908235 w 30"/>
              <a:gd name="T11" fmla="*/ 53908624 h 32"/>
              <a:gd name="T12" fmla="*/ 102908235 w 30"/>
              <a:gd name="T13" fmla="*/ 53908624 h 32"/>
              <a:gd name="T14" fmla="*/ 102908235 w 30"/>
              <a:gd name="T15" fmla="*/ 33693584 h 32"/>
              <a:gd name="T16" fmla="*/ 89187882 w 30"/>
              <a:gd name="T17" fmla="*/ 20215047 h 32"/>
              <a:gd name="T18" fmla="*/ 75465676 w 30"/>
              <a:gd name="T19" fmla="*/ 6738349 h 32"/>
              <a:gd name="T20" fmla="*/ 54885132 w 30"/>
              <a:gd name="T21" fmla="*/ 0 h 32"/>
              <a:gd name="T22" fmla="*/ 54885132 w 30"/>
              <a:gd name="T23" fmla="*/ 0 h 32"/>
              <a:gd name="T24" fmla="*/ 34302750 w 30"/>
              <a:gd name="T25" fmla="*/ 6738349 h 32"/>
              <a:gd name="T26" fmla="*/ 13720357 w 30"/>
              <a:gd name="T27" fmla="*/ 20215047 h 32"/>
              <a:gd name="T28" fmla="*/ 0 w 30"/>
              <a:gd name="T29" fmla="*/ 33693584 h 32"/>
              <a:gd name="T30" fmla="*/ 0 w 30"/>
              <a:gd name="T31" fmla="*/ 53908624 h 32"/>
              <a:gd name="T32" fmla="*/ 0 w 30"/>
              <a:gd name="T33" fmla="*/ 53908624 h 32"/>
              <a:gd name="T34" fmla="*/ 0 w 30"/>
              <a:gd name="T35" fmla="*/ 74123678 h 32"/>
              <a:gd name="T36" fmla="*/ 13720357 w 30"/>
              <a:gd name="T37" fmla="*/ 94340554 h 32"/>
              <a:gd name="T38" fmla="*/ 34302750 w 30"/>
              <a:gd name="T39" fmla="*/ 101078901 h 32"/>
              <a:gd name="T40" fmla="*/ 54885132 w 30"/>
              <a:gd name="T41" fmla="*/ 107817247 h 32"/>
              <a:gd name="T42" fmla="*/ 54885132 w 30"/>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16" y="32"/>
                </a:moveTo>
                <a:lnTo>
                  <a:pt x="16" y="32"/>
                </a:lnTo>
                <a:lnTo>
                  <a:pt x="22" y="30"/>
                </a:lnTo>
                <a:lnTo>
                  <a:pt x="26" y="28"/>
                </a:lnTo>
                <a:lnTo>
                  <a:pt x="30" y="22"/>
                </a:lnTo>
                <a:lnTo>
                  <a:pt x="30" y="16"/>
                </a:lnTo>
                <a:lnTo>
                  <a:pt x="30" y="10"/>
                </a:lnTo>
                <a:lnTo>
                  <a:pt x="26" y="6"/>
                </a:lnTo>
                <a:lnTo>
                  <a:pt x="22" y="2"/>
                </a:lnTo>
                <a:lnTo>
                  <a:pt x="16" y="0"/>
                </a:lnTo>
                <a:lnTo>
                  <a:pt x="10" y="2"/>
                </a:lnTo>
                <a:lnTo>
                  <a:pt x="4" y="6"/>
                </a:lnTo>
                <a:lnTo>
                  <a:pt x="0" y="10"/>
                </a:lnTo>
                <a:lnTo>
                  <a:pt x="0" y="16"/>
                </a:lnTo>
                <a:lnTo>
                  <a:pt x="0" y="22"/>
                </a:lnTo>
                <a:lnTo>
                  <a:pt x="4" y="28"/>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92" name="Freeform 37"/>
          <p:cNvSpPr>
            <a:spLocks noChangeAspect="1"/>
          </p:cNvSpPr>
          <p:nvPr/>
        </p:nvSpPr>
        <p:spPr bwMode="auto">
          <a:xfrm>
            <a:off x="7434263" y="1635125"/>
            <a:ext cx="58737" cy="55563"/>
          </a:xfrm>
          <a:custGeom>
            <a:avLst/>
            <a:gdLst>
              <a:gd name="T0" fmla="*/ 53907706 w 32"/>
              <a:gd name="T1" fmla="*/ 102908235 h 30"/>
              <a:gd name="T2" fmla="*/ 53907706 w 32"/>
              <a:gd name="T3" fmla="*/ 102908235 h 30"/>
              <a:gd name="T4" fmla="*/ 74122416 w 32"/>
              <a:gd name="T5" fmla="*/ 102908235 h 30"/>
              <a:gd name="T6" fmla="*/ 94337112 w 32"/>
              <a:gd name="T7" fmla="*/ 89187882 h 30"/>
              <a:gd name="T8" fmla="*/ 101075344 w 32"/>
              <a:gd name="T9" fmla="*/ 75465676 h 30"/>
              <a:gd name="T10" fmla="*/ 107813576 w 32"/>
              <a:gd name="T11" fmla="*/ 54885132 h 30"/>
              <a:gd name="T12" fmla="*/ 107813576 w 32"/>
              <a:gd name="T13" fmla="*/ 54885132 h 30"/>
              <a:gd name="T14" fmla="*/ 101075344 w 32"/>
              <a:gd name="T15" fmla="*/ 34302750 h 30"/>
              <a:gd name="T16" fmla="*/ 94337112 w 32"/>
              <a:gd name="T17" fmla="*/ 13720357 h 30"/>
              <a:gd name="T18" fmla="*/ 74122416 w 32"/>
              <a:gd name="T19" fmla="*/ 6860178 h 30"/>
              <a:gd name="T20" fmla="*/ 53907706 w 32"/>
              <a:gd name="T21" fmla="*/ 0 h 30"/>
              <a:gd name="T22" fmla="*/ 53907706 w 32"/>
              <a:gd name="T23" fmla="*/ 0 h 30"/>
              <a:gd name="T24" fmla="*/ 33691174 w 32"/>
              <a:gd name="T25" fmla="*/ 6860178 h 30"/>
              <a:gd name="T26" fmla="*/ 20214703 w 32"/>
              <a:gd name="T27" fmla="*/ 13720357 h 30"/>
              <a:gd name="T28" fmla="*/ 6738234 w 32"/>
              <a:gd name="T29" fmla="*/ 34302750 h 30"/>
              <a:gd name="T30" fmla="*/ 0 w 32"/>
              <a:gd name="T31" fmla="*/ 54885132 h 30"/>
              <a:gd name="T32" fmla="*/ 0 w 32"/>
              <a:gd name="T33" fmla="*/ 54885132 h 30"/>
              <a:gd name="T34" fmla="*/ 6738234 w 32"/>
              <a:gd name="T35" fmla="*/ 75465676 h 30"/>
              <a:gd name="T36" fmla="*/ 20214703 w 32"/>
              <a:gd name="T37" fmla="*/ 89187882 h 30"/>
              <a:gd name="T38" fmla="*/ 33691174 w 32"/>
              <a:gd name="T39" fmla="*/ 102908235 h 30"/>
              <a:gd name="T40" fmla="*/ 53907706 w 32"/>
              <a:gd name="T41" fmla="*/ 102908235 h 30"/>
              <a:gd name="T42" fmla="*/ 53907706 w 32"/>
              <a:gd name="T43" fmla="*/ 102908235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8" y="26"/>
                </a:lnTo>
                <a:lnTo>
                  <a:pt x="30" y="22"/>
                </a:lnTo>
                <a:lnTo>
                  <a:pt x="32" y="16"/>
                </a:lnTo>
                <a:lnTo>
                  <a:pt x="30" y="10"/>
                </a:lnTo>
                <a:lnTo>
                  <a:pt x="28" y="4"/>
                </a:lnTo>
                <a:lnTo>
                  <a:pt x="22" y="2"/>
                </a:lnTo>
                <a:lnTo>
                  <a:pt x="16" y="0"/>
                </a:lnTo>
                <a:lnTo>
                  <a:pt x="10" y="2"/>
                </a:lnTo>
                <a:lnTo>
                  <a:pt x="6" y="4"/>
                </a:lnTo>
                <a:lnTo>
                  <a:pt x="2" y="10"/>
                </a:lnTo>
                <a:lnTo>
                  <a:pt x="0" y="16"/>
                </a:lnTo>
                <a:lnTo>
                  <a:pt x="2" y="22"/>
                </a:lnTo>
                <a:lnTo>
                  <a:pt x="6"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093" name="Freeform 38"/>
          <p:cNvSpPr>
            <a:spLocks noChangeAspect="1"/>
          </p:cNvSpPr>
          <p:nvPr/>
        </p:nvSpPr>
        <p:spPr bwMode="auto">
          <a:xfrm>
            <a:off x="7504113" y="1570038"/>
            <a:ext cx="55562" cy="53975"/>
          </a:xfrm>
          <a:custGeom>
            <a:avLst/>
            <a:gdLst>
              <a:gd name="T0" fmla="*/ 48022239 w 30"/>
              <a:gd name="T1" fmla="*/ 97110024 h 30"/>
              <a:gd name="T2" fmla="*/ 48022239 w 30"/>
              <a:gd name="T3" fmla="*/ 97110024 h 30"/>
              <a:gd name="T4" fmla="*/ 68602413 w 30"/>
              <a:gd name="T5" fmla="*/ 90636624 h 30"/>
              <a:gd name="T6" fmla="*/ 89184425 w 30"/>
              <a:gd name="T7" fmla="*/ 84161425 h 30"/>
              <a:gd name="T8" fmla="*/ 102904531 w 30"/>
              <a:gd name="T9" fmla="*/ 64739426 h 30"/>
              <a:gd name="T10" fmla="*/ 102904531 w 30"/>
              <a:gd name="T11" fmla="*/ 45317413 h 30"/>
              <a:gd name="T12" fmla="*/ 102904531 w 30"/>
              <a:gd name="T13" fmla="*/ 45317413 h 30"/>
              <a:gd name="T14" fmla="*/ 102904531 w 30"/>
              <a:gd name="T15" fmla="*/ 25895406 h 30"/>
              <a:gd name="T16" fmla="*/ 89184425 w 30"/>
              <a:gd name="T17" fmla="*/ 12948603 h 30"/>
              <a:gd name="T18" fmla="*/ 68602413 w 30"/>
              <a:gd name="T19" fmla="*/ 0 h 30"/>
              <a:gd name="T20" fmla="*/ 48022239 w 30"/>
              <a:gd name="T21" fmla="*/ 0 h 30"/>
              <a:gd name="T22" fmla="*/ 48022239 w 30"/>
              <a:gd name="T23" fmla="*/ 0 h 30"/>
              <a:gd name="T24" fmla="*/ 27442072 w 30"/>
              <a:gd name="T25" fmla="*/ 0 h 30"/>
              <a:gd name="T26" fmla="*/ 13720110 w 30"/>
              <a:gd name="T27" fmla="*/ 12948603 h 30"/>
              <a:gd name="T28" fmla="*/ 0 w 30"/>
              <a:gd name="T29" fmla="*/ 25895406 h 30"/>
              <a:gd name="T30" fmla="*/ 0 w 30"/>
              <a:gd name="T31" fmla="*/ 45317413 h 30"/>
              <a:gd name="T32" fmla="*/ 0 w 30"/>
              <a:gd name="T33" fmla="*/ 45317413 h 30"/>
              <a:gd name="T34" fmla="*/ 0 w 30"/>
              <a:gd name="T35" fmla="*/ 64739426 h 30"/>
              <a:gd name="T36" fmla="*/ 13720110 w 30"/>
              <a:gd name="T37" fmla="*/ 84161425 h 30"/>
              <a:gd name="T38" fmla="*/ 27442072 w 30"/>
              <a:gd name="T39" fmla="*/ 90636624 h 30"/>
              <a:gd name="T40" fmla="*/ 48022239 w 30"/>
              <a:gd name="T41" fmla="*/ 97110024 h 30"/>
              <a:gd name="T42" fmla="*/ 48022239 w 30"/>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14" y="30"/>
                </a:moveTo>
                <a:lnTo>
                  <a:pt x="14" y="30"/>
                </a:lnTo>
                <a:lnTo>
                  <a:pt x="20" y="28"/>
                </a:lnTo>
                <a:lnTo>
                  <a:pt x="26" y="26"/>
                </a:lnTo>
                <a:lnTo>
                  <a:pt x="30" y="20"/>
                </a:lnTo>
                <a:lnTo>
                  <a:pt x="30" y="14"/>
                </a:lnTo>
                <a:lnTo>
                  <a:pt x="30" y="8"/>
                </a:lnTo>
                <a:lnTo>
                  <a:pt x="26" y="4"/>
                </a:lnTo>
                <a:lnTo>
                  <a:pt x="20" y="0"/>
                </a:lnTo>
                <a:lnTo>
                  <a:pt x="14" y="0"/>
                </a:lnTo>
                <a:lnTo>
                  <a:pt x="8" y="0"/>
                </a:lnTo>
                <a:lnTo>
                  <a:pt x="4" y="4"/>
                </a:lnTo>
                <a:lnTo>
                  <a:pt x="0" y="8"/>
                </a:lnTo>
                <a:lnTo>
                  <a:pt x="0" y="14"/>
                </a:lnTo>
                <a:lnTo>
                  <a:pt x="0" y="20"/>
                </a:lnTo>
                <a:lnTo>
                  <a:pt x="4" y="26"/>
                </a:lnTo>
                <a:lnTo>
                  <a:pt x="8" y="28"/>
                </a:lnTo>
                <a:lnTo>
                  <a:pt x="14" y="30"/>
                </a:lnTo>
                <a:close/>
              </a:path>
            </a:pathLst>
          </a:custGeom>
          <a:solidFill>
            <a:srgbClr val="000000"/>
          </a:solidFill>
          <a:ln w="3175">
            <a:solidFill>
              <a:srgbClr val="000000"/>
            </a:solidFill>
            <a:round/>
            <a:headEnd/>
            <a:tailEnd/>
          </a:ln>
        </p:spPr>
        <p:txBody>
          <a:bodyPr/>
          <a:lstStyle/>
          <a:p>
            <a:endParaRPr lang="en-US"/>
          </a:p>
        </p:txBody>
      </p:sp>
      <p:sp>
        <p:nvSpPr>
          <p:cNvPr id="45094" name="Freeform 39"/>
          <p:cNvSpPr>
            <a:spLocks noChangeAspect="1"/>
          </p:cNvSpPr>
          <p:nvPr/>
        </p:nvSpPr>
        <p:spPr bwMode="auto">
          <a:xfrm>
            <a:off x="7570788" y="1500188"/>
            <a:ext cx="58737" cy="58737"/>
          </a:xfrm>
          <a:custGeom>
            <a:avLst/>
            <a:gdLst>
              <a:gd name="T0" fmla="*/ 53907706 w 32"/>
              <a:gd name="T1" fmla="*/ 107813576 h 32"/>
              <a:gd name="T2" fmla="*/ 53907706 w 32"/>
              <a:gd name="T3" fmla="*/ 107813576 h 32"/>
              <a:gd name="T4" fmla="*/ 74122416 w 32"/>
              <a:gd name="T5" fmla="*/ 101075344 h 32"/>
              <a:gd name="T6" fmla="*/ 87598880 w 32"/>
              <a:gd name="T7" fmla="*/ 87598880 h 32"/>
              <a:gd name="T8" fmla="*/ 101075344 w 32"/>
              <a:gd name="T9" fmla="*/ 74122416 h 32"/>
              <a:gd name="T10" fmla="*/ 107813576 w 32"/>
              <a:gd name="T11" fmla="*/ 53907706 h 32"/>
              <a:gd name="T12" fmla="*/ 107813576 w 32"/>
              <a:gd name="T13" fmla="*/ 53907706 h 32"/>
              <a:gd name="T14" fmla="*/ 101075344 w 32"/>
              <a:gd name="T15" fmla="*/ 33691174 h 32"/>
              <a:gd name="T16" fmla="*/ 87598880 w 32"/>
              <a:gd name="T17" fmla="*/ 13476468 h 32"/>
              <a:gd name="T18" fmla="*/ 74122416 w 32"/>
              <a:gd name="T19" fmla="*/ 6738234 h 32"/>
              <a:gd name="T20" fmla="*/ 53907706 w 32"/>
              <a:gd name="T21" fmla="*/ 0 h 32"/>
              <a:gd name="T22" fmla="*/ 53907706 w 32"/>
              <a:gd name="T23" fmla="*/ 0 h 32"/>
              <a:gd name="T24" fmla="*/ 33691174 w 32"/>
              <a:gd name="T25" fmla="*/ 6738234 h 32"/>
              <a:gd name="T26" fmla="*/ 13476468 w 32"/>
              <a:gd name="T27" fmla="*/ 13476468 h 32"/>
              <a:gd name="T28" fmla="*/ 6738234 w 32"/>
              <a:gd name="T29" fmla="*/ 33691174 h 32"/>
              <a:gd name="T30" fmla="*/ 0 w 32"/>
              <a:gd name="T31" fmla="*/ 53907706 h 32"/>
              <a:gd name="T32" fmla="*/ 0 w 32"/>
              <a:gd name="T33" fmla="*/ 53907706 h 32"/>
              <a:gd name="T34" fmla="*/ 6738234 w 32"/>
              <a:gd name="T35" fmla="*/ 74122416 h 32"/>
              <a:gd name="T36" fmla="*/ 13476468 w 32"/>
              <a:gd name="T37" fmla="*/ 87598880 h 32"/>
              <a:gd name="T38" fmla="*/ 33691174 w 32"/>
              <a:gd name="T39" fmla="*/ 101075344 h 32"/>
              <a:gd name="T40" fmla="*/ 53907706 w 32"/>
              <a:gd name="T41" fmla="*/ 107813576 h 32"/>
              <a:gd name="T42" fmla="*/ 53907706 w 32"/>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6"/>
                </a:lnTo>
                <a:lnTo>
                  <a:pt x="30" y="22"/>
                </a:lnTo>
                <a:lnTo>
                  <a:pt x="32" y="16"/>
                </a:lnTo>
                <a:lnTo>
                  <a:pt x="30" y="10"/>
                </a:lnTo>
                <a:lnTo>
                  <a:pt x="26" y="4"/>
                </a:lnTo>
                <a:lnTo>
                  <a:pt x="22" y="2"/>
                </a:lnTo>
                <a:lnTo>
                  <a:pt x="16" y="0"/>
                </a:lnTo>
                <a:lnTo>
                  <a:pt x="10" y="2"/>
                </a:lnTo>
                <a:lnTo>
                  <a:pt x="4" y="4"/>
                </a:lnTo>
                <a:lnTo>
                  <a:pt x="2" y="10"/>
                </a:lnTo>
                <a:lnTo>
                  <a:pt x="0" y="16"/>
                </a:lnTo>
                <a:lnTo>
                  <a:pt x="2" y="22"/>
                </a:lnTo>
                <a:lnTo>
                  <a:pt x="4"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95" name="Freeform 40"/>
          <p:cNvSpPr>
            <a:spLocks noChangeAspect="1"/>
          </p:cNvSpPr>
          <p:nvPr/>
        </p:nvSpPr>
        <p:spPr bwMode="auto">
          <a:xfrm>
            <a:off x="7637463" y="1433513"/>
            <a:ext cx="57150" cy="55562"/>
          </a:xfrm>
          <a:custGeom>
            <a:avLst/>
            <a:gdLst>
              <a:gd name="T0" fmla="*/ 51033154 w 32"/>
              <a:gd name="T1" fmla="*/ 102904531 h 30"/>
              <a:gd name="T2" fmla="*/ 51033154 w 32"/>
              <a:gd name="T3" fmla="*/ 102904531 h 30"/>
              <a:gd name="T4" fmla="*/ 70171265 w 32"/>
              <a:gd name="T5" fmla="*/ 102904531 h 30"/>
              <a:gd name="T6" fmla="*/ 89307576 w 32"/>
              <a:gd name="T7" fmla="*/ 89184425 h 30"/>
              <a:gd name="T8" fmla="*/ 95686942 w 32"/>
              <a:gd name="T9" fmla="*/ 75462466 h 30"/>
              <a:gd name="T10" fmla="*/ 102066307 w 32"/>
              <a:gd name="T11" fmla="*/ 54882292 h 30"/>
              <a:gd name="T12" fmla="*/ 102066307 w 32"/>
              <a:gd name="T13" fmla="*/ 54882292 h 30"/>
              <a:gd name="T14" fmla="*/ 95686942 w 32"/>
              <a:gd name="T15" fmla="*/ 34302132 h 30"/>
              <a:gd name="T16" fmla="*/ 89307576 w 32"/>
              <a:gd name="T17" fmla="*/ 13720110 h 30"/>
              <a:gd name="T18" fmla="*/ 70171265 w 32"/>
              <a:gd name="T19" fmla="*/ 0 h 30"/>
              <a:gd name="T20" fmla="*/ 51033154 w 32"/>
              <a:gd name="T21" fmla="*/ 0 h 30"/>
              <a:gd name="T22" fmla="*/ 51033154 w 32"/>
              <a:gd name="T23" fmla="*/ 0 h 30"/>
              <a:gd name="T24" fmla="*/ 31895057 w 32"/>
              <a:gd name="T25" fmla="*/ 0 h 30"/>
              <a:gd name="T26" fmla="*/ 19138104 w 32"/>
              <a:gd name="T27" fmla="*/ 13720110 h 30"/>
              <a:gd name="T28" fmla="*/ 6379367 w 32"/>
              <a:gd name="T29" fmla="*/ 34302132 h 30"/>
              <a:gd name="T30" fmla="*/ 0 w 32"/>
              <a:gd name="T31" fmla="*/ 54882292 h 30"/>
              <a:gd name="T32" fmla="*/ 0 w 32"/>
              <a:gd name="T33" fmla="*/ 54882292 h 30"/>
              <a:gd name="T34" fmla="*/ 6379367 w 32"/>
              <a:gd name="T35" fmla="*/ 75462466 h 30"/>
              <a:gd name="T36" fmla="*/ 19138104 w 32"/>
              <a:gd name="T37" fmla="*/ 89184425 h 30"/>
              <a:gd name="T38" fmla="*/ 31895057 w 32"/>
              <a:gd name="T39" fmla="*/ 102904531 h 30"/>
              <a:gd name="T40" fmla="*/ 51033154 w 32"/>
              <a:gd name="T41" fmla="*/ 102904531 h 30"/>
              <a:gd name="T42" fmla="*/ 51033154 w 32"/>
              <a:gd name="T43" fmla="*/ 10290453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8" y="26"/>
                </a:lnTo>
                <a:lnTo>
                  <a:pt x="30" y="22"/>
                </a:lnTo>
                <a:lnTo>
                  <a:pt x="32" y="16"/>
                </a:lnTo>
                <a:lnTo>
                  <a:pt x="30" y="10"/>
                </a:lnTo>
                <a:lnTo>
                  <a:pt x="28" y="4"/>
                </a:lnTo>
                <a:lnTo>
                  <a:pt x="22" y="0"/>
                </a:lnTo>
                <a:lnTo>
                  <a:pt x="16" y="0"/>
                </a:lnTo>
                <a:lnTo>
                  <a:pt x="10" y="0"/>
                </a:lnTo>
                <a:lnTo>
                  <a:pt x="6" y="4"/>
                </a:lnTo>
                <a:lnTo>
                  <a:pt x="2" y="10"/>
                </a:lnTo>
                <a:lnTo>
                  <a:pt x="0" y="16"/>
                </a:lnTo>
                <a:lnTo>
                  <a:pt x="2" y="22"/>
                </a:lnTo>
                <a:lnTo>
                  <a:pt x="6"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096" name="Freeform 41"/>
          <p:cNvSpPr>
            <a:spLocks noChangeAspect="1"/>
          </p:cNvSpPr>
          <p:nvPr/>
        </p:nvSpPr>
        <p:spPr bwMode="auto">
          <a:xfrm>
            <a:off x="7302500" y="1906588"/>
            <a:ext cx="55563" cy="55562"/>
          </a:xfrm>
          <a:custGeom>
            <a:avLst/>
            <a:gdLst>
              <a:gd name="T0" fmla="*/ 48023103 w 30"/>
              <a:gd name="T1" fmla="*/ 102904531 h 30"/>
              <a:gd name="T2" fmla="*/ 48023103 w 30"/>
              <a:gd name="T3" fmla="*/ 102904531 h 30"/>
              <a:gd name="T4" fmla="*/ 68605500 w 30"/>
              <a:gd name="T5" fmla="*/ 96044478 h 30"/>
              <a:gd name="T6" fmla="*/ 89187882 w 30"/>
              <a:gd name="T7" fmla="*/ 89184425 h 30"/>
              <a:gd name="T8" fmla="*/ 102908235 w 30"/>
              <a:gd name="T9" fmla="*/ 68602413 h 30"/>
              <a:gd name="T10" fmla="*/ 102908235 w 30"/>
              <a:gd name="T11" fmla="*/ 48022239 h 30"/>
              <a:gd name="T12" fmla="*/ 102908235 w 30"/>
              <a:gd name="T13" fmla="*/ 48022239 h 30"/>
              <a:gd name="T14" fmla="*/ 102908235 w 30"/>
              <a:gd name="T15" fmla="*/ 27442072 h 30"/>
              <a:gd name="T16" fmla="*/ 89187882 w 30"/>
              <a:gd name="T17" fmla="*/ 13720110 h 30"/>
              <a:gd name="T18" fmla="*/ 68605500 w 30"/>
              <a:gd name="T19" fmla="*/ 0 h 30"/>
              <a:gd name="T20" fmla="*/ 48023103 w 30"/>
              <a:gd name="T21" fmla="*/ 0 h 30"/>
              <a:gd name="T22" fmla="*/ 48023103 w 30"/>
              <a:gd name="T23" fmla="*/ 0 h 30"/>
              <a:gd name="T24" fmla="*/ 27442566 w 30"/>
              <a:gd name="T25" fmla="*/ 0 h 30"/>
              <a:gd name="T26" fmla="*/ 13720357 w 30"/>
              <a:gd name="T27" fmla="*/ 13720110 h 30"/>
              <a:gd name="T28" fmla="*/ 0 w 30"/>
              <a:gd name="T29" fmla="*/ 27442072 h 30"/>
              <a:gd name="T30" fmla="*/ 0 w 30"/>
              <a:gd name="T31" fmla="*/ 48022239 h 30"/>
              <a:gd name="T32" fmla="*/ 0 w 30"/>
              <a:gd name="T33" fmla="*/ 48022239 h 30"/>
              <a:gd name="T34" fmla="*/ 0 w 30"/>
              <a:gd name="T35" fmla="*/ 68602413 h 30"/>
              <a:gd name="T36" fmla="*/ 13720357 w 30"/>
              <a:gd name="T37" fmla="*/ 89184425 h 30"/>
              <a:gd name="T38" fmla="*/ 27442566 w 30"/>
              <a:gd name="T39" fmla="*/ 96044478 h 30"/>
              <a:gd name="T40" fmla="*/ 48023103 w 30"/>
              <a:gd name="T41" fmla="*/ 102904531 h 30"/>
              <a:gd name="T42" fmla="*/ 48023103 w 30"/>
              <a:gd name="T43" fmla="*/ 10290453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14" y="30"/>
                </a:moveTo>
                <a:lnTo>
                  <a:pt x="14" y="30"/>
                </a:lnTo>
                <a:lnTo>
                  <a:pt x="20" y="28"/>
                </a:lnTo>
                <a:lnTo>
                  <a:pt x="26" y="26"/>
                </a:lnTo>
                <a:lnTo>
                  <a:pt x="30" y="20"/>
                </a:lnTo>
                <a:lnTo>
                  <a:pt x="30" y="14"/>
                </a:lnTo>
                <a:lnTo>
                  <a:pt x="30" y="8"/>
                </a:lnTo>
                <a:lnTo>
                  <a:pt x="26" y="4"/>
                </a:lnTo>
                <a:lnTo>
                  <a:pt x="20" y="0"/>
                </a:lnTo>
                <a:lnTo>
                  <a:pt x="14" y="0"/>
                </a:lnTo>
                <a:lnTo>
                  <a:pt x="8" y="0"/>
                </a:lnTo>
                <a:lnTo>
                  <a:pt x="4" y="4"/>
                </a:lnTo>
                <a:lnTo>
                  <a:pt x="0" y="8"/>
                </a:lnTo>
                <a:lnTo>
                  <a:pt x="0" y="14"/>
                </a:lnTo>
                <a:lnTo>
                  <a:pt x="0" y="20"/>
                </a:lnTo>
                <a:lnTo>
                  <a:pt x="4" y="26"/>
                </a:lnTo>
                <a:lnTo>
                  <a:pt x="8" y="28"/>
                </a:lnTo>
                <a:lnTo>
                  <a:pt x="14" y="30"/>
                </a:lnTo>
                <a:close/>
              </a:path>
            </a:pathLst>
          </a:custGeom>
          <a:solidFill>
            <a:srgbClr val="000000"/>
          </a:solidFill>
          <a:ln w="3175">
            <a:solidFill>
              <a:srgbClr val="000000"/>
            </a:solidFill>
            <a:round/>
            <a:headEnd/>
            <a:tailEnd/>
          </a:ln>
        </p:spPr>
        <p:txBody>
          <a:bodyPr/>
          <a:lstStyle/>
          <a:p>
            <a:endParaRPr lang="en-US"/>
          </a:p>
        </p:txBody>
      </p:sp>
      <p:sp>
        <p:nvSpPr>
          <p:cNvPr id="45097" name="Freeform 42"/>
          <p:cNvSpPr>
            <a:spLocks noChangeAspect="1"/>
          </p:cNvSpPr>
          <p:nvPr/>
        </p:nvSpPr>
        <p:spPr bwMode="auto">
          <a:xfrm>
            <a:off x="7369175" y="1836738"/>
            <a:ext cx="58738" cy="58737"/>
          </a:xfrm>
          <a:custGeom>
            <a:avLst/>
            <a:gdLst>
              <a:gd name="T0" fmla="*/ 53908624 w 32"/>
              <a:gd name="T1" fmla="*/ 107813576 h 32"/>
              <a:gd name="T2" fmla="*/ 53908624 w 32"/>
              <a:gd name="T3" fmla="*/ 107813576 h 32"/>
              <a:gd name="T4" fmla="*/ 74123678 w 32"/>
              <a:gd name="T5" fmla="*/ 101075344 h 32"/>
              <a:gd name="T6" fmla="*/ 87602207 w 32"/>
              <a:gd name="T7" fmla="*/ 87598880 h 32"/>
              <a:gd name="T8" fmla="*/ 101078901 w 32"/>
              <a:gd name="T9" fmla="*/ 74122416 h 32"/>
              <a:gd name="T10" fmla="*/ 107817247 w 32"/>
              <a:gd name="T11" fmla="*/ 53907706 h 32"/>
              <a:gd name="T12" fmla="*/ 107817247 w 32"/>
              <a:gd name="T13" fmla="*/ 53907706 h 32"/>
              <a:gd name="T14" fmla="*/ 101078901 w 32"/>
              <a:gd name="T15" fmla="*/ 33691174 h 32"/>
              <a:gd name="T16" fmla="*/ 87602207 w 32"/>
              <a:gd name="T17" fmla="*/ 13476468 h 32"/>
              <a:gd name="T18" fmla="*/ 74123678 w 32"/>
              <a:gd name="T19" fmla="*/ 6738234 h 32"/>
              <a:gd name="T20" fmla="*/ 53908624 w 32"/>
              <a:gd name="T21" fmla="*/ 0 h 32"/>
              <a:gd name="T22" fmla="*/ 53908624 w 32"/>
              <a:gd name="T23" fmla="*/ 0 h 32"/>
              <a:gd name="T24" fmla="*/ 33693584 w 32"/>
              <a:gd name="T25" fmla="*/ 6738234 h 32"/>
              <a:gd name="T26" fmla="*/ 13476697 w 32"/>
              <a:gd name="T27" fmla="*/ 13476468 h 32"/>
              <a:gd name="T28" fmla="*/ 6738349 w 32"/>
              <a:gd name="T29" fmla="*/ 33691174 h 32"/>
              <a:gd name="T30" fmla="*/ 0 w 32"/>
              <a:gd name="T31" fmla="*/ 53907706 h 32"/>
              <a:gd name="T32" fmla="*/ 0 w 32"/>
              <a:gd name="T33" fmla="*/ 53907706 h 32"/>
              <a:gd name="T34" fmla="*/ 6738349 w 32"/>
              <a:gd name="T35" fmla="*/ 74122416 h 32"/>
              <a:gd name="T36" fmla="*/ 13476697 w 32"/>
              <a:gd name="T37" fmla="*/ 87598880 h 32"/>
              <a:gd name="T38" fmla="*/ 33693584 w 32"/>
              <a:gd name="T39" fmla="*/ 101075344 h 32"/>
              <a:gd name="T40" fmla="*/ 53908624 w 32"/>
              <a:gd name="T41" fmla="*/ 107813576 h 32"/>
              <a:gd name="T42" fmla="*/ 53908624 w 32"/>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6"/>
                </a:lnTo>
                <a:lnTo>
                  <a:pt x="30" y="22"/>
                </a:lnTo>
                <a:lnTo>
                  <a:pt x="32" y="16"/>
                </a:lnTo>
                <a:lnTo>
                  <a:pt x="30" y="10"/>
                </a:lnTo>
                <a:lnTo>
                  <a:pt x="26" y="4"/>
                </a:lnTo>
                <a:lnTo>
                  <a:pt x="22" y="2"/>
                </a:lnTo>
                <a:lnTo>
                  <a:pt x="16" y="0"/>
                </a:lnTo>
                <a:lnTo>
                  <a:pt x="10" y="2"/>
                </a:lnTo>
                <a:lnTo>
                  <a:pt x="4" y="4"/>
                </a:lnTo>
                <a:lnTo>
                  <a:pt x="2" y="10"/>
                </a:lnTo>
                <a:lnTo>
                  <a:pt x="0" y="16"/>
                </a:lnTo>
                <a:lnTo>
                  <a:pt x="2" y="22"/>
                </a:lnTo>
                <a:lnTo>
                  <a:pt x="4"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098" name="Freeform 43"/>
          <p:cNvSpPr>
            <a:spLocks noChangeAspect="1"/>
          </p:cNvSpPr>
          <p:nvPr/>
        </p:nvSpPr>
        <p:spPr bwMode="auto">
          <a:xfrm>
            <a:off x="7434263" y="1771650"/>
            <a:ext cx="58737" cy="53975"/>
          </a:xfrm>
          <a:custGeom>
            <a:avLst/>
            <a:gdLst>
              <a:gd name="T0" fmla="*/ 53907706 w 32"/>
              <a:gd name="T1" fmla="*/ 97110024 h 30"/>
              <a:gd name="T2" fmla="*/ 53907706 w 32"/>
              <a:gd name="T3" fmla="*/ 97110024 h 30"/>
              <a:gd name="T4" fmla="*/ 74122416 w 32"/>
              <a:gd name="T5" fmla="*/ 97110024 h 30"/>
              <a:gd name="T6" fmla="*/ 94337112 w 32"/>
              <a:gd name="T7" fmla="*/ 84161425 h 30"/>
              <a:gd name="T8" fmla="*/ 101075344 w 32"/>
              <a:gd name="T9" fmla="*/ 71214625 h 30"/>
              <a:gd name="T10" fmla="*/ 107813576 w 32"/>
              <a:gd name="T11" fmla="*/ 51792612 h 30"/>
              <a:gd name="T12" fmla="*/ 107813576 w 32"/>
              <a:gd name="T13" fmla="*/ 51792612 h 30"/>
              <a:gd name="T14" fmla="*/ 101075344 w 32"/>
              <a:gd name="T15" fmla="*/ 32370612 h 30"/>
              <a:gd name="T16" fmla="*/ 94337112 w 32"/>
              <a:gd name="T17" fmla="*/ 12948603 h 30"/>
              <a:gd name="T18" fmla="*/ 74122416 w 32"/>
              <a:gd name="T19" fmla="*/ 0 h 30"/>
              <a:gd name="T20" fmla="*/ 53907706 w 32"/>
              <a:gd name="T21" fmla="*/ 0 h 30"/>
              <a:gd name="T22" fmla="*/ 53907706 w 32"/>
              <a:gd name="T23" fmla="*/ 0 h 30"/>
              <a:gd name="T24" fmla="*/ 33691174 w 32"/>
              <a:gd name="T25" fmla="*/ 0 h 30"/>
              <a:gd name="T26" fmla="*/ 20214703 w 32"/>
              <a:gd name="T27" fmla="*/ 12948603 h 30"/>
              <a:gd name="T28" fmla="*/ 6738234 w 32"/>
              <a:gd name="T29" fmla="*/ 32370612 h 30"/>
              <a:gd name="T30" fmla="*/ 0 w 32"/>
              <a:gd name="T31" fmla="*/ 51792612 h 30"/>
              <a:gd name="T32" fmla="*/ 0 w 32"/>
              <a:gd name="T33" fmla="*/ 51792612 h 30"/>
              <a:gd name="T34" fmla="*/ 6738234 w 32"/>
              <a:gd name="T35" fmla="*/ 71214625 h 30"/>
              <a:gd name="T36" fmla="*/ 20214703 w 32"/>
              <a:gd name="T37" fmla="*/ 84161425 h 30"/>
              <a:gd name="T38" fmla="*/ 33691174 w 32"/>
              <a:gd name="T39" fmla="*/ 97110024 h 30"/>
              <a:gd name="T40" fmla="*/ 53907706 w 32"/>
              <a:gd name="T41" fmla="*/ 97110024 h 30"/>
              <a:gd name="T42" fmla="*/ 53907706 w 32"/>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8" y="26"/>
                </a:lnTo>
                <a:lnTo>
                  <a:pt x="30" y="22"/>
                </a:lnTo>
                <a:lnTo>
                  <a:pt x="32" y="16"/>
                </a:lnTo>
                <a:lnTo>
                  <a:pt x="30" y="10"/>
                </a:lnTo>
                <a:lnTo>
                  <a:pt x="28" y="4"/>
                </a:lnTo>
                <a:lnTo>
                  <a:pt x="22" y="0"/>
                </a:lnTo>
                <a:lnTo>
                  <a:pt x="16" y="0"/>
                </a:lnTo>
                <a:lnTo>
                  <a:pt x="10" y="0"/>
                </a:lnTo>
                <a:lnTo>
                  <a:pt x="6" y="4"/>
                </a:lnTo>
                <a:lnTo>
                  <a:pt x="2" y="10"/>
                </a:lnTo>
                <a:lnTo>
                  <a:pt x="0" y="16"/>
                </a:lnTo>
                <a:lnTo>
                  <a:pt x="2" y="22"/>
                </a:lnTo>
                <a:lnTo>
                  <a:pt x="6"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099" name="Freeform 44"/>
          <p:cNvSpPr>
            <a:spLocks noChangeAspect="1"/>
          </p:cNvSpPr>
          <p:nvPr/>
        </p:nvSpPr>
        <p:spPr bwMode="auto">
          <a:xfrm>
            <a:off x="7504113" y="1701800"/>
            <a:ext cx="55562" cy="58738"/>
          </a:xfrm>
          <a:custGeom>
            <a:avLst/>
            <a:gdLst>
              <a:gd name="T0" fmla="*/ 48022239 w 30"/>
              <a:gd name="T1" fmla="*/ 107817247 h 32"/>
              <a:gd name="T2" fmla="*/ 48022239 w 30"/>
              <a:gd name="T3" fmla="*/ 107817247 h 32"/>
              <a:gd name="T4" fmla="*/ 75462466 w 30"/>
              <a:gd name="T5" fmla="*/ 101078901 h 32"/>
              <a:gd name="T6" fmla="*/ 89184425 w 30"/>
              <a:gd name="T7" fmla="*/ 94340554 h 32"/>
              <a:gd name="T8" fmla="*/ 102904531 w 30"/>
              <a:gd name="T9" fmla="*/ 74123678 h 32"/>
              <a:gd name="T10" fmla="*/ 102904531 w 30"/>
              <a:gd name="T11" fmla="*/ 53908624 h 32"/>
              <a:gd name="T12" fmla="*/ 102904531 w 30"/>
              <a:gd name="T13" fmla="*/ 53908624 h 32"/>
              <a:gd name="T14" fmla="*/ 102904531 w 30"/>
              <a:gd name="T15" fmla="*/ 33693584 h 32"/>
              <a:gd name="T16" fmla="*/ 89184425 w 30"/>
              <a:gd name="T17" fmla="*/ 20215047 h 32"/>
              <a:gd name="T18" fmla="*/ 75462466 w 30"/>
              <a:gd name="T19" fmla="*/ 6738349 h 32"/>
              <a:gd name="T20" fmla="*/ 48022239 w 30"/>
              <a:gd name="T21" fmla="*/ 0 h 32"/>
              <a:gd name="T22" fmla="*/ 48022239 w 30"/>
              <a:gd name="T23" fmla="*/ 0 h 32"/>
              <a:gd name="T24" fmla="*/ 27442072 w 30"/>
              <a:gd name="T25" fmla="*/ 6738349 h 32"/>
              <a:gd name="T26" fmla="*/ 13720110 w 30"/>
              <a:gd name="T27" fmla="*/ 20215047 h 32"/>
              <a:gd name="T28" fmla="*/ 0 w 30"/>
              <a:gd name="T29" fmla="*/ 33693584 h 32"/>
              <a:gd name="T30" fmla="*/ 0 w 30"/>
              <a:gd name="T31" fmla="*/ 53908624 h 32"/>
              <a:gd name="T32" fmla="*/ 0 w 30"/>
              <a:gd name="T33" fmla="*/ 53908624 h 32"/>
              <a:gd name="T34" fmla="*/ 0 w 30"/>
              <a:gd name="T35" fmla="*/ 74123678 h 32"/>
              <a:gd name="T36" fmla="*/ 13720110 w 30"/>
              <a:gd name="T37" fmla="*/ 94340554 h 32"/>
              <a:gd name="T38" fmla="*/ 27442072 w 30"/>
              <a:gd name="T39" fmla="*/ 101078901 h 32"/>
              <a:gd name="T40" fmla="*/ 48022239 w 30"/>
              <a:gd name="T41" fmla="*/ 107817247 h 32"/>
              <a:gd name="T42" fmla="*/ 48022239 w 30"/>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14" y="32"/>
                </a:moveTo>
                <a:lnTo>
                  <a:pt x="14" y="32"/>
                </a:lnTo>
                <a:lnTo>
                  <a:pt x="22" y="30"/>
                </a:lnTo>
                <a:lnTo>
                  <a:pt x="26" y="28"/>
                </a:lnTo>
                <a:lnTo>
                  <a:pt x="30" y="22"/>
                </a:lnTo>
                <a:lnTo>
                  <a:pt x="30" y="16"/>
                </a:lnTo>
                <a:lnTo>
                  <a:pt x="30" y="10"/>
                </a:lnTo>
                <a:lnTo>
                  <a:pt x="26" y="6"/>
                </a:lnTo>
                <a:lnTo>
                  <a:pt x="22" y="2"/>
                </a:lnTo>
                <a:lnTo>
                  <a:pt x="14" y="0"/>
                </a:lnTo>
                <a:lnTo>
                  <a:pt x="8" y="2"/>
                </a:lnTo>
                <a:lnTo>
                  <a:pt x="4" y="6"/>
                </a:lnTo>
                <a:lnTo>
                  <a:pt x="0" y="10"/>
                </a:lnTo>
                <a:lnTo>
                  <a:pt x="0" y="16"/>
                </a:lnTo>
                <a:lnTo>
                  <a:pt x="0" y="22"/>
                </a:lnTo>
                <a:lnTo>
                  <a:pt x="4" y="28"/>
                </a:lnTo>
                <a:lnTo>
                  <a:pt x="8" y="30"/>
                </a:lnTo>
                <a:lnTo>
                  <a:pt x="14" y="32"/>
                </a:lnTo>
                <a:close/>
              </a:path>
            </a:pathLst>
          </a:custGeom>
          <a:solidFill>
            <a:srgbClr val="000000"/>
          </a:solidFill>
          <a:ln w="3175">
            <a:solidFill>
              <a:srgbClr val="000000"/>
            </a:solidFill>
            <a:round/>
            <a:headEnd/>
            <a:tailEnd/>
          </a:ln>
        </p:spPr>
        <p:txBody>
          <a:bodyPr/>
          <a:lstStyle/>
          <a:p>
            <a:endParaRPr lang="en-US"/>
          </a:p>
        </p:txBody>
      </p:sp>
      <p:sp>
        <p:nvSpPr>
          <p:cNvPr id="45100" name="Freeform 45"/>
          <p:cNvSpPr>
            <a:spLocks noChangeAspect="1"/>
          </p:cNvSpPr>
          <p:nvPr/>
        </p:nvSpPr>
        <p:spPr bwMode="auto">
          <a:xfrm>
            <a:off x="7570788" y="1635125"/>
            <a:ext cx="58737" cy="58738"/>
          </a:xfrm>
          <a:custGeom>
            <a:avLst/>
            <a:gdLst>
              <a:gd name="T0" fmla="*/ 53907706 w 32"/>
              <a:gd name="T1" fmla="*/ 107817247 h 32"/>
              <a:gd name="T2" fmla="*/ 53907706 w 32"/>
              <a:gd name="T3" fmla="*/ 107817247 h 32"/>
              <a:gd name="T4" fmla="*/ 74122416 w 32"/>
              <a:gd name="T5" fmla="*/ 101078901 h 32"/>
              <a:gd name="T6" fmla="*/ 87598880 w 32"/>
              <a:gd name="T7" fmla="*/ 87602207 h 32"/>
              <a:gd name="T8" fmla="*/ 101075344 w 32"/>
              <a:gd name="T9" fmla="*/ 74123678 h 32"/>
              <a:gd name="T10" fmla="*/ 107813576 w 32"/>
              <a:gd name="T11" fmla="*/ 53908624 h 32"/>
              <a:gd name="T12" fmla="*/ 107813576 w 32"/>
              <a:gd name="T13" fmla="*/ 53908624 h 32"/>
              <a:gd name="T14" fmla="*/ 101075344 w 32"/>
              <a:gd name="T15" fmla="*/ 33693584 h 32"/>
              <a:gd name="T16" fmla="*/ 87598880 w 32"/>
              <a:gd name="T17" fmla="*/ 13476697 h 32"/>
              <a:gd name="T18" fmla="*/ 74122416 w 32"/>
              <a:gd name="T19" fmla="*/ 6738349 h 32"/>
              <a:gd name="T20" fmla="*/ 53907706 w 32"/>
              <a:gd name="T21" fmla="*/ 0 h 32"/>
              <a:gd name="T22" fmla="*/ 53907706 w 32"/>
              <a:gd name="T23" fmla="*/ 0 h 32"/>
              <a:gd name="T24" fmla="*/ 33691174 w 32"/>
              <a:gd name="T25" fmla="*/ 6738349 h 32"/>
              <a:gd name="T26" fmla="*/ 13476468 w 32"/>
              <a:gd name="T27" fmla="*/ 13476697 h 32"/>
              <a:gd name="T28" fmla="*/ 6738234 w 32"/>
              <a:gd name="T29" fmla="*/ 33693584 h 32"/>
              <a:gd name="T30" fmla="*/ 0 w 32"/>
              <a:gd name="T31" fmla="*/ 53908624 h 32"/>
              <a:gd name="T32" fmla="*/ 0 w 32"/>
              <a:gd name="T33" fmla="*/ 53908624 h 32"/>
              <a:gd name="T34" fmla="*/ 6738234 w 32"/>
              <a:gd name="T35" fmla="*/ 74123678 h 32"/>
              <a:gd name="T36" fmla="*/ 13476468 w 32"/>
              <a:gd name="T37" fmla="*/ 87602207 h 32"/>
              <a:gd name="T38" fmla="*/ 33691174 w 32"/>
              <a:gd name="T39" fmla="*/ 101078901 h 32"/>
              <a:gd name="T40" fmla="*/ 53907706 w 32"/>
              <a:gd name="T41" fmla="*/ 107817247 h 32"/>
              <a:gd name="T42" fmla="*/ 53907706 w 32"/>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6"/>
                </a:lnTo>
                <a:lnTo>
                  <a:pt x="30" y="22"/>
                </a:lnTo>
                <a:lnTo>
                  <a:pt x="32" y="16"/>
                </a:lnTo>
                <a:lnTo>
                  <a:pt x="30" y="10"/>
                </a:lnTo>
                <a:lnTo>
                  <a:pt x="26" y="4"/>
                </a:lnTo>
                <a:lnTo>
                  <a:pt x="22" y="2"/>
                </a:lnTo>
                <a:lnTo>
                  <a:pt x="16" y="0"/>
                </a:lnTo>
                <a:lnTo>
                  <a:pt x="10" y="2"/>
                </a:lnTo>
                <a:lnTo>
                  <a:pt x="4" y="4"/>
                </a:lnTo>
                <a:lnTo>
                  <a:pt x="2" y="10"/>
                </a:lnTo>
                <a:lnTo>
                  <a:pt x="0" y="16"/>
                </a:lnTo>
                <a:lnTo>
                  <a:pt x="2" y="22"/>
                </a:lnTo>
                <a:lnTo>
                  <a:pt x="4"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101" name="Freeform 46"/>
          <p:cNvSpPr>
            <a:spLocks noChangeAspect="1"/>
          </p:cNvSpPr>
          <p:nvPr/>
        </p:nvSpPr>
        <p:spPr bwMode="auto">
          <a:xfrm>
            <a:off x="7637463" y="1570038"/>
            <a:ext cx="57150" cy="53975"/>
          </a:xfrm>
          <a:custGeom>
            <a:avLst/>
            <a:gdLst>
              <a:gd name="T0" fmla="*/ 51033154 w 32"/>
              <a:gd name="T1" fmla="*/ 97110024 h 30"/>
              <a:gd name="T2" fmla="*/ 51033154 w 32"/>
              <a:gd name="T3" fmla="*/ 97110024 h 30"/>
              <a:gd name="T4" fmla="*/ 70171265 w 32"/>
              <a:gd name="T5" fmla="*/ 97110024 h 30"/>
              <a:gd name="T6" fmla="*/ 89307576 w 32"/>
              <a:gd name="T7" fmla="*/ 84161425 h 30"/>
              <a:gd name="T8" fmla="*/ 95686942 w 32"/>
              <a:gd name="T9" fmla="*/ 64739426 h 30"/>
              <a:gd name="T10" fmla="*/ 102066307 w 32"/>
              <a:gd name="T11" fmla="*/ 45317413 h 30"/>
              <a:gd name="T12" fmla="*/ 102066307 w 32"/>
              <a:gd name="T13" fmla="*/ 45317413 h 30"/>
              <a:gd name="T14" fmla="*/ 95686942 w 32"/>
              <a:gd name="T15" fmla="*/ 25895406 h 30"/>
              <a:gd name="T16" fmla="*/ 89307576 w 32"/>
              <a:gd name="T17" fmla="*/ 12948603 h 30"/>
              <a:gd name="T18" fmla="*/ 70171265 w 32"/>
              <a:gd name="T19" fmla="*/ 0 h 30"/>
              <a:gd name="T20" fmla="*/ 51033154 w 32"/>
              <a:gd name="T21" fmla="*/ 0 h 30"/>
              <a:gd name="T22" fmla="*/ 51033154 w 32"/>
              <a:gd name="T23" fmla="*/ 0 h 30"/>
              <a:gd name="T24" fmla="*/ 31895057 w 32"/>
              <a:gd name="T25" fmla="*/ 0 h 30"/>
              <a:gd name="T26" fmla="*/ 19138104 w 32"/>
              <a:gd name="T27" fmla="*/ 12948603 h 30"/>
              <a:gd name="T28" fmla="*/ 6379367 w 32"/>
              <a:gd name="T29" fmla="*/ 25895406 h 30"/>
              <a:gd name="T30" fmla="*/ 0 w 32"/>
              <a:gd name="T31" fmla="*/ 45317413 h 30"/>
              <a:gd name="T32" fmla="*/ 0 w 32"/>
              <a:gd name="T33" fmla="*/ 45317413 h 30"/>
              <a:gd name="T34" fmla="*/ 6379367 w 32"/>
              <a:gd name="T35" fmla="*/ 64739426 h 30"/>
              <a:gd name="T36" fmla="*/ 19138104 w 32"/>
              <a:gd name="T37" fmla="*/ 84161425 h 30"/>
              <a:gd name="T38" fmla="*/ 31895057 w 32"/>
              <a:gd name="T39" fmla="*/ 97110024 h 30"/>
              <a:gd name="T40" fmla="*/ 51033154 w 32"/>
              <a:gd name="T41" fmla="*/ 97110024 h 30"/>
              <a:gd name="T42" fmla="*/ 51033154 w 32"/>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8" y="26"/>
                </a:lnTo>
                <a:lnTo>
                  <a:pt x="30" y="20"/>
                </a:lnTo>
                <a:lnTo>
                  <a:pt x="32" y="14"/>
                </a:lnTo>
                <a:lnTo>
                  <a:pt x="30" y="8"/>
                </a:lnTo>
                <a:lnTo>
                  <a:pt x="28" y="4"/>
                </a:lnTo>
                <a:lnTo>
                  <a:pt x="22" y="0"/>
                </a:lnTo>
                <a:lnTo>
                  <a:pt x="16" y="0"/>
                </a:lnTo>
                <a:lnTo>
                  <a:pt x="10" y="0"/>
                </a:lnTo>
                <a:lnTo>
                  <a:pt x="6" y="4"/>
                </a:lnTo>
                <a:lnTo>
                  <a:pt x="2" y="8"/>
                </a:lnTo>
                <a:lnTo>
                  <a:pt x="0" y="14"/>
                </a:lnTo>
                <a:lnTo>
                  <a:pt x="2" y="20"/>
                </a:lnTo>
                <a:lnTo>
                  <a:pt x="6"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102" name="Freeform 47"/>
          <p:cNvSpPr>
            <a:spLocks noChangeAspect="1"/>
          </p:cNvSpPr>
          <p:nvPr/>
        </p:nvSpPr>
        <p:spPr bwMode="auto">
          <a:xfrm>
            <a:off x="7705725" y="1500188"/>
            <a:ext cx="55563" cy="58737"/>
          </a:xfrm>
          <a:custGeom>
            <a:avLst/>
            <a:gdLst>
              <a:gd name="T0" fmla="*/ 54885132 w 30"/>
              <a:gd name="T1" fmla="*/ 107813576 h 32"/>
              <a:gd name="T2" fmla="*/ 54885132 w 30"/>
              <a:gd name="T3" fmla="*/ 107813576 h 32"/>
              <a:gd name="T4" fmla="*/ 75465676 w 30"/>
              <a:gd name="T5" fmla="*/ 101075344 h 32"/>
              <a:gd name="T6" fmla="*/ 89187882 w 30"/>
              <a:gd name="T7" fmla="*/ 94337112 h 32"/>
              <a:gd name="T8" fmla="*/ 102908235 w 30"/>
              <a:gd name="T9" fmla="*/ 74122416 h 32"/>
              <a:gd name="T10" fmla="*/ 102908235 w 30"/>
              <a:gd name="T11" fmla="*/ 53907706 h 32"/>
              <a:gd name="T12" fmla="*/ 102908235 w 30"/>
              <a:gd name="T13" fmla="*/ 53907706 h 32"/>
              <a:gd name="T14" fmla="*/ 102908235 w 30"/>
              <a:gd name="T15" fmla="*/ 33691174 h 32"/>
              <a:gd name="T16" fmla="*/ 89187882 w 30"/>
              <a:gd name="T17" fmla="*/ 20214703 h 32"/>
              <a:gd name="T18" fmla="*/ 75465676 w 30"/>
              <a:gd name="T19" fmla="*/ 6738234 h 32"/>
              <a:gd name="T20" fmla="*/ 54885132 w 30"/>
              <a:gd name="T21" fmla="*/ 0 h 32"/>
              <a:gd name="T22" fmla="*/ 54885132 w 30"/>
              <a:gd name="T23" fmla="*/ 0 h 32"/>
              <a:gd name="T24" fmla="*/ 34302750 w 30"/>
              <a:gd name="T25" fmla="*/ 6738234 h 32"/>
              <a:gd name="T26" fmla="*/ 13720357 w 30"/>
              <a:gd name="T27" fmla="*/ 20214703 h 32"/>
              <a:gd name="T28" fmla="*/ 0 w 30"/>
              <a:gd name="T29" fmla="*/ 33691174 h 32"/>
              <a:gd name="T30" fmla="*/ 0 w 30"/>
              <a:gd name="T31" fmla="*/ 53907706 h 32"/>
              <a:gd name="T32" fmla="*/ 0 w 30"/>
              <a:gd name="T33" fmla="*/ 53907706 h 32"/>
              <a:gd name="T34" fmla="*/ 0 w 30"/>
              <a:gd name="T35" fmla="*/ 74122416 h 32"/>
              <a:gd name="T36" fmla="*/ 13720357 w 30"/>
              <a:gd name="T37" fmla="*/ 94337112 h 32"/>
              <a:gd name="T38" fmla="*/ 34302750 w 30"/>
              <a:gd name="T39" fmla="*/ 101075344 h 32"/>
              <a:gd name="T40" fmla="*/ 54885132 w 30"/>
              <a:gd name="T41" fmla="*/ 107813576 h 32"/>
              <a:gd name="T42" fmla="*/ 54885132 w 30"/>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16" y="32"/>
                </a:moveTo>
                <a:lnTo>
                  <a:pt x="16" y="32"/>
                </a:lnTo>
                <a:lnTo>
                  <a:pt x="22" y="30"/>
                </a:lnTo>
                <a:lnTo>
                  <a:pt x="26" y="28"/>
                </a:lnTo>
                <a:lnTo>
                  <a:pt x="30" y="22"/>
                </a:lnTo>
                <a:lnTo>
                  <a:pt x="30" y="16"/>
                </a:lnTo>
                <a:lnTo>
                  <a:pt x="30" y="10"/>
                </a:lnTo>
                <a:lnTo>
                  <a:pt x="26" y="6"/>
                </a:lnTo>
                <a:lnTo>
                  <a:pt x="22" y="2"/>
                </a:lnTo>
                <a:lnTo>
                  <a:pt x="16" y="0"/>
                </a:lnTo>
                <a:lnTo>
                  <a:pt x="10" y="2"/>
                </a:lnTo>
                <a:lnTo>
                  <a:pt x="4" y="6"/>
                </a:lnTo>
                <a:lnTo>
                  <a:pt x="0" y="10"/>
                </a:lnTo>
                <a:lnTo>
                  <a:pt x="0" y="16"/>
                </a:lnTo>
                <a:lnTo>
                  <a:pt x="0" y="22"/>
                </a:lnTo>
                <a:lnTo>
                  <a:pt x="4" y="28"/>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103" name="Freeform 48"/>
          <p:cNvSpPr>
            <a:spLocks noChangeAspect="1"/>
          </p:cNvSpPr>
          <p:nvPr/>
        </p:nvSpPr>
        <p:spPr bwMode="auto">
          <a:xfrm>
            <a:off x="7369175" y="1973263"/>
            <a:ext cx="58738" cy="58737"/>
          </a:xfrm>
          <a:custGeom>
            <a:avLst/>
            <a:gdLst>
              <a:gd name="T0" fmla="*/ 53908624 w 32"/>
              <a:gd name="T1" fmla="*/ 107813576 h 32"/>
              <a:gd name="T2" fmla="*/ 53908624 w 32"/>
              <a:gd name="T3" fmla="*/ 107813576 h 32"/>
              <a:gd name="T4" fmla="*/ 74123678 w 32"/>
              <a:gd name="T5" fmla="*/ 101075344 h 32"/>
              <a:gd name="T6" fmla="*/ 87602207 w 32"/>
              <a:gd name="T7" fmla="*/ 87598880 h 32"/>
              <a:gd name="T8" fmla="*/ 101078901 w 32"/>
              <a:gd name="T9" fmla="*/ 74122416 h 32"/>
              <a:gd name="T10" fmla="*/ 107817247 w 32"/>
              <a:gd name="T11" fmla="*/ 53907706 h 32"/>
              <a:gd name="T12" fmla="*/ 107817247 w 32"/>
              <a:gd name="T13" fmla="*/ 53907706 h 32"/>
              <a:gd name="T14" fmla="*/ 101078901 w 32"/>
              <a:gd name="T15" fmla="*/ 33691174 h 32"/>
              <a:gd name="T16" fmla="*/ 87602207 w 32"/>
              <a:gd name="T17" fmla="*/ 13476468 h 32"/>
              <a:gd name="T18" fmla="*/ 74123678 w 32"/>
              <a:gd name="T19" fmla="*/ 6738234 h 32"/>
              <a:gd name="T20" fmla="*/ 53908624 w 32"/>
              <a:gd name="T21" fmla="*/ 0 h 32"/>
              <a:gd name="T22" fmla="*/ 53908624 w 32"/>
              <a:gd name="T23" fmla="*/ 0 h 32"/>
              <a:gd name="T24" fmla="*/ 33693584 w 32"/>
              <a:gd name="T25" fmla="*/ 6738234 h 32"/>
              <a:gd name="T26" fmla="*/ 13476697 w 32"/>
              <a:gd name="T27" fmla="*/ 13476468 h 32"/>
              <a:gd name="T28" fmla="*/ 6738349 w 32"/>
              <a:gd name="T29" fmla="*/ 33691174 h 32"/>
              <a:gd name="T30" fmla="*/ 0 w 32"/>
              <a:gd name="T31" fmla="*/ 53907706 h 32"/>
              <a:gd name="T32" fmla="*/ 0 w 32"/>
              <a:gd name="T33" fmla="*/ 53907706 h 32"/>
              <a:gd name="T34" fmla="*/ 6738349 w 32"/>
              <a:gd name="T35" fmla="*/ 74122416 h 32"/>
              <a:gd name="T36" fmla="*/ 13476697 w 32"/>
              <a:gd name="T37" fmla="*/ 87598880 h 32"/>
              <a:gd name="T38" fmla="*/ 33693584 w 32"/>
              <a:gd name="T39" fmla="*/ 101075344 h 32"/>
              <a:gd name="T40" fmla="*/ 53908624 w 32"/>
              <a:gd name="T41" fmla="*/ 107813576 h 32"/>
              <a:gd name="T42" fmla="*/ 53908624 w 32"/>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2" y="30"/>
                </a:lnTo>
                <a:lnTo>
                  <a:pt x="26" y="26"/>
                </a:lnTo>
                <a:lnTo>
                  <a:pt x="30" y="22"/>
                </a:lnTo>
                <a:lnTo>
                  <a:pt x="32" y="16"/>
                </a:lnTo>
                <a:lnTo>
                  <a:pt x="30" y="10"/>
                </a:lnTo>
                <a:lnTo>
                  <a:pt x="26" y="4"/>
                </a:lnTo>
                <a:lnTo>
                  <a:pt x="22" y="2"/>
                </a:lnTo>
                <a:lnTo>
                  <a:pt x="16" y="0"/>
                </a:lnTo>
                <a:lnTo>
                  <a:pt x="10" y="2"/>
                </a:lnTo>
                <a:lnTo>
                  <a:pt x="4" y="4"/>
                </a:lnTo>
                <a:lnTo>
                  <a:pt x="2" y="10"/>
                </a:lnTo>
                <a:lnTo>
                  <a:pt x="0" y="16"/>
                </a:lnTo>
                <a:lnTo>
                  <a:pt x="2" y="22"/>
                </a:lnTo>
                <a:lnTo>
                  <a:pt x="4"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104" name="Freeform 49"/>
          <p:cNvSpPr>
            <a:spLocks noChangeAspect="1"/>
          </p:cNvSpPr>
          <p:nvPr/>
        </p:nvSpPr>
        <p:spPr bwMode="auto">
          <a:xfrm>
            <a:off x="7434263" y="1906588"/>
            <a:ext cx="58737" cy="55562"/>
          </a:xfrm>
          <a:custGeom>
            <a:avLst/>
            <a:gdLst>
              <a:gd name="T0" fmla="*/ 53907706 w 32"/>
              <a:gd name="T1" fmla="*/ 102904531 h 30"/>
              <a:gd name="T2" fmla="*/ 53907706 w 32"/>
              <a:gd name="T3" fmla="*/ 102904531 h 30"/>
              <a:gd name="T4" fmla="*/ 74122416 w 32"/>
              <a:gd name="T5" fmla="*/ 102904531 h 30"/>
              <a:gd name="T6" fmla="*/ 94337112 w 32"/>
              <a:gd name="T7" fmla="*/ 89184425 h 30"/>
              <a:gd name="T8" fmla="*/ 101075344 w 32"/>
              <a:gd name="T9" fmla="*/ 68602413 h 30"/>
              <a:gd name="T10" fmla="*/ 107813576 w 32"/>
              <a:gd name="T11" fmla="*/ 48022239 h 30"/>
              <a:gd name="T12" fmla="*/ 107813576 w 32"/>
              <a:gd name="T13" fmla="*/ 48022239 h 30"/>
              <a:gd name="T14" fmla="*/ 101075344 w 32"/>
              <a:gd name="T15" fmla="*/ 27442072 h 30"/>
              <a:gd name="T16" fmla="*/ 94337112 w 32"/>
              <a:gd name="T17" fmla="*/ 13720110 h 30"/>
              <a:gd name="T18" fmla="*/ 74122416 w 32"/>
              <a:gd name="T19" fmla="*/ 0 h 30"/>
              <a:gd name="T20" fmla="*/ 53907706 w 32"/>
              <a:gd name="T21" fmla="*/ 0 h 30"/>
              <a:gd name="T22" fmla="*/ 53907706 w 32"/>
              <a:gd name="T23" fmla="*/ 0 h 30"/>
              <a:gd name="T24" fmla="*/ 33691174 w 32"/>
              <a:gd name="T25" fmla="*/ 0 h 30"/>
              <a:gd name="T26" fmla="*/ 20214703 w 32"/>
              <a:gd name="T27" fmla="*/ 13720110 h 30"/>
              <a:gd name="T28" fmla="*/ 6738234 w 32"/>
              <a:gd name="T29" fmla="*/ 27442072 h 30"/>
              <a:gd name="T30" fmla="*/ 0 w 32"/>
              <a:gd name="T31" fmla="*/ 48022239 h 30"/>
              <a:gd name="T32" fmla="*/ 0 w 32"/>
              <a:gd name="T33" fmla="*/ 48022239 h 30"/>
              <a:gd name="T34" fmla="*/ 6738234 w 32"/>
              <a:gd name="T35" fmla="*/ 68602413 h 30"/>
              <a:gd name="T36" fmla="*/ 20214703 w 32"/>
              <a:gd name="T37" fmla="*/ 89184425 h 30"/>
              <a:gd name="T38" fmla="*/ 33691174 w 32"/>
              <a:gd name="T39" fmla="*/ 102904531 h 30"/>
              <a:gd name="T40" fmla="*/ 53907706 w 32"/>
              <a:gd name="T41" fmla="*/ 102904531 h 30"/>
              <a:gd name="T42" fmla="*/ 53907706 w 32"/>
              <a:gd name="T43" fmla="*/ 10290453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8" y="26"/>
                </a:lnTo>
                <a:lnTo>
                  <a:pt x="30" y="20"/>
                </a:lnTo>
                <a:lnTo>
                  <a:pt x="32" y="14"/>
                </a:lnTo>
                <a:lnTo>
                  <a:pt x="30" y="8"/>
                </a:lnTo>
                <a:lnTo>
                  <a:pt x="28" y="4"/>
                </a:lnTo>
                <a:lnTo>
                  <a:pt x="22" y="0"/>
                </a:lnTo>
                <a:lnTo>
                  <a:pt x="16" y="0"/>
                </a:lnTo>
                <a:lnTo>
                  <a:pt x="10" y="0"/>
                </a:lnTo>
                <a:lnTo>
                  <a:pt x="6" y="4"/>
                </a:lnTo>
                <a:lnTo>
                  <a:pt x="2" y="8"/>
                </a:lnTo>
                <a:lnTo>
                  <a:pt x="0" y="14"/>
                </a:lnTo>
                <a:lnTo>
                  <a:pt x="2" y="20"/>
                </a:lnTo>
                <a:lnTo>
                  <a:pt x="6"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105" name="Freeform 50"/>
          <p:cNvSpPr>
            <a:spLocks noChangeAspect="1"/>
          </p:cNvSpPr>
          <p:nvPr/>
        </p:nvSpPr>
        <p:spPr bwMode="auto">
          <a:xfrm>
            <a:off x="7504113" y="1836738"/>
            <a:ext cx="55562" cy="58737"/>
          </a:xfrm>
          <a:custGeom>
            <a:avLst/>
            <a:gdLst>
              <a:gd name="T0" fmla="*/ 54882292 w 30"/>
              <a:gd name="T1" fmla="*/ 107813576 h 32"/>
              <a:gd name="T2" fmla="*/ 54882292 w 30"/>
              <a:gd name="T3" fmla="*/ 107813576 h 32"/>
              <a:gd name="T4" fmla="*/ 75462466 w 30"/>
              <a:gd name="T5" fmla="*/ 101075344 h 32"/>
              <a:gd name="T6" fmla="*/ 89184425 w 30"/>
              <a:gd name="T7" fmla="*/ 94337112 h 32"/>
              <a:gd name="T8" fmla="*/ 102904531 w 30"/>
              <a:gd name="T9" fmla="*/ 74122416 h 32"/>
              <a:gd name="T10" fmla="*/ 102904531 w 30"/>
              <a:gd name="T11" fmla="*/ 53907706 h 32"/>
              <a:gd name="T12" fmla="*/ 102904531 w 30"/>
              <a:gd name="T13" fmla="*/ 53907706 h 32"/>
              <a:gd name="T14" fmla="*/ 102904531 w 30"/>
              <a:gd name="T15" fmla="*/ 33691174 h 32"/>
              <a:gd name="T16" fmla="*/ 89184425 w 30"/>
              <a:gd name="T17" fmla="*/ 20214703 h 32"/>
              <a:gd name="T18" fmla="*/ 75462466 w 30"/>
              <a:gd name="T19" fmla="*/ 6738234 h 32"/>
              <a:gd name="T20" fmla="*/ 54882292 w 30"/>
              <a:gd name="T21" fmla="*/ 0 h 32"/>
              <a:gd name="T22" fmla="*/ 54882292 w 30"/>
              <a:gd name="T23" fmla="*/ 0 h 32"/>
              <a:gd name="T24" fmla="*/ 34302132 w 30"/>
              <a:gd name="T25" fmla="*/ 6738234 h 32"/>
              <a:gd name="T26" fmla="*/ 13720110 w 30"/>
              <a:gd name="T27" fmla="*/ 20214703 h 32"/>
              <a:gd name="T28" fmla="*/ 0 w 30"/>
              <a:gd name="T29" fmla="*/ 33691174 h 32"/>
              <a:gd name="T30" fmla="*/ 0 w 30"/>
              <a:gd name="T31" fmla="*/ 53907706 h 32"/>
              <a:gd name="T32" fmla="*/ 0 w 30"/>
              <a:gd name="T33" fmla="*/ 53907706 h 32"/>
              <a:gd name="T34" fmla="*/ 0 w 30"/>
              <a:gd name="T35" fmla="*/ 74122416 h 32"/>
              <a:gd name="T36" fmla="*/ 13720110 w 30"/>
              <a:gd name="T37" fmla="*/ 94337112 h 32"/>
              <a:gd name="T38" fmla="*/ 34302132 w 30"/>
              <a:gd name="T39" fmla="*/ 101075344 h 32"/>
              <a:gd name="T40" fmla="*/ 54882292 w 30"/>
              <a:gd name="T41" fmla="*/ 107813576 h 32"/>
              <a:gd name="T42" fmla="*/ 54882292 w 30"/>
              <a:gd name="T43" fmla="*/ 10781357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16" y="32"/>
                </a:moveTo>
                <a:lnTo>
                  <a:pt x="16" y="32"/>
                </a:lnTo>
                <a:lnTo>
                  <a:pt x="22" y="30"/>
                </a:lnTo>
                <a:lnTo>
                  <a:pt x="26" y="28"/>
                </a:lnTo>
                <a:lnTo>
                  <a:pt x="30" y="22"/>
                </a:lnTo>
                <a:lnTo>
                  <a:pt x="30" y="16"/>
                </a:lnTo>
                <a:lnTo>
                  <a:pt x="30" y="10"/>
                </a:lnTo>
                <a:lnTo>
                  <a:pt x="26" y="6"/>
                </a:lnTo>
                <a:lnTo>
                  <a:pt x="22" y="2"/>
                </a:lnTo>
                <a:lnTo>
                  <a:pt x="16" y="0"/>
                </a:lnTo>
                <a:lnTo>
                  <a:pt x="10" y="2"/>
                </a:lnTo>
                <a:lnTo>
                  <a:pt x="4" y="6"/>
                </a:lnTo>
                <a:lnTo>
                  <a:pt x="0" y="10"/>
                </a:lnTo>
                <a:lnTo>
                  <a:pt x="0" y="16"/>
                </a:lnTo>
                <a:lnTo>
                  <a:pt x="0" y="22"/>
                </a:lnTo>
                <a:lnTo>
                  <a:pt x="4" y="28"/>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106" name="Freeform 51"/>
          <p:cNvSpPr>
            <a:spLocks noChangeAspect="1"/>
          </p:cNvSpPr>
          <p:nvPr/>
        </p:nvSpPr>
        <p:spPr bwMode="auto">
          <a:xfrm>
            <a:off x="7570788" y="1771650"/>
            <a:ext cx="58737" cy="53975"/>
          </a:xfrm>
          <a:custGeom>
            <a:avLst/>
            <a:gdLst>
              <a:gd name="T0" fmla="*/ 53907706 w 32"/>
              <a:gd name="T1" fmla="*/ 97110024 h 30"/>
              <a:gd name="T2" fmla="*/ 53907706 w 32"/>
              <a:gd name="T3" fmla="*/ 97110024 h 30"/>
              <a:gd name="T4" fmla="*/ 74122416 w 32"/>
              <a:gd name="T5" fmla="*/ 97110024 h 30"/>
              <a:gd name="T6" fmla="*/ 87598880 w 32"/>
              <a:gd name="T7" fmla="*/ 84161425 h 30"/>
              <a:gd name="T8" fmla="*/ 101075344 w 32"/>
              <a:gd name="T9" fmla="*/ 71214625 h 30"/>
              <a:gd name="T10" fmla="*/ 107813576 w 32"/>
              <a:gd name="T11" fmla="*/ 51792612 h 30"/>
              <a:gd name="T12" fmla="*/ 107813576 w 32"/>
              <a:gd name="T13" fmla="*/ 51792612 h 30"/>
              <a:gd name="T14" fmla="*/ 101075344 w 32"/>
              <a:gd name="T15" fmla="*/ 32370612 h 30"/>
              <a:gd name="T16" fmla="*/ 87598880 w 32"/>
              <a:gd name="T17" fmla="*/ 12948603 h 30"/>
              <a:gd name="T18" fmla="*/ 74122416 w 32"/>
              <a:gd name="T19" fmla="*/ 0 h 30"/>
              <a:gd name="T20" fmla="*/ 53907706 w 32"/>
              <a:gd name="T21" fmla="*/ 0 h 30"/>
              <a:gd name="T22" fmla="*/ 53907706 w 32"/>
              <a:gd name="T23" fmla="*/ 0 h 30"/>
              <a:gd name="T24" fmla="*/ 33691174 w 32"/>
              <a:gd name="T25" fmla="*/ 0 h 30"/>
              <a:gd name="T26" fmla="*/ 13476468 w 32"/>
              <a:gd name="T27" fmla="*/ 12948603 h 30"/>
              <a:gd name="T28" fmla="*/ 6738234 w 32"/>
              <a:gd name="T29" fmla="*/ 32370612 h 30"/>
              <a:gd name="T30" fmla="*/ 0 w 32"/>
              <a:gd name="T31" fmla="*/ 51792612 h 30"/>
              <a:gd name="T32" fmla="*/ 0 w 32"/>
              <a:gd name="T33" fmla="*/ 51792612 h 30"/>
              <a:gd name="T34" fmla="*/ 6738234 w 32"/>
              <a:gd name="T35" fmla="*/ 71214625 h 30"/>
              <a:gd name="T36" fmla="*/ 13476468 w 32"/>
              <a:gd name="T37" fmla="*/ 84161425 h 30"/>
              <a:gd name="T38" fmla="*/ 33691174 w 32"/>
              <a:gd name="T39" fmla="*/ 97110024 h 30"/>
              <a:gd name="T40" fmla="*/ 53907706 w 32"/>
              <a:gd name="T41" fmla="*/ 97110024 h 30"/>
              <a:gd name="T42" fmla="*/ 53907706 w 32"/>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6" y="26"/>
                </a:lnTo>
                <a:lnTo>
                  <a:pt x="30" y="22"/>
                </a:lnTo>
                <a:lnTo>
                  <a:pt x="32" y="16"/>
                </a:lnTo>
                <a:lnTo>
                  <a:pt x="30" y="10"/>
                </a:lnTo>
                <a:lnTo>
                  <a:pt x="26" y="4"/>
                </a:lnTo>
                <a:lnTo>
                  <a:pt x="22" y="0"/>
                </a:lnTo>
                <a:lnTo>
                  <a:pt x="16" y="0"/>
                </a:lnTo>
                <a:lnTo>
                  <a:pt x="10" y="0"/>
                </a:lnTo>
                <a:lnTo>
                  <a:pt x="4" y="4"/>
                </a:lnTo>
                <a:lnTo>
                  <a:pt x="2" y="10"/>
                </a:lnTo>
                <a:lnTo>
                  <a:pt x="0" y="16"/>
                </a:lnTo>
                <a:lnTo>
                  <a:pt x="2" y="22"/>
                </a:lnTo>
                <a:lnTo>
                  <a:pt x="4"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107" name="Freeform 52"/>
          <p:cNvSpPr>
            <a:spLocks noChangeAspect="1"/>
          </p:cNvSpPr>
          <p:nvPr/>
        </p:nvSpPr>
        <p:spPr bwMode="auto">
          <a:xfrm>
            <a:off x="7640638" y="1701800"/>
            <a:ext cx="53975" cy="58738"/>
          </a:xfrm>
          <a:custGeom>
            <a:avLst/>
            <a:gdLst>
              <a:gd name="T0" fmla="*/ 45317413 w 30"/>
              <a:gd name="T1" fmla="*/ 107817247 h 32"/>
              <a:gd name="T2" fmla="*/ 45317413 w 30"/>
              <a:gd name="T3" fmla="*/ 107817247 h 32"/>
              <a:gd name="T4" fmla="*/ 64739426 w 30"/>
              <a:gd name="T5" fmla="*/ 101078901 h 32"/>
              <a:gd name="T6" fmla="*/ 84161425 w 30"/>
              <a:gd name="T7" fmla="*/ 94340554 h 32"/>
              <a:gd name="T8" fmla="*/ 97110024 w 30"/>
              <a:gd name="T9" fmla="*/ 74123678 h 32"/>
              <a:gd name="T10" fmla="*/ 97110024 w 30"/>
              <a:gd name="T11" fmla="*/ 53908624 h 32"/>
              <a:gd name="T12" fmla="*/ 97110024 w 30"/>
              <a:gd name="T13" fmla="*/ 53908624 h 32"/>
              <a:gd name="T14" fmla="*/ 97110024 w 30"/>
              <a:gd name="T15" fmla="*/ 33693584 h 32"/>
              <a:gd name="T16" fmla="*/ 84161425 w 30"/>
              <a:gd name="T17" fmla="*/ 20215047 h 32"/>
              <a:gd name="T18" fmla="*/ 64739426 w 30"/>
              <a:gd name="T19" fmla="*/ 6738349 h 32"/>
              <a:gd name="T20" fmla="*/ 45317413 w 30"/>
              <a:gd name="T21" fmla="*/ 0 h 32"/>
              <a:gd name="T22" fmla="*/ 45317413 w 30"/>
              <a:gd name="T23" fmla="*/ 0 h 32"/>
              <a:gd name="T24" fmla="*/ 25895406 w 30"/>
              <a:gd name="T25" fmla="*/ 6738349 h 32"/>
              <a:gd name="T26" fmla="*/ 12948603 w 30"/>
              <a:gd name="T27" fmla="*/ 20215047 h 32"/>
              <a:gd name="T28" fmla="*/ 0 w 30"/>
              <a:gd name="T29" fmla="*/ 33693584 h 32"/>
              <a:gd name="T30" fmla="*/ 0 w 30"/>
              <a:gd name="T31" fmla="*/ 53908624 h 32"/>
              <a:gd name="T32" fmla="*/ 0 w 30"/>
              <a:gd name="T33" fmla="*/ 53908624 h 32"/>
              <a:gd name="T34" fmla="*/ 0 w 30"/>
              <a:gd name="T35" fmla="*/ 74123678 h 32"/>
              <a:gd name="T36" fmla="*/ 12948603 w 30"/>
              <a:gd name="T37" fmla="*/ 94340554 h 32"/>
              <a:gd name="T38" fmla="*/ 25895406 w 30"/>
              <a:gd name="T39" fmla="*/ 101078901 h 32"/>
              <a:gd name="T40" fmla="*/ 45317413 w 30"/>
              <a:gd name="T41" fmla="*/ 107817247 h 32"/>
              <a:gd name="T42" fmla="*/ 45317413 w 30"/>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14" y="32"/>
                </a:moveTo>
                <a:lnTo>
                  <a:pt x="14" y="32"/>
                </a:lnTo>
                <a:lnTo>
                  <a:pt x="20" y="30"/>
                </a:lnTo>
                <a:lnTo>
                  <a:pt x="26" y="28"/>
                </a:lnTo>
                <a:lnTo>
                  <a:pt x="30" y="22"/>
                </a:lnTo>
                <a:lnTo>
                  <a:pt x="30" y="16"/>
                </a:lnTo>
                <a:lnTo>
                  <a:pt x="30" y="10"/>
                </a:lnTo>
                <a:lnTo>
                  <a:pt x="26" y="6"/>
                </a:lnTo>
                <a:lnTo>
                  <a:pt x="20" y="2"/>
                </a:lnTo>
                <a:lnTo>
                  <a:pt x="14" y="0"/>
                </a:lnTo>
                <a:lnTo>
                  <a:pt x="8" y="2"/>
                </a:lnTo>
                <a:lnTo>
                  <a:pt x="4" y="6"/>
                </a:lnTo>
                <a:lnTo>
                  <a:pt x="0" y="10"/>
                </a:lnTo>
                <a:lnTo>
                  <a:pt x="0" y="16"/>
                </a:lnTo>
                <a:lnTo>
                  <a:pt x="0" y="22"/>
                </a:lnTo>
                <a:lnTo>
                  <a:pt x="4" y="28"/>
                </a:lnTo>
                <a:lnTo>
                  <a:pt x="8" y="30"/>
                </a:lnTo>
                <a:lnTo>
                  <a:pt x="14" y="32"/>
                </a:lnTo>
                <a:close/>
              </a:path>
            </a:pathLst>
          </a:custGeom>
          <a:solidFill>
            <a:srgbClr val="000000"/>
          </a:solidFill>
          <a:ln w="3175">
            <a:solidFill>
              <a:srgbClr val="000000"/>
            </a:solidFill>
            <a:round/>
            <a:headEnd/>
            <a:tailEnd/>
          </a:ln>
        </p:spPr>
        <p:txBody>
          <a:bodyPr/>
          <a:lstStyle/>
          <a:p>
            <a:endParaRPr lang="en-US"/>
          </a:p>
        </p:txBody>
      </p:sp>
      <p:sp>
        <p:nvSpPr>
          <p:cNvPr id="45108" name="Freeform 53"/>
          <p:cNvSpPr>
            <a:spLocks noChangeAspect="1"/>
          </p:cNvSpPr>
          <p:nvPr/>
        </p:nvSpPr>
        <p:spPr bwMode="auto">
          <a:xfrm>
            <a:off x="7705725" y="1635125"/>
            <a:ext cx="55563" cy="58738"/>
          </a:xfrm>
          <a:custGeom>
            <a:avLst/>
            <a:gdLst>
              <a:gd name="T0" fmla="*/ 54885132 w 30"/>
              <a:gd name="T1" fmla="*/ 107817247 h 32"/>
              <a:gd name="T2" fmla="*/ 54885132 w 30"/>
              <a:gd name="T3" fmla="*/ 107817247 h 32"/>
              <a:gd name="T4" fmla="*/ 75465676 w 30"/>
              <a:gd name="T5" fmla="*/ 101078901 h 32"/>
              <a:gd name="T6" fmla="*/ 89187882 w 30"/>
              <a:gd name="T7" fmla="*/ 87602207 h 32"/>
              <a:gd name="T8" fmla="*/ 102908235 w 30"/>
              <a:gd name="T9" fmla="*/ 74123678 h 32"/>
              <a:gd name="T10" fmla="*/ 102908235 w 30"/>
              <a:gd name="T11" fmla="*/ 53908624 h 32"/>
              <a:gd name="T12" fmla="*/ 102908235 w 30"/>
              <a:gd name="T13" fmla="*/ 53908624 h 32"/>
              <a:gd name="T14" fmla="*/ 102908235 w 30"/>
              <a:gd name="T15" fmla="*/ 33693584 h 32"/>
              <a:gd name="T16" fmla="*/ 89187882 w 30"/>
              <a:gd name="T17" fmla="*/ 13476697 h 32"/>
              <a:gd name="T18" fmla="*/ 75465676 w 30"/>
              <a:gd name="T19" fmla="*/ 6738349 h 32"/>
              <a:gd name="T20" fmla="*/ 54885132 w 30"/>
              <a:gd name="T21" fmla="*/ 0 h 32"/>
              <a:gd name="T22" fmla="*/ 54885132 w 30"/>
              <a:gd name="T23" fmla="*/ 0 h 32"/>
              <a:gd name="T24" fmla="*/ 34302750 w 30"/>
              <a:gd name="T25" fmla="*/ 6738349 h 32"/>
              <a:gd name="T26" fmla="*/ 13720357 w 30"/>
              <a:gd name="T27" fmla="*/ 13476697 h 32"/>
              <a:gd name="T28" fmla="*/ 6860178 w 30"/>
              <a:gd name="T29" fmla="*/ 33693584 h 32"/>
              <a:gd name="T30" fmla="*/ 0 w 30"/>
              <a:gd name="T31" fmla="*/ 53908624 h 32"/>
              <a:gd name="T32" fmla="*/ 0 w 30"/>
              <a:gd name="T33" fmla="*/ 53908624 h 32"/>
              <a:gd name="T34" fmla="*/ 6860178 w 30"/>
              <a:gd name="T35" fmla="*/ 74123678 h 32"/>
              <a:gd name="T36" fmla="*/ 13720357 w 30"/>
              <a:gd name="T37" fmla="*/ 87602207 h 32"/>
              <a:gd name="T38" fmla="*/ 34302750 w 30"/>
              <a:gd name="T39" fmla="*/ 101078901 h 32"/>
              <a:gd name="T40" fmla="*/ 54885132 w 30"/>
              <a:gd name="T41" fmla="*/ 107817247 h 32"/>
              <a:gd name="T42" fmla="*/ 54885132 w 30"/>
              <a:gd name="T43" fmla="*/ 10781724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16" y="32"/>
                </a:moveTo>
                <a:lnTo>
                  <a:pt x="16" y="32"/>
                </a:lnTo>
                <a:lnTo>
                  <a:pt x="22" y="30"/>
                </a:lnTo>
                <a:lnTo>
                  <a:pt x="26" y="26"/>
                </a:lnTo>
                <a:lnTo>
                  <a:pt x="30" y="22"/>
                </a:lnTo>
                <a:lnTo>
                  <a:pt x="30" y="16"/>
                </a:lnTo>
                <a:lnTo>
                  <a:pt x="30" y="10"/>
                </a:lnTo>
                <a:lnTo>
                  <a:pt x="26" y="4"/>
                </a:lnTo>
                <a:lnTo>
                  <a:pt x="22" y="2"/>
                </a:lnTo>
                <a:lnTo>
                  <a:pt x="16" y="0"/>
                </a:lnTo>
                <a:lnTo>
                  <a:pt x="10" y="2"/>
                </a:lnTo>
                <a:lnTo>
                  <a:pt x="4" y="4"/>
                </a:lnTo>
                <a:lnTo>
                  <a:pt x="2" y="10"/>
                </a:lnTo>
                <a:lnTo>
                  <a:pt x="0" y="16"/>
                </a:lnTo>
                <a:lnTo>
                  <a:pt x="2" y="22"/>
                </a:lnTo>
                <a:lnTo>
                  <a:pt x="4" y="26"/>
                </a:lnTo>
                <a:lnTo>
                  <a:pt x="10"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5109" name="Freeform 54"/>
          <p:cNvSpPr>
            <a:spLocks noChangeAspect="1"/>
          </p:cNvSpPr>
          <p:nvPr/>
        </p:nvSpPr>
        <p:spPr bwMode="auto">
          <a:xfrm>
            <a:off x="7772400" y="1570038"/>
            <a:ext cx="58738" cy="53975"/>
          </a:xfrm>
          <a:custGeom>
            <a:avLst/>
            <a:gdLst>
              <a:gd name="T0" fmla="*/ 53908624 w 32"/>
              <a:gd name="T1" fmla="*/ 97110024 h 30"/>
              <a:gd name="T2" fmla="*/ 53908624 w 32"/>
              <a:gd name="T3" fmla="*/ 97110024 h 30"/>
              <a:gd name="T4" fmla="*/ 74123678 w 32"/>
              <a:gd name="T5" fmla="*/ 97110024 h 30"/>
              <a:gd name="T6" fmla="*/ 94340554 w 32"/>
              <a:gd name="T7" fmla="*/ 84161425 h 30"/>
              <a:gd name="T8" fmla="*/ 101078901 w 32"/>
              <a:gd name="T9" fmla="*/ 71214625 h 30"/>
              <a:gd name="T10" fmla="*/ 107817247 w 32"/>
              <a:gd name="T11" fmla="*/ 51792612 h 30"/>
              <a:gd name="T12" fmla="*/ 107817247 w 32"/>
              <a:gd name="T13" fmla="*/ 51792612 h 30"/>
              <a:gd name="T14" fmla="*/ 101078901 w 32"/>
              <a:gd name="T15" fmla="*/ 25895406 h 30"/>
              <a:gd name="T16" fmla="*/ 94340554 w 32"/>
              <a:gd name="T17" fmla="*/ 12948603 h 30"/>
              <a:gd name="T18" fmla="*/ 74123678 w 32"/>
              <a:gd name="T19" fmla="*/ 0 h 30"/>
              <a:gd name="T20" fmla="*/ 53908624 w 32"/>
              <a:gd name="T21" fmla="*/ 0 h 30"/>
              <a:gd name="T22" fmla="*/ 53908624 w 32"/>
              <a:gd name="T23" fmla="*/ 0 h 30"/>
              <a:gd name="T24" fmla="*/ 33693584 w 32"/>
              <a:gd name="T25" fmla="*/ 0 h 30"/>
              <a:gd name="T26" fmla="*/ 20215047 w 32"/>
              <a:gd name="T27" fmla="*/ 12948603 h 30"/>
              <a:gd name="T28" fmla="*/ 6738349 w 32"/>
              <a:gd name="T29" fmla="*/ 25895406 h 30"/>
              <a:gd name="T30" fmla="*/ 0 w 32"/>
              <a:gd name="T31" fmla="*/ 51792612 h 30"/>
              <a:gd name="T32" fmla="*/ 0 w 32"/>
              <a:gd name="T33" fmla="*/ 51792612 h 30"/>
              <a:gd name="T34" fmla="*/ 6738349 w 32"/>
              <a:gd name="T35" fmla="*/ 71214625 h 30"/>
              <a:gd name="T36" fmla="*/ 20215047 w 32"/>
              <a:gd name="T37" fmla="*/ 84161425 h 30"/>
              <a:gd name="T38" fmla="*/ 33693584 w 32"/>
              <a:gd name="T39" fmla="*/ 97110024 h 30"/>
              <a:gd name="T40" fmla="*/ 53908624 w 32"/>
              <a:gd name="T41" fmla="*/ 97110024 h 30"/>
              <a:gd name="T42" fmla="*/ 53908624 w 32"/>
              <a:gd name="T43" fmla="*/ 9711002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6" y="30"/>
                </a:moveTo>
                <a:lnTo>
                  <a:pt x="16" y="30"/>
                </a:lnTo>
                <a:lnTo>
                  <a:pt x="22" y="30"/>
                </a:lnTo>
                <a:lnTo>
                  <a:pt x="28" y="26"/>
                </a:lnTo>
                <a:lnTo>
                  <a:pt x="30" y="22"/>
                </a:lnTo>
                <a:lnTo>
                  <a:pt x="32" y="16"/>
                </a:lnTo>
                <a:lnTo>
                  <a:pt x="30" y="8"/>
                </a:lnTo>
                <a:lnTo>
                  <a:pt x="28" y="4"/>
                </a:lnTo>
                <a:lnTo>
                  <a:pt x="22" y="0"/>
                </a:lnTo>
                <a:lnTo>
                  <a:pt x="16" y="0"/>
                </a:lnTo>
                <a:lnTo>
                  <a:pt x="10" y="0"/>
                </a:lnTo>
                <a:lnTo>
                  <a:pt x="6" y="4"/>
                </a:lnTo>
                <a:lnTo>
                  <a:pt x="2" y="8"/>
                </a:lnTo>
                <a:lnTo>
                  <a:pt x="0" y="16"/>
                </a:lnTo>
                <a:lnTo>
                  <a:pt x="2" y="22"/>
                </a:lnTo>
                <a:lnTo>
                  <a:pt x="6" y="26"/>
                </a:lnTo>
                <a:lnTo>
                  <a:pt x="10" y="30"/>
                </a:lnTo>
                <a:lnTo>
                  <a:pt x="16" y="30"/>
                </a:lnTo>
                <a:close/>
              </a:path>
            </a:pathLst>
          </a:custGeom>
          <a:solidFill>
            <a:srgbClr val="000000"/>
          </a:solidFill>
          <a:ln w="3175">
            <a:solidFill>
              <a:srgbClr val="000000"/>
            </a:solidFill>
            <a:round/>
            <a:headEnd/>
            <a:tailEnd/>
          </a:ln>
        </p:spPr>
        <p:txBody>
          <a:bodyPr/>
          <a:lstStyle/>
          <a:p>
            <a:endParaRPr lang="en-US"/>
          </a:p>
        </p:txBody>
      </p:sp>
      <p:sp>
        <p:nvSpPr>
          <p:cNvPr id="45110" name="Line 55"/>
          <p:cNvSpPr>
            <a:spLocks noChangeAspect="1" noChangeShapeType="1"/>
          </p:cNvSpPr>
          <p:nvPr/>
        </p:nvSpPr>
        <p:spPr bwMode="auto">
          <a:xfrm>
            <a:off x="6510338" y="615950"/>
            <a:ext cx="884237" cy="576263"/>
          </a:xfrm>
          <a:prstGeom prst="line">
            <a:avLst/>
          </a:prstGeom>
          <a:noFill/>
          <a:ln w="6350">
            <a:solidFill>
              <a:srgbClr val="000000"/>
            </a:solidFill>
            <a:round/>
            <a:headEnd/>
            <a:tailEnd/>
          </a:ln>
        </p:spPr>
        <p:txBody>
          <a:bodyPr/>
          <a:lstStyle/>
          <a:p>
            <a:endParaRPr lang="en-US"/>
          </a:p>
        </p:txBody>
      </p:sp>
      <p:sp>
        <p:nvSpPr>
          <p:cNvPr id="45111" name="Line 56"/>
          <p:cNvSpPr>
            <a:spLocks noChangeAspect="1" noChangeShapeType="1"/>
          </p:cNvSpPr>
          <p:nvPr/>
        </p:nvSpPr>
        <p:spPr bwMode="auto">
          <a:xfrm>
            <a:off x="6510338" y="685800"/>
            <a:ext cx="954087" cy="571500"/>
          </a:xfrm>
          <a:prstGeom prst="line">
            <a:avLst/>
          </a:prstGeom>
          <a:noFill/>
          <a:ln w="6350">
            <a:solidFill>
              <a:srgbClr val="000000"/>
            </a:solidFill>
            <a:round/>
            <a:headEnd/>
            <a:tailEnd/>
          </a:ln>
        </p:spPr>
        <p:txBody>
          <a:bodyPr/>
          <a:lstStyle/>
          <a:p>
            <a:endParaRPr lang="en-US"/>
          </a:p>
        </p:txBody>
      </p:sp>
      <p:sp>
        <p:nvSpPr>
          <p:cNvPr id="45112" name="Line 57"/>
          <p:cNvSpPr>
            <a:spLocks noChangeAspect="1" noChangeShapeType="1"/>
          </p:cNvSpPr>
          <p:nvPr/>
        </p:nvSpPr>
        <p:spPr bwMode="auto">
          <a:xfrm>
            <a:off x="6510338" y="752475"/>
            <a:ext cx="1020762" cy="574675"/>
          </a:xfrm>
          <a:prstGeom prst="line">
            <a:avLst/>
          </a:prstGeom>
          <a:noFill/>
          <a:ln w="6350">
            <a:solidFill>
              <a:srgbClr val="000000"/>
            </a:solidFill>
            <a:round/>
            <a:headEnd/>
            <a:tailEnd/>
          </a:ln>
        </p:spPr>
        <p:txBody>
          <a:bodyPr/>
          <a:lstStyle/>
          <a:p>
            <a:endParaRPr lang="en-US"/>
          </a:p>
        </p:txBody>
      </p:sp>
      <p:sp>
        <p:nvSpPr>
          <p:cNvPr id="45113" name="Line 58"/>
          <p:cNvSpPr>
            <a:spLocks noChangeAspect="1" noChangeShapeType="1"/>
          </p:cNvSpPr>
          <p:nvPr/>
        </p:nvSpPr>
        <p:spPr bwMode="auto">
          <a:xfrm>
            <a:off x="6510338" y="817563"/>
            <a:ext cx="817562" cy="439737"/>
          </a:xfrm>
          <a:prstGeom prst="line">
            <a:avLst/>
          </a:prstGeom>
          <a:noFill/>
          <a:ln w="6350">
            <a:solidFill>
              <a:srgbClr val="000000"/>
            </a:solidFill>
            <a:round/>
            <a:headEnd/>
            <a:tailEnd/>
          </a:ln>
        </p:spPr>
        <p:txBody>
          <a:bodyPr/>
          <a:lstStyle/>
          <a:p>
            <a:endParaRPr lang="en-US"/>
          </a:p>
        </p:txBody>
      </p:sp>
      <p:sp>
        <p:nvSpPr>
          <p:cNvPr id="45114" name="Line 59"/>
          <p:cNvSpPr>
            <a:spLocks noChangeAspect="1" noChangeShapeType="1"/>
          </p:cNvSpPr>
          <p:nvPr/>
        </p:nvSpPr>
        <p:spPr bwMode="auto">
          <a:xfrm>
            <a:off x="6510338" y="884238"/>
            <a:ext cx="884237" cy="439737"/>
          </a:xfrm>
          <a:prstGeom prst="line">
            <a:avLst/>
          </a:prstGeom>
          <a:noFill/>
          <a:ln w="6350">
            <a:solidFill>
              <a:srgbClr val="000000"/>
            </a:solidFill>
            <a:round/>
            <a:headEnd/>
            <a:tailEnd/>
          </a:ln>
        </p:spPr>
        <p:txBody>
          <a:bodyPr/>
          <a:lstStyle/>
          <a:p>
            <a:endParaRPr lang="en-US"/>
          </a:p>
        </p:txBody>
      </p:sp>
      <p:sp>
        <p:nvSpPr>
          <p:cNvPr id="45115" name="Line 60"/>
          <p:cNvSpPr>
            <a:spLocks noChangeAspect="1" noChangeShapeType="1"/>
          </p:cNvSpPr>
          <p:nvPr/>
        </p:nvSpPr>
        <p:spPr bwMode="auto">
          <a:xfrm>
            <a:off x="6510338" y="949325"/>
            <a:ext cx="749300" cy="374650"/>
          </a:xfrm>
          <a:prstGeom prst="line">
            <a:avLst/>
          </a:prstGeom>
          <a:noFill/>
          <a:ln w="6350">
            <a:solidFill>
              <a:srgbClr val="000000"/>
            </a:solidFill>
            <a:round/>
            <a:headEnd/>
            <a:tailEnd/>
          </a:ln>
        </p:spPr>
        <p:txBody>
          <a:bodyPr/>
          <a:lstStyle/>
          <a:p>
            <a:endParaRPr lang="en-US"/>
          </a:p>
        </p:txBody>
      </p:sp>
      <p:sp>
        <p:nvSpPr>
          <p:cNvPr id="45116" name="Line 61"/>
          <p:cNvSpPr>
            <a:spLocks noChangeAspect="1" noChangeShapeType="1"/>
          </p:cNvSpPr>
          <p:nvPr/>
        </p:nvSpPr>
        <p:spPr bwMode="auto">
          <a:xfrm flipV="1">
            <a:off x="6510338" y="2001838"/>
            <a:ext cx="887412" cy="671512"/>
          </a:xfrm>
          <a:prstGeom prst="line">
            <a:avLst/>
          </a:prstGeom>
          <a:noFill/>
          <a:ln w="6350">
            <a:solidFill>
              <a:srgbClr val="000000"/>
            </a:solidFill>
            <a:round/>
            <a:headEnd/>
            <a:tailEnd/>
          </a:ln>
        </p:spPr>
        <p:txBody>
          <a:bodyPr/>
          <a:lstStyle/>
          <a:p>
            <a:endParaRPr lang="en-US"/>
          </a:p>
        </p:txBody>
      </p:sp>
      <p:sp>
        <p:nvSpPr>
          <p:cNvPr id="45117" name="Line 62"/>
          <p:cNvSpPr>
            <a:spLocks noChangeAspect="1" noChangeShapeType="1"/>
          </p:cNvSpPr>
          <p:nvPr/>
        </p:nvSpPr>
        <p:spPr bwMode="auto">
          <a:xfrm>
            <a:off x="6249988" y="615950"/>
            <a:ext cx="260350" cy="1588"/>
          </a:xfrm>
          <a:prstGeom prst="line">
            <a:avLst/>
          </a:prstGeom>
          <a:noFill/>
          <a:ln w="31750">
            <a:solidFill>
              <a:srgbClr val="000000"/>
            </a:solidFill>
            <a:round/>
            <a:headEnd/>
            <a:tailEnd/>
          </a:ln>
        </p:spPr>
        <p:txBody>
          <a:bodyPr/>
          <a:lstStyle/>
          <a:p>
            <a:endParaRPr lang="en-US"/>
          </a:p>
        </p:txBody>
      </p:sp>
      <p:sp>
        <p:nvSpPr>
          <p:cNvPr id="45118" name="Line 63"/>
          <p:cNvSpPr>
            <a:spLocks noChangeAspect="1" noChangeShapeType="1"/>
          </p:cNvSpPr>
          <p:nvPr/>
        </p:nvSpPr>
        <p:spPr bwMode="auto">
          <a:xfrm>
            <a:off x="6249988" y="685800"/>
            <a:ext cx="260350" cy="1588"/>
          </a:xfrm>
          <a:prstGeom prst="line">
            <a:avLst/>
          </a:prstGeom>
          <a:noFill/>
          <a:ln w="31750">
            <a:solidFill>
              <a:srgbClr val="000000"/>
            </a:solidFill>
            <a:round/>
            <a:headEnd/>
            <a:tailEnd/>
          </a:ln>
        </p:spPr>
        <p:txBody>
          <a:bodyPr/>
          <a:lstStyle/>
          <a:p>
            <a:endParaRPr lang="en-US"/>
          </a:p>
        </p:txBody>
      </p:sp>
      <p:sp>
        <p:nvSpPr>
          <p:cNvPr id="45119" name="Line 64"/>
          <p:cNvSpPr>
            <a:spLocks noChangeAspect="1" noChangeShapeType="1"/>
          </p:cNvSpPr>
          <p:nvPr/>
        </p:nvSpPr>
        <p:spPr bwMode="auto">
          <a:xfrm>
            <a:off x="6249988" y="752475"/>
            <a:ext cx="260350" cy="1588"/>
          </a:xfrm>
          <a:prstGeom prst="line">
            <a:avLst/>
          </a:prstGeom>
          <a:noFill/>
          <a:ln w="31750">
            <a:solidFill>
              <a:srgbClr val="000000"/>
            </a:solidFill>
            <a:round/>
            <a:headEnd/>
            <a:tailEnd/>
          </a:ln>
        </p:spPr>
        <p:txBody>
          <a:bodyPr/>
          <a:lstStyle/>
          <a:p>
            <a:endParaRPr lang="en-US"/>
          </a:p>
        </p:txBody>
      </p:sp>
      <p:sp>
        <p:nvSpPr>
          <p:cNvPr id="45120" name="Line 65"/>
          <p:cNvSpPr>
            <a:spLocks noChangeAspect="1" noChangeShapeType="1"/>
          </p:cNvSpPr>
          <p:nvPr/>
        </p:nvSpPr>
        <p:spPr bwMode="auto">
          <a:xfrm>
            <a:off x="6249988" y="817563"/>
            <a:ext cx="260350" cy="1587"/>
          </a:xfrm>
          <a:prstGeom prst="line">
            <a:avLst/>
          </a:prstGeom>
          <a:noFill/>
          <a:ln w="31750">
            <a:solidFill>
              <a:srgbClr val="000000"/>
            </a:solidFill>
            <a:round/>
            <a:headEnd/>
            <a:tailEnd/>
          </a:ln>
        </p:spPr>
        <p:txBody>
          <a:bodyPr/>
          <a:lstStyle/>
          <a:p>
            <a:endParaRPr lang="en-US"/>
          </a:p>
        </p:txBody>
      </p:sp>
      <p:sp>
        <p:nvSpPr>
          <p:cNvPr id="45121" name="Line 66"/>
          <p:cNvSpPr>
            <a:spLocks noChangeAspect="1" noChangeShapeType="1"/>
          </p:cNvSpPr>
          <p:nvPr/>
        </p:nvSpPr>
        <p:spPr bwMode="auto">
          <a:xfrm>
            <a:off x="6249988" y="884238"/>
            <a:ext cx="260350" cy="1587"/>
          </a:xfrm>
          <a:prstGeom prst="line">
            <a:avLst/>
          </a:prstGeom>
          <a:noFill/>
          <a:ln w="31750">
            <a:solidFill>
              <a:srgbClr val="000000"/>
            </a:solidFill>
            <a:round/>
            <a:headEnd/>
            <a:tailEnd/>
          </a:ln>
        </p:spPr>
        <p:txBody>
          <a:bodyPr/>
          <a:lstStyle/>
          <a:p>
            <a:endParaRPr lang="en-US"/>
          </a:p>
        </p:txBody>
      </p:sp>
      <p:sp>
        <p:nvSpPr>
          <p:cNvPr id="45122" name="Line 67"/>
          <p:cNvSpPr>
            <a:spLocks noChangeAspect="1" noChangeShapeType="1"/>
          </p:cNvSpPr>
          <p:nvPr/>
        </p:nvSpPr>
        <p:spPr bwMode="auto">
          <a:xfrm>
            <a:off x="6249988" y="949325"/>
            <a:ext cx="260350" cy="3175"/>
          </a:xfrm>
          <a:prstGeom prst="line">
            <a:avLst/>
          </a:prstGeom>
          <a:noFill/>
          <a:ln w="31750">
            <a:solidFill>
              <a:srgbClr val="000000"/>
            </a:solidFill>
            <a:round/>
            <a:headEnd/>
            <a:tailEnd/>
          </a:ln>
        </p:spPr>
        <p:txBody>
          <a:bodyPr/>
          <a:lstStyle/>
          <a:p>
            <a:endParaRPr lang="en-US"/>
          </a:p>
        </p:txBody>
      </p:sp>
      <p:sp>
        <p:nvSpPr>
          <p:cNvPr id="45123" name="Line 68"/>
          <p:cNvSpPr>
            <a:spLocks noChangeAspect="1" noChangeShapeType="1"/>
          </p:cNvSpPr>
          <p:nvPr/>
        </p:nvSpPr>
        <p:spPr bwMode="auto">
          <a:xfrm>
            <a:off x="6249988" y="1016000"/>
            <a:ext cx="260350" cy="1588"/>
          </a:xfrm>
          <a:prstGeom prst="line">
            <a:avLst/>
          </a:prstGeom>
          <a:noFill/>
          <a:ln w="31750">
            <a:solidFill>
              <a:srgbClr val="000000"/>
            </a:solidFill>
            <a:round/>
            <a:headEnd/>
            <a:tailEnd/>
          </a:ln>
        </p:spPr>
        <p:txBody>
          <a:bodyPr/>
          <a:lstStyle/>
          <a:p>
            <a:endParaRPr lang="en-US"/>
          </a:p>
        </p:txBody>
      </p:sp>
      <p:sp>
        <p:nvSpPr>
          <p:cNvPr id="45124" name="Line 69"/>
          <p:cNvSpPr>
            <a:spLocks noChangeAspect="1" noChangeShapeType="1"/>
          </p:cNvSpPr>
          <p:nvPr/>
        </p:nvSpPr>
        <p:spPr bwMode="auto">
          <a:xfrm>
            <a:off x="6249988" y="1082675"/>
            <a:ext cx="260350" cy="1588"/>
          </a:xfrm>
          <a:prstGeom prst="line">
            <a:avLst/>
          </a:prstGeom>
          <a:noFill/>
          <a:ln w="31750">
            <a:solidFill>
              <a:srgbClr val="000000"/>
            </a:solidFill>
            <a:round/>
            <a:headEnd/>
            <a:tailEnd/>
          </a:ln>
        </p:spPr>
        <p:txBody>
          <a:bodyPr/>
          <a:lstStyle/>
          <a:p>
            <a:endParaRPr lang="en-US"/>
          </a:p>
        </p:txBody>
      </p:sp>
      <p:sp>
        <p:nvSpPr>
          <p:cNvPr id="45125" name="Line 70"/>
          <p:cNvSpPr>
            <a:spLocks noChangeAspect="1" noChangeShapeType="1"/>
          </p:cNvSpPr>
          <p:nvPr/>
        </p:nvSpPr>
        <p:spPr bwMode="auto">
          <a:xfrm>
            <a:off x="6249988" y="1147763"/>
            <a:ext cx="260350" cy="1587"/>
          </a:xfrm>
          <a:prstGeom prst="line">
            <a:avLst/>
          </a:prstGeom>
          <a:noFill/>
          <a:ln w="31750">
            <a:solidFill>
              <a:srgbClr val="000000"/>
            </a:solidFill>
            <a:round/>
            <a:headEnd/>
            <a:tailEnd/>
          </a:ln>
        </p:spPr>
        <p:txBody>
          <a:bodyPr/>
          <a:lstStyle/>
          <a:p>
            <a:endParaRPr lang="en-US"/>
          </a:p>
        </p:txBody>
      </p:sp>
      <p:sp>
        <p:nvSpPr>
          <p:cNvPr id="45126" name="Line 71"/>
          <p:cNvSpPr>
            <a:spLocks noChangeAspect="1" noChangeShapeType="1"/>
          </p:cNvSpPr>
          <p:nvPr/>
        </p:nvSpPr>
        <p:spPr bwMode="auto">
          <a:xfrm>
            <a:off x="6249988" y="1214438"/>
            <a:ext cx="260350" cy="1587"/>
          </a:xfrm>
          <a:prstGeom prst="line">
            <a:avLst/>
          </a:prstGeom>
          <a:noFill/>
          <a:ln w="31750">
            <a:solidFill>
              <a:srgbClr val="000000"/>
            </a:solidFill>
            <a:round/>
            <a:headEnd/>
            <a:tailEnd/>
          </a:ln>
        </p:spPr>
        <p:txBody>
          <a:bodyPr/>
          <a:lstStyle/>
          <a:p>
            <a:endParaRPr lang="en-US"/>
          </a:p>
        </p:txBody>
      </p:sp>
      <p:sp>
        <p:nvSpPr>
          <p:cNvPr id="45127" name="Line 72"/>
          <p:cNvSpPr>
            <a:spLocks noChangeAspect="1" noChangeShapeType="1"/>
          </p:cNvSpPr>
          <p:nvPr/>
        </p:nvSpPr>
        <p:spPr bwMode="auto">
          <a:xfrm>
            <a:off x="6249988" y="1279525"/>
            <a:ext cx="260350" cy="1588"/>
          </a:xfrm>
          <a:prstGeom prst="line">
            <a:avLst/>
          </a:prstGeom>
          <a:noFill/>
          <a:ln w="31750">
            <a:solidFill>
              <a:srgbClr val="000000"/>
            </a:solidFill>
            <a:round/>
            <a:headEnd/>
            <a:tailEnd/>
          </a:ln>
        </p:spPr>
        <p:txBody>
          <a:bodyPr/>
          <a:lstStyle/>
          <a:p>
            <a:endParaRPr lang="en-US"/>
          </a:p>
        </p:txBody>
      </p:sp>
      <p:sp>
        <p:nvSpPr>
          <p:cNvPr id="45128" name="Line 73"/>
          <p:cNvSpPr>
            <a:spLocks noChangeAspect="1" noChangeShapeType="1"/>
          </p:cNvSpPr>
          <p:nvPr/>
        </p:nvSpPr>
        <p:spPr bwMode="auto">
          <a:xfrm>
            <a:off x="6249988" y="1349375"/>
            <a:ext cx="260350" cy="1588"/>
          </a:xfrm>
          <a:prstGeom prst="line">
            <a:avLst/>
          </a:prstGeom>
          <a:noFill/>
          <a:ln w="31750">
            <a:solidFill>
              <a:srgbClr val="000000"/>
            </a:solidFill>
            <a:round/>
            <a:headEnd/>
            <a:tailEnd/>
          </a:ln>
        </p:spPr>
        <p:txBody>
          <a:bodyPr/>
          <a:lstStyle/>
          <a:p>
            <a:endParaRPr lang="en-US"/>
          </a:p>
        </p:txBody>
      </p:sp>
      <p:sp>
        <p:nvSpPr>
          <p:cNvPr id="45129" name="Line 74"/>
          <p:cNvSpPr>
            <a:spLocks noChangeAspect="1" noChangeShapeType="1"/>
          </p:cNvSpPr>
          <p:nvPr/>
        </p:nvSpPr>
        <p:spPr bwMode="auto">
          <a:xfrm>
            <a:off x="6249988" y="1416050"/>
            <a:ext cx="260350" cy="1588"/>
          </a:xfrm>
          <a:prstGeom prst="line">
            <a:avLst/>
          </a:prstGeom>
          <a:noFill/>
          <a:ln w="31750">
            <a:solidFill>
              <a:srgbClr val="000000"/>
            </a:solidFill>
            <a:round/>
            <a:headEnd/>
            <a:tailEnd/>
          </a:ln>
        </p:spPr>
        <p:txBody>
          <a:bodyPr/>
          <a:lstStyle/>
          <a:p>
            <a:endParaRPr lang="en-US"/>
          </a:p>
        </p:txBody>
      </p:sp>
      <p:sp>
        <p:nvSpPr>
          <p:cNvPr id="45130" name="Line 75"/>
          <p:cNvSpPr>
            <a:spLocks noChangeAspect="1" noChangeShapeType="1"/>
          </p:cNvSpPr>
          <p:nvPr/>
        </p:nvSpPr>
        <p:spPr bwMode="auto">
          <a:xfrm>
            <a:off x="6249988" y="1471613"/>
            <a:ext cx="260350" cy="1587"/>
          </a:xfrm>
          <a:prstGeom prst="line">
            <a:avLst/>
          </a:prstGeom>
          <a:noFill/>
          <a:ln w="31750">
            <a:solidFill>
              <a:srgbClr val="000000"/>
            </a:solidFill>
            <a:round/>
            <a:headEnd/>
            <a:tailEnd/>
          </a:ln>
        </p:spPr>
        <p:txBody>
          <a:bodyPr/>
          <a:lstStyle/>
          <a:p>
            <a:endParaRPr lang="en-US"/>
          </a:p>
        </p:txBody>
      </p:sp>
      <p:sp>
        <p:nvSpPr>
          <p:cNvPr id="45131" name="Line 76"/>
          <p:cNvSpPr>
            <a:spLocks noChangeAspect="1" noChangeShapeType="1"/>
          </p:cNvSpPr>
          <p:nvPr/>
        </p:nvSpPr>
        <p:spPr bwMode="auto">
          <a:xfrm>
            <a:off x="6249988" y="1547813"/>
            <a:ext cx="260350" cy="1587"/>
          </a:xfrm>
          <a:prstGeom prst="line">
            <a:avLst/>
          </a:prstGeom>
          <a:noFill/>
          <a:ln w="31750">
            <a:solidFill>
              <a:srgbClr val="000000"/>
            </a:solidFill>
            <a:round/>
            <a:headEnd/>
            <a:tailEnd/>
          </a:ln>
        </p:spPr>
        <p:txBody>
          <a:bodyPr/>
          <a:lstStyle/>
          <a:p>
            <a:endParaRPr lang="en-US"/>
          </a:p>
        </p:txBody>
      </p:sp>
      <p:sp>
        <p:nvSpPr>
          <p:cNvPr id="45132" name="Line 77"/>
          <p:cNvSpPr>
            <a:spLocks noChangeAspect="1" noChangeShapeType="1"/>
          </p:cNvSpPr>
          <p:nvPr/>
        </p:nvSpPr>
        <p:spPr bwMode="auto">
          <a:xfrm>
            <a:off x="6249988" y="1612900"/>
            <a:ext cx="260350" cy="3175"/>
          </a:xfrm>
          <a:prstGeom prst="line">
            <a:avLst/>
          </a:prstGeom>
          <a:noFill/>
          <a:ln w="31750">
            <a:solidFill>
              <a:srgbClr val="000000"/>
            </a:solidFill>
            <a:round/>
            <a:headEnd/>
            <a:tailEnd/>
          </a:ln>
        </p:spPr>
        <p:txBody>
          <a:bodyPr/>
          <a:lstStyle/>
          <a:p>
            <a:endParaRPr lang="en-US"/>
          </a:p>
        </p:txBody>
      </p:sp>
      <p:sp>
        <p:nvSpPr>
          <p:cNvPr id="45133" name="Line 78"/>
          <p:cNvSpPr>
            <a:spLocks noChangeAspect="1" noChangeShapeType="1"/>
          </p:cNvSpPr>
          <p:nvPr/>
        </p:nvSpPr>
        <p:spPr bwMode="auto">
          <a:xfrm>
            <a:off x="6249988" y="1679575"/>
            <a:ext cx="260350" cy="1588"/>
          </a:xfrm>
          <a:prstGeom prst="line">
            <a:avLst/>
          </a:prstGeom>
          <a:noFill/>
          <a:ln w="31750">
            <a:solidFill>
              <a:srgbClr val="000000"/>
            </a:solidFill>
            <a:round/>
            <a:headEnd/>
            <a:tailEnd/>
          </a:ln>
        </p:spPr>
        <p:txBody>
          <a:bodyPr/>
          <a:lstStyle/>
          <a:p>
            <a:endParaRPr lang="en-US"/>
          </a:p>
        </p:txBody>
      </p:sp>
      <p:sp>
        <p:nvSpPr>
          <p:cNvPr id="45134" name="Line 79"/>
          <p:cNvSpPr>
            <a:spLocks noChangeAspect="1" noChangeShapeType="1"/>
          </p:cNvSpPr>
          <p:nvPr/>
        </p:nvSpPr>
        <p:spPr bwMode="auto">
          <a:xfrm>
            <a:off x="6249988" y="1746250"/>
            <a:ext cx="260350" cy="1588"/>
          </a:xfrm>
          <a:prstGeom prst="line">
            <a:avLst/>
          </a:prstGeom>
          <a:noFill/>
          <a:ln w="31750">
            <a:solidFill>
              <a:srgbClr val="000000"/>
            </a:solidFill>
            <a:round/>
            <a:headEnd/>
            <a:tailEnd/>
          </a:ln>
        </p:spPr>
        <p:txBody>
          <a:bodyPr/>
          <a:lstStyle/>
          <a:p>
            <a:endParaRPr lang="en-US"/>
          </a:p>
        </p:txBody>
      </p:sp>
      <p:sp>
        <p:nvSpPr>
          <p:cNvPr id="45135" name="Line 80"/>
          <p:cNvSpPr>
            <a:spLocks noChangeAspect="1" noChangeShapeType="1"/>
          </p:cNvSpPr>
          <p:nvPr/>
        </p:nvSpPr>
        <p:spPr bwMode="auto">
          <a:xfrm>
            <a:off x="6249988" y="1811338"/>
            <a:ext cx="260350" cy="1587"/>
          </a:xfrm>
          <a:prstGeom prst="line">
            <a:avLst/>
          </a:prstGeom>
          <a:noFill/>
          <a:ln w="31750">
            <a:solidFill>
              <a:srgbClr val="000000"/>
            </a:solidFill>
            <a:round/>
            <a:headEnd/>
            <a:tailEnd/>
          </a:ln>
        </p:spPr>
        <p:txBody>
          <a:bodyPr/>
          <a:lstStyle/>
          <a:p>
            <a:endParaRPr lang="en-US"/>
          </a:p>
        </p:txBody>
      </p:sp>
      <p:sp>
        <p:nvSpPr>
          <p:cNvPr id="45136" name="Line 81"/>
          <p:cNvSpPr>
            <a:spLocks noChangeAspect="1" noChangeShapeType="1"/>
          </p:cNvSpPr>
          <p:nvPr/>
        </p:nvSpPr>
        <p:spPr bwMode="auto">
          <a:xfrm>
            <a:off x="6249988" y="1878013"/>
            <a:ext cx="260350" cy="1587"/>
          </a:xfrm>
          <a:prstGeom prst="line">
            <a:avLst/>
          </a:prstGeom>
          <a:noFill/>
          <a:ln w="31750">
            <a:solidFill>
              <a:srgbClr val="000000"/>
            </a:solidFill>
            <a:round/>
            <a:headEnd/>
            <a:tailEnd/>
          </a:ln>
        </p:spPr>
        <p:txBody>
          <a:bodyPr/>
          <a:lstStyle/>
          <a:p>
            <a:endParaRPr lang="en-US"/>
          </a:p>
        </p:txBody>
      </p:sp>
      <p:sp>
        <p:nvSpPr>
          <p:cNvPr id="45137" name="Line 82"/>
          <p:cNvSpPr>
            <a:spLocks noChangeAspect="1" noChangeShapeType="1"/>
          </p:cNvSpPr>
          <p:nvPr/>
        </p:nvSpPr>
        <p:spPr bwMode="auto">
          <a:xfrm>
            <a:off x="6249988" y="1943100"/>
            <a:ext cx="260350" cy="1588"/>
          </a:xfrm>
          <a:prstGeom prst="line">
            <a:avLst/>
          </a:prstGeom>
          <a:noFill/>
          <a:ln w="31750">
            <a:solidFill>
              <a:srgbClr val="000000"/>
            </a:solidFill>
            <a:round/>
            <a:headEnd/>
            <a:tailEnd/>
          </a:ln>
        </p:spPr>
        <p:txBody>
          <a:bodyPr/>
          <a:lstStyle/>
          <a:p>
            <a:endParaRPr lang="en-US"/>
          </a:p>
        </p:txBody>
      </p:sp>
      <p:sp>
        <p:nvSpPr>
          <p:cNvPr id="45138" name="Line 83"/>
          <p:cNvSpPr>
            <a:spLocks noChangeAspect="1" noChangeShapeType="1"/>
          </p:cNvSpPr>
          <p:nvPr/>
        </p:nvSpPr>
        <p:spPr bwMode="auto">
          <a:xfrm>
            <a:off x="6249988" y="2009775"/>
            <a:ext cx="260350" cy="1588"/>
          </a:xfrm>
          <a:prstGeom prst="line">
            <a:avLst/>
          </a:prstGeom>
          <a:noFill/>
          <a:ln w="31750">
            <a:solidFill>
              <a:srgbClr val="000000"/>
            </a:solidFill>
            <a:round/>
            <a:headEnd/>
            <a:tailEnd/>
          </a:ln>
        </p:spPr>
        <p:txBody>
          <a:bodyPr/>
          <a:lstStyle/>
          <a:p>
            <a:endParaRPr lang="en-US"/>
          </a:p>
        </p:txBody>
      </p:sp>
      <p:sp>
        <p:nvSpPr>
          <p:cNvPr id="45139" name="Line 84"/>
          <p:cNvSpPr>
            <a:spLocks noChangeAspect="1" noChangeShapeType="1"/>
          </p:cNvSpPr>
          <p:nvPr/>
        </p:nvSpPr>
        <p:spPr bwMode="auto">
          <a:xfrm>
            <a:off x="6249988" y="2079625"/>
            <a:ext cx="260350" cy="1588"/>
          </a:xfrm>
          <a:prstGeom prst="line">
            <a:avLst/>
          </a:prstGeom>
          <a:noFill/>
          <a:ln w="31750">
            <a:solidFill>
              <a:srgbClr val="000000"/>
            </a:solidFill>
            <a:round/>
            <a:headEnd/>
            <a:tailEnd/>
          </a:ln>
        </p:spPr>
        <p:txBody>
          <a:bodyPr/>
          <a:lstStyle/>
          <a:p>
            <a:endParaRPr lang="en-US"/>
          </a:p>
        </p:txBody>
      </p:sp>
      <p:sp>
        <p:nvSpPr>
          <p:cNvPr id="45140" name="Line 85"/>
          <p:cNvSpPr>
            <a:spLocks noChangeAspect="1" noChangeShapeType="1"/>
          </p:cNvSpPr>
          <p:nvPr/>
        </p:nvSpPr>
        <p:spPr bwMode="auto">
          <a:xfrm>
            <a:off x="6249988" y="2144713"/>
            <a:ext cx="260350" cy="1587"/>
          </a:xfrm>
          <a:prstGeom prst="line">
            <a:avLst/>
          </a:prstGeom>
          <a:noFill/>
          <a:ln w="31750">
            <a:solidFill>
              <a:srgbClr val="000000"/>
            </a:solidFill>
            <a:round/>
            <a:headEnd/>
            <a:tailEnd/>
          </a:ln>
        </p:spPr>
        <p:txBody>
          <a:bodyPr/>
          <a:lstStyle/>
          <a:p>
            <a:endParaRPr lang="en-US"/>
          </a:p>
        </p:txBody>
      </p:sp>
      <p:sp>
        <p:nvSpPr>
          <p:cNvPr id="45141" name="Line 86"/>
          <p:cNvSpPr>
            <a:spLocks noChangeAspect="1" noChangeShapeType="1"/>
          </p:cNvSpPr>
          <p:nvPr/>
        </p:nvSpPr>
        <p:spPr bwMode="auto">
          <a:xfrm>
            <a:off x="6249988" y="2211388"/>
            <a:ext cx="260350" cy="1587"/>
          </a:xfrm>
          <a:prstGeom prst="line">
            <a:avLst/>
          </a:prstGeom>
          <a:noFill/>
          <a:ln w="31750">
            <a:solidFill>
              <a:srgbClr val="000000"/>
            </a:solidFill>
            <a:round/>
            <a:headEnd/>
            <a:tailEnd/>
          </a:ln>
        </p:spPr>
        <p:txBody>
          <a:bodyPr/>
          <a:lstStyle/>
          <a:p>
            <a:endParaRPr lang="en-US"/>
          </a:p>
        </p:txBody>
      </p:sp>
      <p:sp>
        <p:nvSpPr>
          <p:cNvPr id="45142" name="Line 87"/>
          <p:cNvSpPr>
            <a:spLocks noChangeAspect="1" noChangeShapeType="1"/>
          </p:cNvSpPr>
          <p:nvPr/>
        </p:nvSpPr>
        <p:spPr bwMode="auto">
          <a:xfrm>
            <a:off x="6249988" y="2276475"/>
            <a:ext cx="260350" cy="3175"/>
          </a:xfrm>
          <a:prstGeom prst="line">
            <a:avLst/>
          </a:prstGeom>
          <a:noFill/>
          <a:ln w="31750">
            <a:solidFill>
              <a:srgbClr val="000000"/>
            </a:solidFill>
            <a:round/>
            <a:headEnd/>
            <a:tailEnd/>
          </a:ln>
        </p:spPr>
        <p:txBody>
          <a:bodyPr/>
          <a:lstStyle/>
          <a:p>
            <a:endParaRPr lang="en-US"/>
          </a:p>
        </p:txBody>
      </p:sp>
      <p:sp>
        <p:nvSpPr>
          <p:cNvPr id="45143" name="Line 88"/>
          <p:cNvSpPr>
            <a:spLocks noChangeAspect="1" noChangeShapeType="1"/>
          </p:cNvSpPr>
          <p:nvPr/>
        </p:nvSpPr>
        <p:spPr bwMode="auto">
          <a:xfrm>
            <a:off x="6249988" y="2343150"/>
            <a:ext cx="260350" cy="1588"/>
          </a:xfrm>
          <a:prstGeom prst="line">
            <a:avLst/>
          </a:prstGeom>
          <a:noFill/>
          <a:ln w="31750">
            <a:solidFill>
              <a:srgbClr val="000000"/>
            </a:solidFill>
            <a:round/>
            <a:headEnd/>
            <a:tailEnd/>
          </a:ln>
        </p:spPr>
        <p:txBody>
          <a:bodyPr/>
          <a:lstStyle/>
          <a:p>
            <a:endParaRPr lang="en-US"/>
          </a:p>
        </p:txBody>
      </p:sp>
      <p:sp>
        <p:nvSpPr>
          <p:cNvPr id="45144" name="Line 89"/>
          <p:cNvSpPr>
            <a:spLocks noChangeAspect="1" noChangeShapeType="1"/>
          </p:cNvSpPr>
          <p:nvPr/>
        </p:nvSpPr>
        <p:spPr bwMode="auto">
          <a:xfrm>
            <a:off x="6249988" y="2409825"/>
            <a:ext cx="260350" cy="1588"/>
          </a:xfrm>
          <a:prstGeom prst="line">
            <a:avLst/>
          </a:prstGeom>
          <a:noFill/>
          <a:ln w="31750">
            <a:solidFill>
              <a:srgbClr val="000000"/>
            </a:solidFill>
            <a:round/>
            <a:headEnd/>
            <a:tailEnd/>
          </a:ln>
        </p:spPr>
        <p:txBody>
          <a:bodyPr/>
          <a:lstStyle/>
          <a:p>
            <a:endParaRPr lang="en-US"/>
          </a:p>
        </p:txBody>
      </p:sp>
      <p:sp>
        <p:nvSpPr>
          <p:cNvPr id="45145" name="Line 90"/>
          <p:cNvSpPr>
            <a:spLocks noChangeAspect="1" noChangeShapeType="1"/>
          </p:cNvSpPr>
          <p:nvPr/>
        </p:nvSpPr>
        <p:spPr bwMode="auto">
          <a:xfrm>
            <a:off x="6249988" y="2474913"/>
            <a:ext cx="260350" cy="1587"/>
          </a:xfrm>
          <a:prstGeom prst="line">
            <a:avLst/>
          </a:prstGeom>
          <a:noFill/>
          <a:ln w="31750">
            <a:solidFill>
              <a:srgbClr val="000000"/>
            </a:solidFill>
            <a:round/>
            <a:headEnd/>
            <a:tailEnd/>
          </a:ln>
        </p:spPr>
        <p:txBody>
          <a:bodyPr/>
          <a:lstStyle/>
          <a:p>
            <a:endParaRPr lang="en-US"/>
          </a:p>
        </p:txBody>
      </p:sp>
      <p:sp>
        <p:nvSpPr>
          <p:cNvPr id="45146" name="Line 91"/>
          <p:cNvSpPr>
            <a:spLocks noChangeAspect="1" noChangeShapeType="1"/>
          </p:cNvSpPr>
          <p:nvPr/>
        </p:nvSpPr>
        <p:spPr bwMode="auto">
          <a:xfrm>
            <a:off x="6249988" y="2541588"/>
            <a:ext cx="260350" cy="1587"/>
          </a:xfrm>
          <a:prstGeom prst="line">
            <a:avLst/>
          </a:prstGeom>
          <a:noFill/>
          <a:ln w="31750">
            <a:solidFill>
              <a:srgbClr val="000000"/>
            </a:solidFill>
            <a:round/>
            <a:headEnd/>
            <a:tailEnd/>
          </a:ln>
        </p:spPr>
        <p:txBody>
          <a:bodyPr/>
          <a:lstStyle/>
          <a:p>
            <a:endParaRPr lang="en-US"/>
          </a:p>
        </p:txBody>
      </p:sp>
      <p:sp>
        <p:nvSpPr>
          <p:cNvPr id="45147" name="Line 92"/>
          <p:cNvSpPr>
            <a:spLocks noChangeAspect="1" noChangeShapeType="1"/>
          </p:cNvSpPr>
          <p:nvPr/>
        </p:nvSpPr>
        <p:spPr bwMode="auto">
          <a:xfrm>
            <a:off x="6249988" y="2606675"/>
            <a:ext cx="260350" cy="1588"/>
          </a:xfrm>
          <a:prstGeom prst="line">
            <a:avLst/>
          </a:prstGeom>
          <a:noFill/>
          <a:ln w="31750">
            <a:solidFill>
              <a:srgbClr val="000000"/>
            </a:solidFill>
            <a:round/>
            <a:headEnd/>
            <a:tailEnd/>
          </a:ln>
        </p:spPr>
        <p:txBody>
          <a:bodyPr/>
          <a:lstStyle/>
          <a:p>
            <a:endParaRPr lang="en-US"/>
          </a:p>
        </p:txBody>
      </p:sp>
      <p:sp>
        <p:nvSpPr>
          <p:cNvPr id="45148" name="Line 93"/>
          <p:cNvSpPr>
            <a:spLocks noChangeAspect="1" noChangeShapeType="1"/>
          </p:cNvSpPr>
          <p:nvPr/>
        </p:nvSpPr>
        <p:spPr bwMode="auto">
          <a:xfrm>
            <a:off x="6249988" y="2673350"/>
            <a:ext cx="260350" cy="1588"/>
          </a:xfrm>
          <a:prstGeom prst="line">
            <a:avLst/>
          </a:prstGeom>
          <a:noFill/>
          <a:ln w="31750">
            <a:solidFill>
              <a:srgbClr val="000000"/>
            </a:solidFill>
            <a:round/>
            <a:headEnd/>
            <a:tailEnd/>
          </a:ln>
        </p:spPr>
        <p:txBody>
          <a:bodyPr/>
          <a:lstStyle/>
          <a:p>
            <a:endParaRPr lang="en-US"/>
          </a:p>
        </p:txBody>
      </p:sp>
      <p:sp>
        <p:nvSpPr>
          <p:cNvPr id="45149" name="Line 94"/>
          <p:cNvSpPr>
            <a:spLocks noChangeAspect="1" noChangeShapeType="1"/>
          </p:cNvSpPr>
          <p:nvPr/>
        </p:nvSpPr>
        <p:spPr bwMode="auto">
          <a:xfrm>
            <a:off x="6756400" y="1139825"/>
            <a:ext cx="1588" cy="103188"/>
          </a:xfrm>
          <a:prstGeom prst="line">
            <a:avLst/>
          </a:prstGeom>
          <a:noFill/>
          <a:ln w="6350">
            <a:solidFill>
              <a:srgbClr val="000000"/>
            </a:solidFill>
            <a:round/>
            <a:headEnd/>
            <a:tailEnd/>
          </a:ln>
        </p:spPr>
        <p:txBody>
          <a:bodyPr/>
          <a:lstStyle/>
          <a:p>
            <a:endParaRPr lang="en-US"/>
          </a:p>
        </p:txBody>
      </p:sp>
      <p:sp>
        <p:nvSpPr>
          <p:cNvPr id="45150" name="Line 95"/>
          <p:cNvSpPr>
            <a:spLocks noChangeAspect="1" noChangeShapeType="1"/>
          </p:cNvSpPr>
          <p:nvPr/>
        </p:nvSpPr>
        <p:spPr bwMode="auto">
          <a:xfrm>
            <a:off x="6756400" y="1273175"/>
            <a:ext cx="1588" cy="101600"/>
          </a:xfrm>
          <a:prstGeom prst="line">
            <a:avLst/>
          </a:prstGeom>
          <a:noFill/>
          <a:ln w="6350">
            <a:solidFill>
              <a:srgbClr val="000000"/>
            </a:solidFill>
            <a:round/>
            <a:headEnd/>
            <a:tailEnd/>
          </a:ln>
        </p:spPr>
        <p:txBody>
          <a:bodyPr/>
          <a:lstStyle/>
          <a:p>
            <a:endParaRPr lang="en-US"/>
          </a:p>
        </p:txBody>
      </p:sp>
      <p:sp>
        <p:nvSpPr>
          <p:cNvPr id="45151" name="Line 96"/>
          <p:cNvSpPr>
            <a:spLocks noChangeAspect="1" noChangeShapeType="1"/>
          </p:cNvSpPr>
          <p:nvPr/>
        </p:nvSpPr>
        <p:spPr bwMode="auto">
          <a:xfrm>
            <a:off x="6756400" y="1404938"/>
            <a:ext cx="1588" cy="101600"/>
          </a:xfrm>
          <a:prstGeom prst="line">
            <a:avLst/>
          </a:prstGeom>
          <a:noFill/>
          <a:ln w="6350">
            <a:solidFill>
              <a:srgbClr val="000000"/>
            </a:solidFill>
            <a:round/>
            <a:headEnd/>
            <a:tailEnd/>
          </a:ln>
        </p:spPr>
        <p:txBody>
          <a:bodyPr/>
          <a:lstStyle/>
          <a:p>
            <a:endParaRPr lang="en-US"/>
          </a:p>
        </p:txBody>
      </p:sp>
      <p:sp>
        <p:nvSpPr>
          <p:cNvPr id="45152" name="Line 97"/>
          <p:cNvSpPr>
            <a:spLocks noChangeAspect="1" noChangeShapeType="1"/>
          </p:cNvSpPr>
          <p:nvPr/>
        </p:nvSpPr>
        <p:spPr bwMode="auto">
          <a:xfrm>
            <a:off x="6756400" y="1536700"/>
            <a:ext cx="1588" cy="103188"/>
          </a:xfrm>
          <a:prstGeom prst="line">
            <a:avLst/>
          </a:prstGeom>
          <a:noFill/>
          <a:ln w="6350">
            <a:solidFill>
              <a:srgbClr val="000000"/>
            </a:solidFill>
            <a:round/>
            <a:headEnd/>
            <a:tailEnd/>
          </a:ln>
        </p:spPr>
        <p:txBody>
          <a:bodyPr/>
          <a:lstStyle/>
          <a:p>
            <a:endParaRPr lang="en-US"/>
          </a:p>
        </p:txBody>
      </p:sp>
      <p:sp>
        <p:nvSpPr>
          <p:cNvPr id="45153" name="Line 98"/>
          <p:cNvSpPr>
            <a:spLocks noChangeAspect="1" noChangeShapeType="1"/>
          </p:cNvSpPr>
          <p:nvPr/>
        </p:nvSpPr>
        <p:spPr bwMode="auto">
          <a:xfrm>
            <a:off x="6756400" y="1668463"/>
            <a:ext cx="1588" cy="103187"/>
          </a:xfrm>
          <a:prstGeom prst="line">
            <a:avLst/>
          </a:prstGeom>
          <a:noFill/>
          <a:ln w="6350">
            <a:solidFill>
              <a:srgbClr val="000000"/>
            </a:solidFill>
            <a:round/>
            <a:headEnd/>
            <a:tailEnd/>
          </a:ln>
        </p:spPr>
        <p:txBody>
          <a:bodyPr/>
          <a:lstStyle/>
          <a:p>
            <a:endParaRPr lang="en-US"/>
          </a:p>
        </p:txBody>
      </p:sp>
      <p:sp>
        <p:nvSpPr>
          <p:cNvPr id="45154" name="Line 99"/>
          <p:cNvSpPr>
            <a:spLocks noChangeAspect="1" noChangeShapeType="1"/>
          </p:cNvSpPr>
          <p:nvPr/>
        </p:nvSpPr>
        <p:spPr bwMode="auto">
          <a:xfrm>
            <a:off x="6756400" y="1800225"/>
            <a:ext cx="1588" cy="103188"/>
          </a:xfrm>
          <a:prstGeom prst="line">
            <a:avLst/>
          </a:prstGeom>
          <a:noFill/>
          <a:ln w="6350">
            <a:solidFill>
              <a:srgbClr val="000000"/>
            </a:solidFill>
            <a:round/>
            <a:headEnd/>
            <a:tailEnd/>
          </a:ln>
        </p:spPr>
        <p:txBody>
          <a:bodyPr/>
          <a:lstStyle/>
          <a:p>
            <a:endParaRPr lang="en-US"/>
          </a:p>
        </p:txBody>
      </p:sp>
      <p:sp>
        <p:nvSpPr>
          <p:cNvPr id="45155" name="Line 100"/>
          <p:cNvSpPr>
            <a:spLocks noChangeAspect="1" noChangeShapeType="1"/>
          </p:cNvSpPr>
          <p:nvPr/>
        </p:nvSpPr>
        <p:spPr bwMode="auto">
          <a:xfrm>
            <a:off x="6756400" y="1931988"/>
            <a:ext cx="1588" cy="103187"/>
          </a:xfrm>
          <a:prstGeom prst="line">
            <a:avLst/>
          </a:prstGeom>
          <a:noFill/>
          <a:ln w="6350">
            <a:solidFill>
              <a:srgbClr val="000000"/>
            </a:solidFill>
            <a:round/>
            <a:headEnd/>
            <a:tailEnd/>
          </a:ln>
        </p:spPr>
        <p:txBody>
          <a:bodyPr/>
          <a:lstStyle/>
          <a:p>
            <a:endParaRPr lang="en-US"/>
          </a:p>
        </p:txBody>
      </p:sp>
      <p:sp>
        <p:nvSpPr>
          <p:cNvPr id="45156" name="Line 101"/>
          <p:cNvSpPr>
            <a:spLocks noChangeAspect="1" noChangeShapeType="1"/>
          </p:cNvSpPr>
          <p:nvPr/>
        </p:nvSpPr>
        <p:spPr bwMode="auto">
          <a:xfrm>
            <a:off x="6756400" y="2063750"/>
            <a:ext cx="1588" cy="103188"/>
          </a:xfrm>
          <a:prstGeom prst="line">
            <a:avLst/>
          </a:prstGeom>
          <a:noFill/>
          <a:ln w="6350">
            <a:solidFill>
              <a:srgbClr val="000000"/>
            </a:solidFill>
            <a:round/>
            <a:headEnd/>
            <a:tailEnd/>
          </a:ln>
        </p:spPr>
        <p:txBody>
          <a:bodyPr/>
          <a:lstStyle/>
          <a:p>
            <a:endParaRPr lang="en-US"/>
          </a:p>
        </p:txBody>
      </p:sp>
      <p:sp>
        <p:nvSpPr>
          <p:cNvPr id="45157" name="Line 102"/>
          <p:cNvSpPr>
            <a:spLocks noChangeAspect="1" noChangeShapeType="1"/>
          </p:cNvSpPr>
          <p:nvPr/>
        </p:nvSpPr>
        <p:spPr bwMode="auto">
          <a:xfrm>
            <a:off x="6756400" y="2197100"/>
            <a:ext cx="1588" cy="101600"/>
          </a:xfrm>
          <a:prstGeom prst="line">
            <a:avLst/>
          </a:prstGeom>
          <a:noFill/>
          <a:ln w="6350">
            <a:solidFill>
              <a:srgbClr val="000000"/>
            </a:solidFill>
            <a:round/>
            <a:headEnd/>
            <a:tailEnd/>
          </a:ln>
        </p:spPr>
        <p:txBody>
          <a:bodyPr/>
          <a:lstStyle/>
          <a:p>
            <a:endParaRPr lang="en-US"/>
          </a:p>
        </p:txBody>
      </p:sp>
      <p:sp>
        <p:nvSpPr>
          <p:cNvPr id="45158" name="Line 103"/>
          <p:cNvSpPr>
            <a:spLocks noChangeAspect="1" noChangeShapeType="1"/>
          </p:cNvSpPr>
          <p:nvPr/>
        </p:nvSpPr>
        <p:spPr bwMode="auto">
          <a:xfrm>
            <a:off x="6756400" y="2328863"/>
            <a:ext cx="1588" cy="101600"/>
          </a:xfrm>
          <a:prstGeom prst="line">
            <a:avLst/>
          </a:prstGeom>
          <a:noFill/>
          <a:ln w="6350">
            <a:solidFill>
              <a:srgbClr val="000000"/>
            </a:solidFill>
            <a:round/>
            <a:headEnd/>
            <a:tailEnd/>
          </a:ln>
        </p:spPr>
        <p:txBody>
          <a:bodyPr/>
          <a:lstStyle/>
          <a:p>
            <a:endParaRPr lang="en-US"/>
          </a:p>
        </p:txBody>
      </p:sp>
      <p:sp>
        <p:nvSpPr>
          <p:cNvPr id="45159" name="Line 104"/>
          <p:cNvSpPr>
            <a:spLocks noChangeAspect="1" noChangeShapeType="1"/>
          </p:cNvSpPr>
          <p:nvPr/>
        </p:nvSpPr>
        <p:spPr bwMode="auto">
          <a:xfrm>
            <a:off x="6756400" y="2460625"/>
            <a:ext cx="1588" cy="28575"/>
          </a:xfrm>
          <a:prstGeom prst="line">
            <a:avLst/>
          </a:prstGeom>
          <a:noFill/>
          <a:ln w="6350">
            <a:solidFill>
              <a:srgbClr val="000000"/>
            </a:solidFill>
            <a:round/>
            <a:headEnd/>
            <a:tailEnd/>
          </a:ln>
        </p:spPr>
        <p:txBody>
          <a:bodyPr/>
          <a:lstStyle/>
          <a:p>
            <a:endParaRPr lang="en-US"/>
          </a:p>
        </p:txBody>
      </p:sp>
      <p:sp>
        <p:nvSpPr>
          <p:cNvPr id="45160" name="Rectangle 105"/>
          <p:cNvSpPr>
            <a:spLocks noChangeAspect="1" noChangeArrowheads="1"/>
          </p:cNvSpPr>
          <p:nvPr/>
        </p:nvSpPr>
        <p:spPr bwMode="auto">
          <a:xfrm>
            <a:off x="5122863" y="585788"/>
            <a:ext cx="8016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Contacts</a:t>
            </a:r>
            <a:endParaRPr lang="en-US" sz="1600" b="0">
              <a:latin typeface="Arial" pitchFamily="34" charset="0"/>
            </a:endParaRPr>
          </a:p>
        </p:txBody>
      </p:sp>
      <p:sp>
        <p:nvSpPr>
          <p:cNvPr id="45161" name="Rectangle 106"/>
          <p:cNvSpPr>
            <a:spLocks noChangeAspect="1" noChangeArrowheads="1"/>
          </p:cNvSpPr>
          <p:nvPr/>
        </p:nvSpPr>
        <p:spPr bwMode="auto">
          <a:xfrm>
            <a:off x="6853238" y="368300"/>
            <a:ext cx="136683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Insulated leads</a:t>
            </a:r>
            <a:endParaRPr lang="en-US" sz="1600" b="0">
              <a:latin typeface="Arial" pitchFamily="34" charset="0"/>
            </a:endParaRPr>
          </a:p>
        </p:txBody>
      </p:sp>
      <p:sp>
        <p:nvSpPr>
          <p:cNvPr id="45162" name="Rectangle 107"/>
          <p:cNvSpPr>
            <a:spLocks noChangeAspect="1" noChangeArrowheads="1"/>
          </p:cNvSpPr>
          <p:nvPr/>
        </p:nvSpPr>
        <p:spPr bwMode="auto">
          <a:xfrm>
            <a:off x="7046913" y="2703513"/>
            <a:ext cx="24765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(b)</a:t>
            </a:r>
            <a:endParaRPr lang="en-US" sz="1600" b="0">
              <a:latin typeface="Arial" pitchFamily="34" charset="0"/>
            </a:endParaRPr>
          </a:p>
        </p:txBody>
      </p:sp>
      <p:sp>
        <p:nvSpPr>
          <p:cNvPr id="45163" name="Rectangle 108"/>
          <p:cNvSpPr>
            <a:spLocks noChangeAspect="1" noChangeArrowheads="1"/>
          </p:cNvSpPr>
          <p:nvPr/>
        </p:nvSpPr>
        <p:spPr bwMode="auto">
          <a:xfrm>
            <a:off x="7351713" y="2474913"/>
            <a:ext cx="46355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Base</a:t>
            </a:r>
            <a:endParaRPr lang="en-US" sz="1600" b="0">
              <a:latin typeface="Arial" pitchFamily="34" charset="0"/>
            </a:endParaRPr>
          </a:p>
        </p:txBody>
      </p:sp>
      <p:sp>
        <p:nvSpPr>
          <p:cNvPr id="45164" name="Rectangle 109"/>
          <p:cNvSpPr>
            <a:spLocks noChangeAspect="1" noChangeArrowheads="1"/>
          </p:cNvSpPr>
          <p:nvPr/>
        </p:nvSpPr>
        <p:spPr bwMode="auto">
          <a:xfrm>
            <a:off x="7497763" y="827088"/>
            <a:ext cx="96043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Electrodes</a:t>
            </a:r>
            <a:endParaRPr lang="en-US" sz="1600" b="0">
              <a:latin typeface="Arial" pitchFamily="34" charset="0"/>
            </a:endParaRPr>
          </a:p>
        </p:txBody>
      </p:sp>
      <p:sp>
        <p:nvSpPr>
          <p:cNvPr id="45165" name="Line 110"/>
          <p:cNvSpPr>
            <a:spLocks noChangeAspect="1" noChangeShapeType="1"/>
          </p:cNvSpPr>
          <p:nvPr/>
        </p:nvSpPr>
        <p:spPr bwMode="auto">
          <a:xfrm>
            <a:off x="6032500" y="730250"/>
            <a:ext cx="161925" cy="65088"/>
          </a:xfrm>
          <a:prstGeom prst="line">
            <a:avLst/>
          </a:prstGeom>
          <a:noFill/>
          <a:ln w="3175">
            <a:solidFill>
              <a:srgbClr val="000000"/>
            </a:solidFill>
            <a:round/>
            <a:headEnd/>
            <a:tailEnd/>
          </a:ln>
        </p:spPr>
        <p:txBody>
          <a:bodyPr/>
          <a:lstStyle/>
          <a:p>
            <a:endParaRPr lang="en-US"/>
          </a:p>
        </p:txBody>
      </p:sp>
      <p:sp>
        <p:nvSpPr>
          <p:cNvPr id="45166" name="Line 111"/>
          <p:cNvSpPr>
            <a:spLocks noChangeAspect="1" noChangeShapeType="1"/>
          </p:cNvSpPr>
          <p:nvPr/>
        </p:nvSpPr>
        <p:spPr bwMode="auto">
          <a:xfrm flipH="1">
            <a:off x="6881813" y="620713"/>
            <a:ext cx="330200" cy="173037"/>
          </a:xfrm>
          <a:prstGeom prst="line">
            <a:avLst/>
          </a:prstGeom>
          <a:noFill/>
          <a:ln w="3175">
            <a:solidFill>
              <a:srgbClr val="000000"/>
            </a:solidFill>
            <a:round/>
            <a:headEnd/>
            <a:tailEnd/>
          </a:ln>
        </p:spPr>
        <p:txBody>
          <a:bodyPr/>
          <a:lstStyle/>
          <a:p>
            <a:endParaRPr lang="en-US"/>
          </a:p>
        </p:txBody>
      </p:sp>
      <p:sp>
        <p:nvSpPr>
          <p:cNvPr id="45167" name="Line 112"/>
          <p:cNvSpPr>
            <a:spLocks noChangeAspect="1" noChangeShapeType="1"/>
          </p:cNvSpPr>
          <p:nvPr/>
        </p:nvSpPr>
        <p:spPr bwMode="auto">
          <a:xfrm flipH="1">
            <a:off x="7656513" y="1096963"/>
            <a:ext cx="271462" cy="242887"/>
          </a:xfrm>
          <a:prstGeom prst="line">
            <a:avLst/>
          </a:prstGeom>
          <a:noFill/>
          <a:ln w="3175">
            <a:solidFill>
              <a:srgbClr val="000000"/>
            </a:solidFill>
            <a:round/>
            <a:headEnd/>
            <a:tailEnd/>
          </a:ln>
        </p:spPr>
        <p:txBody>
          <a:bodyPr/>
          <a:lstStyle/>
          <a:p>
            <a:endParaRPr lang="en-US"/>
          </a:p>
        </p:txBody>
      </p:sp>
      <p:sp>
        <p:nvSpPr>
          <p:cNvPr id="45168" name="Line 113"/>
          <p:cNvSpPr>
            <a:spLocks noChangeAspect="1" noChangeShapeType="1"/>
          </p:cNvSpPr>
          <p:nvPr/>
        </p:nvSpPr>
        <p:spPr bwMode="auto">
          <a:xfrm flipH="1" flipV="1">
            <a:off x="7023100" y="2408238"/>
            <a:ext cx="285750" cy="117475"/>
          </a:xfrm>
          <a:prstGeom prst="line">
            <a:avLst/>
          </a:prstGeom>
          <a:noFill/>
          <a:ln w="3175">
            <a:solidFill>
              <a:srgbClr val="000000"/>
            </a:solidFill>
            <a:round/>
            <a:headEnd/>
            <a:tailEnd/>
          </a:ln>
        </p:spPr>
        <p:txBody>
          <a:bodyPr/>
          <a:lstStyle/>
          <a:p>
            <a:endParaRPr lang="en-US"/>
          </a:p>
        </p:txBody>
      </p:sp>
      <p:sp>
        <p:nvSpPr>
          <p:cNvPr id="45169" name="Freeform 114"/>
          <p:cNvSpPr>
            <a:spLocks noChangeAspect="1"/>
          </p:cNvSpPr>
          <p:nvPr/>
        </p:nvSpPr>
        <p:spPr bwMode="auto">
          <a:xfrm>
            <a:off x="6970713" y="2390775"/>
            <a:ext cx="69850" cy="39688"/>
          </a:xfrm>
          <a:custGeom>
            <a:avLst/>
            <a:gdLst>
              <a:gd name="T0" fmla="*/ 108122271 w 38"/>
              <a:gd name="T1" fmla="*/ 39052993 h 22"/>
              <a:gd name="T2" fmla="*/ 108122271 w 38"/>
              <a:gd name="T3" fmla="*/ 39052993 h 22"/>
              <a:gd name="T4" fmla="*/ 101365205 w 38"/>
              <a:gd name="T5" fmla="*/ 52070652 h 22"/>
              <a:gd name="T6" fmla="*/ 101365205 w 38"/>
              <a:gd name="T7" fmla="*/ 71597155 h 22"/>
              <a:gd name="T8" fmla="*/ 101365205 w 38"/>
              <a:gd name="T9" fmla="*/ 71597155 h 22"/>
              <a:gd name="T10" fmla="*/ 54062054 w 38"/>
              <a:gd name="T11" fmla="*/ 32544163 h 22"/>
              <a:gd name="T12" fmla="*/ 0 w 38"/>
              <a:gd name="T13" fmla="*/ 0 h 22"/>
              <a:gd name="T14" fmla="*/ 0 w 38"/>
              <a:gd name="T15" fmla="*/ 0 h 22"/>
              <a:gd name="T16" fmla="*/ 67576200 w 38"/>
              <a:gd name="T17" fmla="*/ 6508832 h 22"/>
              <a:gd name="T18" fmla="*/ 128395335 w 38"/>
              <a:gd name="T19" fmla="*/ 6508832 h 22"/>
              <a:gd name="T20" fmla="*/ 128395335 w 38"/>
              <a:gd name="T21" fmla="*/ 6508832 h 22"/>
              <a:gd name="T22" fmla="*/ 108122271 w 38"/>
              <a:gd name="T23" fmla="*/ 26035326 h 22"/>
              <a:gd name="T24" fmla="*/ 108122271 w 38"/>
              <a:gd name="T25" fmla="*/ 39052993 h 22"/>
              <a:gd name="T26" fmla="*/ 108122271 w 38"/>
              <a:gd name="T27" fmla="*/ 3905299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22"/>
              <a:gd name="T44" fmla="*/ 38 w 38"/>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22">
                <a:moveTo>
                  <a:pt x="32" y="12"/>
                </a:moveTo>
                <a:lnTo>
                  <a:pt x="32" y="12"/>
                </a:lnTo>
                <a:lnTo>
                  <a:pt x="30" y="16"/>
                </a:lnTo>
                <a:lnTo>
                  <a:pt x="30" y="22"/>
                </a:lnTo>
                <a:lnTo>
                  <a:pt x="16" y="10"/>
                </a:lnTo>
                <a:lnTo>
                  <a:pt x="0" y="0"/>
                </a:lnTo>
                <a:lnTo>
                  <a:pt x="20" y="2"/>
                </a:lnTo>
                <a:lnTo>
                  <a:pt x="38" y="2"/>
                </a:lnTo>
                <a:lnTo>
                  <a:pt x="32" y="8"/>
                </a:lnTo>
                <a:lnTo>
                  <a:pt x="32" y="12"/>
                </a:lnTo>
                <a:close/>
              </a:path>
            </a:pathLst>
          </a:custGeom>
          <a:solidFill>
            <a:srgbClr val="000000"/>
          </a:solidFill>
          <a:ln w="6350">
            <a:solidFill>
              <a:srgbClr val="000000"/>
            </a:solidFill>
            <a:round/>
            <a:headEnd/>
            <a:tailEnd/>
          </a:ln>
        </p:spPr>
        <p:txBody>
          <a:bodyPr/>
          <a:lstStyle/>
          <a:p>
            <a:endParaRPr lang="en-US"/>
          </a:p>
        </p:txBody>
      </p:sp>
      <p:sp>
        <p:nvSpPr>
          <p:cNvPr id="45170" name="Freeform 115"/>
          <p:cNvSpPr>
            <a:spLocks noChangeAspect="1"/>
          </p:cNvSpPr>
          <p:nvPr/>
        </p:nvSpPr>
        <p:spPr bwMode="auto">
          <a:xfrm>
            <a:off x="7620000" y="1317625"/>
            <a:ext cx="61913" cy="53975"/>
          </a:xfrm>
          <a:custGeom>
            <a:avLst/>
            <a:gdLst>
              <a:gd name="T0" fmla="*/ 79581870 w 34"/>
              <a:gd name="T1" fmla="*/ 32370612 h 30"/>
              <a:gd name="T2" fmla="*/ 79581870 w 34"/>
              <a:gd name="T3" fmla="*/ 32370612 h 30"/>
              <a:gd name="T4" fmla="*/ 92845814 w 34"/>
              <a:gd name="T5" fmla="*/ 45317413 h 30"/>
              <a:gd name="T6" fmla="*/ 112741730 w 34"/>
              <a:gd name="T7" fmla="*/ 51792612 h 30"/>
              <a:gd name="T8" fmla="*/ 112741730 w 34"/>
              <a:gd name="T9" fmla="*/ 51792612 h 30"/>
              <a:gd name="T10" fmla="*/ 53055789 w 34"/>
              <a:gd name="T11" fmla="*/ 71214625 h 30"/>
              <a:gd name="T12" fmla="*/ 0 w 34"/>
              <a:gd name="T13" fmla="*/ 97110024 h 30"/>
              <a:gd name="T14" fmla="*/ 0 w 34"/>
              <a:gd name="T15" fmla="*/ 97110024 h 30"/>
              <a:gd name="T16" fmla="*/ 33159874 w 34"/>
              <a:gd name="T17" fmla="*/ 51792612 h 30"/>
              <a:gd name="T18" fmla="*/ 66317927 w 34"/>
              <a:gd name="T19" fmla="*/ 0 h 30"/>
              <a:gd name="T20" fmla="*/ 66317927 w 34"/>
              <a:gd name="T21" fmla="*/ 0 h 30"/>
              <a:gd name="T22" fmla="*/ 72949898 w 34"/>
              <a:gd name="T23" fmla="*/ 19422006 h 30"/>
              <a:gd name="T24" fmla="*/ 79581870 w 34"/>
              <a:gd name="T25" fmla="*/ 32370612 h 30"/>
              <a:gd name="T26" fmla="*/ 79581870 w 34"/>
              <a:gd name="T27" fmla="*/ 32370612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0"/>
              <a:gd name="T44" fmla="*/ 34 w 34"/>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0">
                <a:moveTo>
                  <a:pt x="24" y="10"/>
                </a:moveTo>
                <a:lnTo>
                  <a:pt x="24" y="10"/>
                </a:lnTo>
                <a:lnTo>
                  <a:pt x="28" y="14"/>
                </a:lnTo>
                <a:lnTo>
                  <a:pt x="34" y="16"/>
                </a:lnTo>
                <a:lnTo>
                  <a:pt x="16" y="22"/>
                </a:lnTo>
                <a:lnTo>
                  <a:pt x="0" y="30"/>
                </a:lnTo>
                <a:lnTo>
                  <a:pt x="10" y="16"/>
                </a:lnTo>
                <a:lnTo>
                  <a:pt x="20" y="0"/>
                </a:lnTo>
                <a:lnTo>
                  <a:pt x="22" y="6"/>
                </a:lnTo>
                <a:lnTo>
                  <a:pt x="24" y="10"/>
                </a:lnTo>
                <a:close/>
              </a:path>
            </a:pathLst>
          </a:custGeom>
          <a:solidFill>
            <a:srgbClr val="000000"/>
          </a:solidFill>
          <a:ln w="6350">
            <a:solidFill>
              <a:srgbClr val="000000"/>
            </a:solidFill>
            <a:round/>
            <a:headEnd/>
            <a:tailEnd/>
          </a:ln>
        </p:spPr>
        <p:txBody>
          <a:bodyPr/>
          <a:lstStyle/>
          <a:p>
            <a:endParaRPr lang="en-US"/>
          </a:p>
        </p:txBody>
      </p:sp>
      <p:sp>
        <p:nvSpPr>
          <p:cNvPr id="45171" name="Freeform 116"/>
          <p:cNvSpPr>
            <a:spLocks noChangeAspect="1"/>
          </p:cNvSpPr>
          <p:nvPr/>
        </p:nvSpPr>
        <p:spPr bwMode="auto">
          <a:xfrm>
            <a:off x="6834188" y="771525"/>
            <a:ext cx="66675" cy="47625"/>
          </a:xfrm>
          <a:custGeom>
            <a:avLst/>
            <a:gdLst>
              <a:gd name="T0" fmla="*/ 102905439 w 36"/>
              <a:gd name="T1" fmla="*/ 40263277 h 26"/>
              <a:gd name="T2" fmla="*/ 102905439 w 36"/>
              <a:gd name="T3" fmla="*/ 40263277 h 26"/>
              <a:gd name="T4" fmla="*/ 109767405 w 36"/>
              <a:gd name="T5" fmla="*/ 53684364 h 26"/>
              <a:gd name="T6" fmla="*/ 123487662 w 36"/>
              <a:gd name="T7" fmla="*/ 67105466 h 26"/>
              <a:gd name="T8" fmla="*/ 123487662 w 36"/>
              <a:gd name="T9" fmla="*/ 67105466 h 26"/>
              <a:gd name="T10" fmla="*/ 61744757 w 36"/>
              <a:gd name="T11" fmla="*/ 73815093 h 26"/>
              <a:gd name="T12" fmla="*/ 0 w 36"/>
              <a:gd name="T13" fmla="*/ 87236181 h 26"/>
              <a:gd name="T14" fmla="*/ 0 w 36"/>
              <a:gd name="T15" fmla="*/ 87236181 h 26"/>
              <a:gd name="T16" fmla="*/ 48022663 w 36"/>
              <a:gd name="T17" fmla="*/ 46972904 h 26"/>
              <a:gd name="T18" fmla="*/ 89185212 w 36"/>
              <a:gd name="T19" fmla="*/ 0 h 26"/>
              <a:gd name="T20" fmla="*/ 89185212 w 36"/>
              <a:gd name="T21" fmla="*/ 0 h 26"/>
              <a:gd name="T22" fmla="*/ 96045326 w 36"/>
              <a:gd name="T23" fmla="*/ 26842182 h 26"/>
              <a:gd name="T24" fmla="*/ 102905439 w 36"/>
              <a:gd name="T25" fmla="*/ 40263277 h 26"/>
              <a:gd name="T26" fmla="*/ 102905439 w 36"/>
              <a:gd name="T27" fmla="*/ 4026327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26"/>
              <a:gd name="T44" fmla="*/ 36 w 36"/>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26">
                <a:moveTo>
                  <a:pt x="30" y="12"/>
                </a:moveTo>
                <a:lnTo>
                  <a:pt x="30" y="12"/>
                </a:lnTo>
                <a:lnTo>
                  <a:pt x="32" y="16"/>
                </a:lnTo>
                <a:lnTo>
                  <a:pt x="36" y="20"/>
                </a:lnTo>
                <a:lnTo>
                  <a:pt x="18" y="22"/>
                </a:lnTo>
                <a:lnTo>
                  <a:pt x="0" y="26"/>
                </a:lnTo>
                <a:lnTo>
                  <a:pt x="14" y="14"/>
                </a:lnTo>
                <a:lnTo>
                  <a:pt x="26" y="0"/>
                </a:lnTo>
                <a:lnTo>
                  <a:pt x="28" y="8"/>
                </a:lnTo>
                <a:lnTo>
                  <a:pt x="30" y="12"/>
                </a:lnTo>
                <a:close/>
              </a:path>
            </a:pathLst>
          </a:custGeom>
          <a:solidFill>
            <a:srgbClr val="000000"/>
          </a:solidFill>
          <a:ln w="6350">
            <a:solidFill>
              <a:srgbClr val="000000"/>
            </a:solidFill>
            <a:round/>
            <a:headEnd/>
            <a:tailEnd/>
          </a:ln>
        </p:spPr>
        <p:txBody>
          <a:bodyPr/>
          <a:lstStyle/>
          <a:p>
            <a:endParaRPr lang="en-US"/>
          </a:p>
        </p:txBody>
      </p:sp>
      <p:sp>
        <p:nvSpPr>
          <p:cNvPr id="45172" name="Freeform 117"/>
          <p:cNvSpPr>
            <a:spLocks noChangeAspect="1"/>
          </p:cNvSpPr>
          <p:nvPr/>
        </p:nvSpPr>
        <p:spPr bwMode="auto">
          <a:xfrm>
            <a:off x="6178550" y="777875"/>
            <a:ext cx="66675" cy="39688"/>
          </a:xfrm>
          <a:custGeom>
            <a:avLst/>
            <a:gdLst>
              <a:gd name="T0" fmla="*/ 20580349 w 36"/>
              <a:gd name="T1" fmla="*/ 32544163 h 22"/>
              <a:gd name="T2" fmla="*/ 20580349 w 36"/>
              <a:gd name="T3" fmla="*/ 32544163 h 22"/>
              <a:gd name="T4" fmla="*/ 27442314 w 36"/>
              <a:gd name="T5" fmla="*/ 13017663 h 22"/>
              <a:gd name="T6" fmla="*/ 27442314 w 36"/>
              <a:gd name="T7" fmla="*/ 0 h 22"/>
              <a:gd name="T8" fmla="*/ 27442314 w 36"/>
              <a:gd name="T9" fmla="*/ 0 h 22"/>
              <a:gd name="T10" fmla="*/ 68604871 w 36"/>
              <a:gd name="T11" fmla="*/ 39052993 h 22"/>
              <a:gd name="T12" fmla="*/ 123487662 w 36"/>
              <a:gd name="T13" fmla="*/ 71597155 h 22"/>
              <a:gd name="T14" fmla="*/ 123487662 w 36"/>
              <a:gd name="T15" fmla="*/ 71597155 h 22"/>
              <a:gd name="T16" fmla="*/ 61744757 w 36"/>
              <a:gd name="T17" fmla="*/ 65088326 h 22"/>
              <a:gd name="T18" fmla="*/ 0 w 36"/>
              <a:gd name="T19" fmla="*/ 58579482 h 22"/>
              <a:gd name="T20" fmla="*/ 0 w 36"/>
              <a:gd name="T21" fmla="*/ 58579482 h 22"/>
              <a:gd name="T22" fmla="*/ 13720231 w 36"/>
              <a:gd name="T23" fmla="*/ 45561822 h 22"/>
              <a:gd name="T24" fmla="*/ 20580349 w 36"/>
              <a:gd name="T25" fmla="*/ 32544163 h 22"/>
              <a:gd name="T26" fmla="*/ 20580349 w 36"/>
              <a:gd name="T27" fmla="*/ 3254416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22"/>
              <a:gd name="T44" fmla="*/ 36 w 3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22">
                <a:moveTo>
                  <a:pt x="6" y="10"/>
                </a:moveTo>
                <a:lnTo>
                  <a:pt x="6" y="10"/>
                </a:lnTo>
                <a:lnTo>
                  <a:pt x="8" y="4"/>
                </a:lnTo>
                <a:lnTo>
                  <a:pt x="8" y="0"/>
                </a:lnTo>
                <a:lnTo>
                  <a:pt x="20" y="12"/>
                </a:lnTo>
                <a:lnTo>
                  <a:pt x="36" y="22"/>
                </a:lnTo>
                <a:lnTo>
                  <a:pt x="18" y="20"/>
                </a:lnTo>
                <a:lnTo>
                  <a:pt x="0" y="18"/>
                </a:lnTo>
                <a:lnTo>
                  <a:pt x="4" y="14"/>
                </a:lnTo>
                <a:lnTo>
                  <a:pt x="6" y="10"/>
                </a:lnTo>
                <a:close/>
              </a:path>
            </a:pathLst>
          </a:custGeom>
          <a:solidFill>
            <a:srgbClr val="000000"/>
          </a:solidFill>
          <a:ln w="6350">
            <a:solidFill>
              <a:srgbClr val="000000"/>
            </a:solidFill>
            <a:round/>
            <a:headEnd/>
            <a:tailEnd/>
          </a:ln>
        </p:spPr>
        <p:txBody>
          <a:bodyPr/>
          <a:lstStyle/>
          <a:p>
            <a:endParaRPr lang="en-US"/>
          </a:p>
        </p:txBody>
      </p:sp>
      <p:sp>
        <p:nvSpPr>
          <p:cNvPr id="45173" name="Freeform 119"/>
          <p:cNvSpPr>
            <a:spLocks noChangeAspect="1"/>
          </p:cNvSpPr>
          <p:nvPr/>
        </p:nvSpPr>
        <p:spPr bwMode="auto">
          <a:xfrm>
            <a:off x="1722438" y="2279650"/>
            <a:ext cx="881062" cy="98425"/>
          </a:xfrm>
          <a:custGeom>
            <a:avLst/>
            <a:gdLst>
              <a:gd name="T0" fmla="*/ 0 w 480"/>
              <a:gd name="T1" fmla="*/ 0 h 54"/>
              <a:gd name="T2" fmla="*/ 0 w 480"/>
              <a:gd name="T3" fmla="*/ 119599157 h 54"/>
              <a:gd name="T4" fmla="*/ 1617229731 w 480"/>
              <a:gd name="T5" fmla="*/ 119599157 h 54"/>
              <a:gd name="T6" fmla="*/ 1617229731 w 480"/>
              <a:gd name="T7" fmla="*/ 179397796 h 54"/>
              <a:gd name="T8" fmla="*/ 0 60000 65536"/>
              <a:gd name="T9" fmla="*/ 0 60000 65536"/>
              <a:gd name="T10" fmla="*/ 0 60000 65536"/>
              <a:gd name="T11" fmla="*/ 0 60000 65536"/>
              <a:gd name="T12" fmla="*/ 0 w 480"/>
              <a:gd name="T13" fmla="*/ 0 h 54"/>
              <a:gd name="T14" fmla="*/ 480 w 480"/>
              <a:gd name="T15" fmla="*/ 54 h 54"/>
            </a:gdLst>
            <a:ahLst/>
            <a:cxnLst>
              <a:cxn ang="T8">
                <a:pos x="T0" y="T1"/>
              </a:cxn>
              <a:cxn ang="T9">
                <a:pos x="T2" y="T3"/>
              </a:cxn>
              <a:cxn ang="T10">
                <a:pos x="T4" y="T5"/>
              </a:cxn>
              <a:cxn ang="T11">
                <a:pos x="T6" y="T7"/>
              </a:cxn>
            </a:cxnLst>
            <a:rect l="T12" t="T13" r="T14" b="T15"/>
            <a:pathLst>
              <a:path w="480" h="54">
                <a:moveTo>
                  <a:pt x="0" y="0"/>
                </a:moveTo>
                <a:lnTo>
                  <a:pt x="0" y="36"/>
                </a:lnTo>
                <a:lnTo>
                  <a:pt x="480" y="36"/>
                </a:lnTo>
                <a:lnTo>
                  <a:pt x="480" y="54"/>
                </a:lnTo>
              </a:path>
            </a:pathLst>
          </a:custGeom>
          <a:noFill/>
          <a:ln w="6350">
            <a:solidFill>
              <a:srgbClr val="000000"/>
            </a:solidFill>
            <a:round/>
            <a:headEnd/>
            <a:tailEnd/>
          </a:ln>
        </p:spPr>
        <p:txBody>
          <a:bodyPr/>
          <a:lstStyle/>
          <a:p>
            <a:endParaRPr lang="en-US"/>
          </a:p>
        </p:txBody>
      </p:sp>
      <p:sp>
        <p:nvSpPr>
          <p:cNvPr id="45174" name="Freeform 120"/>
          <p:cNvSpPr>
            <a:spLocks noChangeAspect="1"/>
          </p:cNvSpPr>
          <p:nvPr/>
        </p:nvSpPr>
        <p:spPr bwMode="auto">
          <a:xfrm>
            <a:off x="1722438" y="2117725"/>
            <a:ext cx="1144587" cy="260350"/>
          </a:xfrm>
          <a:custGeom>
            <a:avLst/>
            <a:gdLst>
              <a:gd name="T0" fmla="*/ 0 w 624"/>
              <a:gd name="T1" fmla="*/ 0 h 142"/>
              <a:gd name="T2" fmla="*/ 40374204 w 624"/>
              <a:gd name="T3" fmla="*/ 0 h 142"/>
              <a:gd name="T4" fmla="*/ 40374204 w 624"/>
              <a:gd name="T5" fmla="*/ 376491721 h 142"/>
              <a:gd name="T6" fmla="*/ 2099486315 w 624"/>
              <a:gd name="T7" fmla="*/ 376491721 h 142"/>
              <a:gd name="T8" fmla="*/ 2099486315 w 624"/>
              <a:gd name="T9" fmla="*/ 477338800 h 142"/>
              <a:gd name="T10" fmla="*/ 0 60000 65536"/>
              <a:gd name="T11" fmla="*/ 0 60000 65536"/>
              <a:gd name="T12" fmla="*/ 0 60000 65536"/>
              <a:gd name="T13" fmla="*/ 0 60000 65536"/>
              <a:gd name="T14" fmla="*/ 0 60000 65536"/>
              <a:gd name="T15" fmla="*/ 0 w 624"/>
              <a:gd name="T16" fmla="*/ 0 h 142"/>
              <a:gd name="T17" fmla="*/ 624 w 624"/>
              <a:gd name="T18" fmla="*/ 142 h 142"/>
            </a:gdLst>
            <a:ahLst/>
            <a:cxnLst>
              <a:cxn ang="T10">
                <a:pos x="T0" y="T1"/>
              </a:cxn>
              <a:cxn ang="T11">
                <a:pos x="T2" y="T3"/>
              </a:cxn>
              <a:cxn ang="T12">
                <a:pos x="T4" y="T5"/>
              </a:cxn>
              <a:cxn ang="T13">
                <a:pos x="T6" y="T7"/>
              </a:cxn>
              <a:cxn ang="T14">
                <a:pos x="T8" y="T9"/>
              </a:cxn>
            </a:cxnLst>
            <a:rect l="T15" t="T16" r="T17" b="T18"/>
            <a:pathLst>
              <a:path w="624" h="142">
                <a:moveTo>
                  <a:pt x="0" y="0"/>
                </a:moveTo>
                <a:lnTo>
                  <a:pt x="12" y="0"/>
                </a:lnTo>
                <a:lnTo>
                  <a:pt x="12" y="112"/>
                </a:lnTo>
                <a:lnTo>
                  <a:pt x="624" y="112"/>
                </a:lnTo>
                <a:lnTo>
                  <a:pt x="624" y="142"/>
                </a:lnTo>
              </a:path>
            </a:pathLst>
          </a:custGeom>
          <a:noFill/>
          <a:ln w="6350">
            <a:solidFill>
              <a:srgbClr val="000000"/>
            </a:solidFill>
            <a:round/>
            <a:headEnd/>
            <a:tailEnd/>
          </a:ln>
        </p:spPr>
        <p:txBody>
          <a:bodyPr/>
          <a:lstStyle/>
          <a:p>
            <a:endParaRPr lang="en-US"/>
          </a:p>
        </p:txBody>
      </p:sp>
      <p:sp>
        <p:nvSpPr>
          <p:cNvPr id="45175" name="Freeform 121"/>
          <p:cNvSpPr>
            <a:spLocks noChangeAspect="1"/>
          </p:cNvSpPr>
          <p:nvPr/>
        </p:nvSpPr>
        <p:spPr bwMode="auto">
          <a:xfrm>
            <a:off x="1722438" y="1955800"/>
            <a:ext cx="1408112" cy="422275"/>
          </a:xfrm>
          <a:custGeom>
            <a:avLst/>
            <a:gdLst>
              <a:gd name="T0" fmla="*/ 0 w 768"/>
              <a:gd name="T1" fmla="*/ 0 h 230"/>
              <a:gd name="T2" fmla="*/ 80680420 w 768"/>
              <a:gd name="T3" fmla="*/ 0 h 230"/>
              <a:gd name="T4" fmla="*/ 80680420 w 768"/>
              <a:gd name="T5" fmla="*/ 633713662 h 230"/>
              <a:gd name="T6" fmla="*/ 2147483647 w 768"/>
              <a:gd name="T7" fmla="*/ 633713662 h 230"/>
              <a:gd name="T8" fmla="*/ 2147483647 w 768"/>
              <a:gd name="T9" fmla="*/ 775287744 h 230"/>
              <a:gd name="T10" fmla="*/ 0 60000 65536"/>
              <a:gd name="T11" fmla="*/ 0 60000 65536"/>
              <a:gd name="T12" fmla="*/ 0 60000 65536"/>
              <a:gd name="T13" fmla="*/ 0 60000 65536"/>
              <a:gd name="T14" fmla="*/ 0 60000 65536"/>
              <a:gd name="T15" fmla="*/ 0 w 768"/>
              <a:gd name="T16" fmla="*/ 0 h 230"/>
              <a:gd name="T17" fmla="*/ 768 w 768"/>
              <a:gd name="T18" fmla="*/ 230 h 230"/>
            </a:gdLst>
            <a:ahLst/>
            <a:cxnLst>
              <a:cxn ang="T10">
                <a:pos x="T0" y="T1"/>
              </a:cxn>
              <a:cxn ang="T11">
                <a:pos x="T2" y="T3"/>
              </a:cxn>
              <a:cxn ang="T12">
                <a:pos x="T4" y="T5"/>
              </a:cxn>
              <a:cxn ang="T13">
                <a:pos x="T6" y="T7"/>
              </a:cxn>
              <a:cxn ang="T14">
                <a:pos x="T8" y="T9"/>
              </a:cxn>
            </a:cxnLst>
            <a:rect l="T15" t="T16" r="T17" b="T18"/>
            <a:pathLst>
              <a:path w="768" h="230">
                <a:moveTo>
                  <a:pt x="0" y="0"/>
                </a:moveTo>
                <a:lnTo>
                  <a:pt x="24" y="0"/>
                </a:lnTo>
                <a:lnTo>
                  <a:pt x="24" y="188"/>
                </a:lnTo>
                <a:lnTo>
                  <a:pt x="768" y="188"/>
                </a:lnTo>
                <a:lnTo>
                  <a:pt x="768" y="230"/>
                </a:lnTo>
              </a:path>
            </a:pathLst>
          </a:custGeom>
          <a:noFill/>
          <a:ln w="6350">
            <a:solidFill>
              <a:srgbClr val="000000"/>
            </a:solidFill>
            <a:round/>
            <a:headEnd/>
            <a:tailEnd/>
          </a:ln>
        </p:spPr>
        <p:txBody>
          <a:bodyPr/>
          <a:lstStyle/>
          <a:p>
            <a:endParaRPr lang="en-US"/>
          </a:p>
        </p:txBody>
      </p:sp>
      <p:sp>
        <p:nvSpPr>
          <p:cNvPr id="45176" name="Freeform 122"/>
          <p:cNvSpPr>
            <a:spLocks noChangeAspect="1"/>
          </p:cNvSpPr>
          <p:nvPr/>
        </p:nvSpPr>
        <p:spPr bwMode="auto">
          <a:xfrm>
            <a:off x="1917700" y="2279650"/>
            <a:ext cx="1477963" cy="98425"/>
          </a:xfrm>
          <a:custGeom>
            <a:avLst/>
            <a:gdLst>
              <a:gd name="T0" fmla="*/ 0 w 806"/>
              <a:gd name="T1" fmla="*/ 0 h 54"/>
              <a:gd name="T2" fmla="*/ 2147483647 w 806"/>
              <a:gd name="T3" fmla="*/ 0 h 54"/>
              <a:gd name="T4" fmla="*/ 2147483647 w 806"/>
              <a:gd name="T5" fmla="*/ 179397796 h 54"/>
              <a:gd name="T6" fmla="*/ 0 60000 65536"/>
              <a:gd name="T7" fmla="*/ 0 60000 65536"/>
              <a:gd name="T8" fmla="*/ 0 60000 65536"/>
              <a:gd name="T9" fmla="*/ 0 w 806"/>
              <a:gd name="T10" fmla="*/ 0 h 54"/>
              <a:gd name="T11" fmla="*/ 806 w 806"/>
              <a:gd name="T12" fmla="*/ 54 h 54"/>
            </a:gdLst>
            <a:ahLst/>
            <a:cxnLst>
              <a:cxn ang="T6">
                <a:pos x="T0" y="T1"/>
              </a:cxn>
              <a:cxn ang="T7">
                <a:pos x="T2" y="T3"/>
              </a:cxn>
              <a:cxn ang="T8">
                <a:pos x="T4" y="T5"/>
              </a:cxn>
            </a:cxnLst>
            <a:rect l="T9" t="T10" r="T11" b="T12"/>
            <a:pathLst>
              <a:path w="806" h="54">
                <a:moveTo>
                  <a:pt x="0" y="0"/>
                </a:moveTo>
                <a:lnTo>
                  <a:pt x="806" y="0"/>
                </a:lnTo>
                <a:lnTo>
                  <a:pt x="806" y="54"/>
                </a:lnTo>
              </a:path>
            </a:pathLst>
          </a:custGeom>
          <a:noFill/>
          <a:ln w="6350">
            <a:solidFill>
              <a:srgbClr val="000000"/>
            </a:solidFill>
            <a:round/>
            <a:headEnd/>
            <a:tailEnd/>
          </a:ln>
        </p:spPr>
        <p:txBody>
          <a:bodyPr/>
          <a:lstStyle/>
          <a:p>
            <a:endParaRPr lang="en-US"/>
          </a:p>
        </p:txBody>
      </p:sp>
      <p:sp>
        <p:nvSpPr>
          <p:cNvPr id="45177" name="Freeform 123"/>
          <p:cNvSpPr>
            <a:spLocks noChangeAspect="1"/>
          </p:cNvSpPr>
          <p:nvPr/>
        </p:nvSpPr>
        <p:spPr bwMode="auto">
          <a:xfrm>
            <a:off x="1917700" y="2117725"/>
            <a:ext cx="1741488" cy="260350"/>
          </a:xfrm>
          <a:custGeom>
            <a:avLst/>
            <a:gdLst>
              <a:gd name="T0" fmla="*/ 0 w 950"/>
              <a:gd name="T1" fmla="*/ 0 h 142"/>
              <a:gd name="T2" fmla="*/ 40325533 w 950"/>
              <a:gd name="T3" fmla="*/ 0 h 142"/>
              <a:gd name="T4" fmla="*/ 40325533 w 950"/>
              <a:gd name="T5" fmla="*/ 255476693 h 142"/>
              <a:gd name="T6" fmla="*/ 2147483647 w 950"/>
              <a:gd name="T7" fmla="*/ 255476693 h 142"/>
              <a:gd name="T8" fmla="*/ 2147483647 w 950"/>
              <a:gd name="T9" fmla="*/ 477338800 h 142"/>
              <a:gd name="T10" fmla="*/ 0 60000 65536"/>
              <a:gd name="T11" fmla="*/ 0 60000 65536"/>
              <a:gd name="T12" fmla="*/ 0 60000 65536"/>
              <a:gd name="T13" fmla="*/ 0 60000 65536"/>
              <a:gd name="T14" fmla="*/ 0 60000 65536"/>
              <a:gd name="T15" fmla="*/ 0 w 950"/>
              <a:gd name="T16" fmla="*/ 0 h 142"/>
              <a:gd name="T17" fmla="*/ 950 w 950"/>
              <a:gd name="T18" fmla="*/ 142 h 142"/>
            </a:gdLst>
            <a:ahLst/>
            <a:cxnLst>
              <a:cxn ang="T10">
                <a:pos x="T0" y="T1"/>
              </a:cxn>
              <a:cxn ang="T11">
                <a:pos x="T2" y="T3"/>
              </a:cxn>
              <a:cxn ang="T12">
                <a:pos x="T4" y="T5"/>
              </a:cxn>
              <a:cxn ang="T13">
                <a:pos x="T6" y="T7"/>
              </a:cxn>
              <a:cxn ang="T14">
                <a:pos x="T8" y="T9"/>
              </a:cxn>
            </a:cxnLst>
            <a:rect l="T15" t="T16" r="T17" b="T18"/>
            <a:pathLst>
              <a:path w="950" h="142">
                <a:moveTo>
                  <a:pt x="0" y="0"/>
                </a:moveTo>
                <a:lnTo>
                  <a:pt x="12" y="0"/>
                </a:lnTo>
                <a:lnTo>
                  <a:pt x="12" y="76"/>
                </a:lnTo>
                <a:lnTo>
                  <a:pt x="950" y="76"/>
                </a:lnTo>
                <a:lnTo>
                  <a:pt x="950" y="142"/>
                </a:lnTo>
              </a:path>
            </a:pathLst>
          </a:custGeom>
          <a:noFill/>
          <a:ln w="6350">
            <a:solidFill>
              <a:srgbClr val="000000"/>
            </a:solidFill>
            <a:round/>
            <a:headEnd/>
            <a:tailEnd/>
          </a:ln>
        </p:spPr>
        <p:txBody>
          <a:bodyPr/>
          <a:lstStyle/>
          <a:p>
            <a:endParaRPr lang="en-US"/>
          </a:p>
        </p:txBody>
      </p:sp>
      <p:sp>
        <p:nvSpPr>
          <p:cNvPr id="45178" name="Freeform 124"/>
          <p:cNvSpPr>
            <a:spLocks noChangeAspect="1"/>
          </p:cNvSpPr>
          <p:nvPr/>
        </p:nvSpPr>
        <p:spPr bwMode="auto">
          <a:xfrm>
            <a:off x="1917700" y="1955800"/>
            <a:ext cx="2005013" cy="422275"/>
          </a:xfrm>
          <a:custGeom>
            <a:avLst/>
            <a:gdLst>
              <a:gd name="T0" fmla="*/ 0 w 1094"/>
              <a:gd name="T1" fmla="*/ 0 h 230"/>
              <a:gd name="T2" fmla="*/ 80614711 w 1094"/>
              <a:gd name="T3" fmla="*/ 0 h 230"/>
              <a:gd name="T4" fmla="*/ 80614711 w 1094"/>
              <a:gd name="T5" fmla="*/ 512364711 h 230"/>
              <a:gd name="T6" fmla="*/ 2147483647 w 1094"/>
              <a:gd name="T7" fmla="*/ 512364711 h 230"/>
              <a:gd name="T8" fmla="*/ 2147483647 w 1094"/>
              <a:gd name="T9" fmla="*/ 775287744 h 230"/>
              <a:gd name="T10" fmla="*/ 0 60000 65536"/>
              <a:gd name="T11" fmla="*/ 0 60000 65536"/>
              <a:gd name="T12" fmla="*/ 0 60000 65536"/>
              <a:gd name="T13" fmla="*/ 0 60000 65536"/>
              <a:gd name="T14" fmla="*/ 0 60000 65536"/>
              <a:gd name="T15" fmla="*/ 0 w 1094"/>
              <a:gd name="T16" fmla="*/ 0 h 230"/>
              <a:gd name="T17" fmla="*/ 1094 w 1094"/>
              <a:gd name="T18" fmla="*/ 230 h 230"/>
            </a:gdLst>
            <a:ahLst/>
            <a:cxnLst>
              <a:cxn ang="T10">
                <a:pos x="T0" y="T1"/>
              </a:cxn>
              <a:cxn ang="T11">
                <a:pos x="T2" y="T3"/>
              </a:cxn>
              <a:cxn ang="T12">
                <a:pos x="T4" y="T5"/>
              </a:cxn>
              <a:cxn ang="T13">
                <a:pos x="T6" y="T7"/>
              </a:cxn>
              <a:cxn ang="T14">
                <a:pos x="T8" y="T9"/>
              </a:cxn>
            </a:cxnLst>
            <a:rect l="T15" t="T16" r="T17" b="T18"/>
            <a:pathLst>
              <a:path w="1094" h="230">
                <a:moveTo>
                  <a:pt x="0" y="0"/>
                </a:moveTo>
                <a:lnTo>
                  <a:pt x="24" y="0"/>
                </a:lnTo>
                <a:lnTo>
                  <a:pt x="24" y="152"/>
                </a:lnTo>
                <a:lnTo>
                  <a:pt x="1094" y="152"/>
                </a:lnTo>
                <a:lnTo>
                  <a:pt x="1094" y="230"/>
                </a:lnTo>
              </a:path>
            </a:pathLst>
          </a:custGeom>
          <a:noFill/>
          <a:ln w="6350">
            <a:solidFill>
              <a:srgbClr val="000000"/>
            </a:solidFill>
            <a:round/>
            <a:headEnd/>
            <a:tailEnd/>
          </a:ln>
        </p:spPr>
        <p:txBody>
          <a:bodyPr/>
          <a:lstStyle/>
          <a:p>
            <a:endParaRPr lang="en-US"/>
          </a:p>
        </p:txBody>
      </p:sp>
      <p:sp>
        <p:nvSpPr>
          <p:cNvPr id="45179" name="Freeform 125"/>
          <p:cNvSpPr>
            <a:spLocks noChangeAspect="1"/>
          </p:cNvSpPr>
          <p:nvPr/>
        </p:nvSpPr>
        <p:spPr bwMode="auto">
          <a:xfrm>
            <a:off x="1601788" y="1820863"/>
            <a:ext cx="2794000" cy="1117600"/>
          </a:xfrm>
          <a:custGeom>
            <a:avLst/>
            <a:gdLst>
              <a:gd name="T0" fmla="*/ 2147483647 w 1524"/>
              <a:gd name="T1" fmla="*/ 1329255045 h 610"/>
              <a:gd name="T2" fmla="*/ 719277165 w 1524"/>
              <a:gd name="T3" fmla="*/ 1329255045 h 610"/>
              <a:gd name="T4" fmla="*/ 719277165 w 1524"/>
              <a:gd name="T5" fmla="*/ 2047589867 h 610"/>
              <a:gd name="T6" fmla="*/ 0 w 1524"/>
              <a:gd name="T7" fmla="*/ 2047589867 h 610"/>
              <a:gd name="T8" fmla="*/ 0 w 1524"/>
              <a:gd name="T9" fmla="*/ 0 h 610"/>
              <a:gd name="T10" fmla="*/ 719277165 w 1524"/>
              <a:gd name="T11" fmla="*/ 0 h 610"/>
              <a:gd name="T12" fmla="*/ 719277165 w 1524"/>
              <a:gd name="T13" fmla="*/ 718334593 h 610"/>
              <a:gd name="T14" fmla="*/ 2147483647 w 1524"/>
              <a:gd name="T15" fmla="*/ 718334593 h 610"/>
              <a:gd name="T16" fmla="*/ 2147483647 w 1524"/>
              <a:gd name="T17" fmla="*/ 1020438471 h 610"/>
              <a:gd name="T18" fmla="*/ 2147483647 w 1524"/>
              <a:gd name="T19" fmla="*/ 1329255045 h 6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4"/>
              <a:gd name="T31" fmla="*/ 0 h 610"/>
              <a:gd name="T32" fmla="*/ 1524 w 1524"/>
              <a:gd name="T33" fmla="*/ 610 h 6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4" h="610">
                <a:moveTo>
                  <a:pt x="1398" y="396"/>
                </a:moveTo>
                <a:lnTo>
                  <a:pt x="214" y="396"/>
                </a:lnTo>
                <a:lnTo>
                  <a:pt x="214" y="610"/>
                </a:lnTo>
                <a:lnTo>
                  <a:pt x="0" y="610"/>
                </a:lnTo>
                <a:lnTo>
                  <a:pt x="0" y="0"/>
                </a:lnTo>
                <a:lnTo>
                  <a:pt x="214" y="0"/>
                </a:lnTo>
                <a:lnTo>
                  <a:pt x="214" y="214"/>
                </a:lnTo>
                <a:lnTo>
                  <a:pt x="1398" y="214"/>
                </a:lnTo>
                <a:lnTo>
                  <a:pt x="1524" y="304"/>
                </a:lnTo>
                <a:lnTo>
                  <a:pt x="1398" y="396"/>
                </a:lnTo>
                <a:close/>
              </a:path>
            </a:pathLst>
          </a:custGeom>
          <a:noFill/>
          <a:ln w="6350">
            <a:solidFill>
              <a:srgbClr val="000000"/>
            </a:solidFill>
            <a:round/>
            <a:headEnd/>
            <a:tailEnd/>
          </a:ln>
        </p:spPr>
        <p:txBody>
          <a:bodyPr/>
          <a:lstStyle/>
          <a:p>
            <a:endParaRPr lang="en-US"/>
          </a:p>
        </p:txBody>
      </p:sp>
      <p:sp>
        <p:nvSpPr>
          <p:cNvPr id="45180" name="Freeform 126"/>
          <p:cNvSpPr>
            <a:spLocks noChangeAspect="1"/>
          </p:cNvSpPr>
          <p:nvPr/>
        </p:nvSpPr>
        <p:spPr bwMode="auto">
          <a:xfrm>
            <a:off x="2581275" y="2355850"/>
            <a:ext cx="44450" cy="44450"/>
          </a:xfrm>
          <a:custGeom>
            <a:avLst/>
            <a:gdLst>
              <a:gd name="T0" fmla="*/ 41162553 w 24"/>
              <a:gd name="T1" fmla="*/ 82325107 h 24"/>
              <a:gd name="T2" fmla="*/ 41162553 w 24"/>
              <a:gd name="T3" fmla="*/ 82325107 h 24"/>
              <a:gd name="T4" fmla="*/ 61744763 w 24"/>
              <a:gd name="T5" fmla="*/ 82325107 h 24"/>
              <a:gd name="T6" fmla="*/ 68604878 w 24"/>
              <a:gd name="T7" fmla="*/ 68604878 h 24"/>
              <a:gd name="T8" fmla="*/ 82325107 w 24"/>
              <a:gd name="T9" fmla="*/ 54882782 h 24"/>
              <a:gd name="T10" fmla="*/ 82325107 w 24"/>
              <a:gd name="T11" fmla="*/ 41162553 h 24"/>
              <a:gd name="T12" fmla="*/ 82325107 w 24"/>
              <a:gd name="T13" fmla="*/ 41162553 h 24"/>
              <a:gd name="T14" fmla="*/ 82325107 w 24"/>
              <a:gd name="T15" fmla="*/ 27442317 h 24"/>
              <a:gd name="T16" fmla="*/ 68604878 w 24"/>
              <a:gd name="T17" fmla="*/ 13720233 h 24"/>
              <a:gd name="T18" fmla="*/ 61744763 w 24"/>
              <a:gd name="T19" fmla="*/ 6860116 h 24"/>
              <a:gd name="T20" fmla="*/ 41162553 w 24"/>
              <a:gd name="T21" fmla="*/ 0 h 24"/>
              <a:gd name="T22" fmla="*/ 41162553 w 24"/>
              <a:gd name="T23" fmla="*/ 0 h 24"/>
              <a:gd name="T24" fmla="*/ 27442317 w 24"/>
              <a:gd name="T25" fmla="*/ 6860116 h 24"/>
              <a:gd name="T26" fmla="*/ 13720233 w 24"/>
              <a:gd name="T27" fmla="*/ 13720233 h 24"/>
              <a:gd name="T28" fmla="*/ 6860116 w 24"/>
              <a:gd name="T29" fmla="*/ 27442317 h 24"/>
              <a:gd name="T30" fmla="*/ 0 w 24"/>
              <a:gd name="T31" fmla="*/ 41162553 h 24"/>
              <a:gd name="T32" fmla="*/ 0 w 24"/>
              <a:gd name="T33" fmla="*/ 41162553 h 24"/>
              <a:gd name="T34" fmla="*/ 6860116 w 24"/>
              <a:gd name="T35" fmla="*/ 54882782 h 24"/>
              <a:gd name="T36" fmla="*/ 13720233 w 24"/>
              <a:gd name="T37" fmla="*/ 68604878 h 24"/>
              <a:gd name="T38" fmla="*/ 27442317 w 24"/>
              <a:gd name="T39" fmla="*/ 82325107 h 24"/>
              <a:gd name="T40" fmla="*/ 41162553 w 24"/>
              <a:gd name="T41" fmla="*/ 82325107 h 24"/>
              <a:gd name="T42" fmla="*/ 41162553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81" name="Freeform 127"/>
          <p:cNvSpPr>
            <a:spLocks noChangeAspect="1"/>
          </p:cNvSpPr>
          <p:nvPr/>
        </p:nvSpPr>
        <p:spPr bwMode="auto">
          <a:xfrm>
            <a:off x="2713038" y="2355850"/>
            <a:ext cx="44450" cy="44450"/>
          </a:xfrm>
          <a:custGeom>
            <a:avLst/>
            <a:gdLst>
              <a:gd name="T0" fmla="*/ 41162553 w 24"/>
              <a:gd name="T1" fmla="*/ 82325107 h 24"/>
              <a:gd name="T2" fmla="*/ 41162553 w 24"/>
              <a:gd name="T3" fmla="*/ 82325107 h 24"/>
              <a:gd name="T4" fmla="*/ 61744763 w 24"/>
              <a:gd name="T5" fmla="*/ 82325107 h 24"/>
              <a:gd name="T6" fmla="*/ 68604878 w 24"/>
              <a:gd name="T7" fmla="*/ 68604878 h 24"/>
              <a:gd name="T8" fmla="*/ 82325107 w 24"/>
              <a:gd name="T9" fmla="*/ 54882782 h 24"/>
              <a:gd name="T10" fmla="*/ 82325107 w 24"/>
              <a:gd name="T11" fmla="*/ 41162553 h 24"/>
              <a:gd name="T12" fmla="*/ 82325107 w 24"/>
              <a:gd name="T13" fmla="*/ 41162553 h 24"/>
              <a:gd name="T14" fmla="*/ 82325107 w 24"/>
              <a:gd name="T15" fmla="*/ 27442317 h 24"/>
              <a:gd name="T16" fmla="*/ 68604878 w 24"/>
              <a:gd name="T17" fmla="*/ 13720233 h 24"/>
              <a:gd name="T18" fmla="*/ 61744763 w 24"/>
              <a:gd name="T19" fmla="*/ 6860116 h 24"/>
              <a:gd name="T20" fmla="*/ 41162553 w 24"/>
              <a:gd name="T21" fmla="*/ 0 h 24"/>
              <a:gd name="T22" fmla="*/ 41162553 w 24"/>
              <a:gd name="T23" fmla="*/ 0 h 24"/>
              <a:gd name="T24" fmla="*/ 27442317 w 24"/>
              <a:gd name="T25" fmla="*/ 6860116 h 24"/>
              <a:gd name="T26" fmla="*/ 13720233 w 24"/>
              <a:gd name="T27" fmla="*/ 13720233 h 24"/>
              <a:gd name="T28" fmla="*/ 6860116 w 24"/>
              <a:gd name="T29" fmla="*/ 27442317 h 24"/>
              <a:gd name="T30" fmla="*/ 0 w 24"/>
              <a:gd name="T31" fmla="*/ 41162553 h 24"/>
              <a:gd name="T32" fmla="*/ 0 w 24"/>
              <a:gd name="T33" fmla="*/ 41162553 h 24"/>
              <a:gd name="T34" fmla="*/ 6860116 w 24"/>
              <a:gd name="T35" fmla="*/ 54882782 h 24"/>
              <a:gd name="T36" fmla="*/ 13720233 w 24"/>
              <a:gd name="T37" fmla="*/ 68604878 h 24"/>
              <a:gd name="T38" fmla="*/ 27442317 w 24"/>
              <a:gd name="T39" fmla="*/ 82325107 h 24"/>
              <a:gd name="T40" fmla="*/ 41162553 w 24"/>
              <a:gd name="T41" fmla="*/ 82325107 h 24"/>
              <a:gd name="T42" fmla="*/ 41162553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82" name="Freeform 128"/>
          <p:cNvSpPr>
            <a:spLocks noChangeAspect="1"/>
          </p:cNvSpPr>
          <p:nvPr/>
        </p:nvSpPr>
        <p:spPr bwMode="auto">
          <a:xfrm>
            <a:off x="2844800" y="2355850"/>
            <a:ext cx="44450" cy="44450"/>
          </a:xfrm>
          <a:custGeom>
            <a:avLst/>
            <a:gdLst>
              <a:gd name="T0" fmla="*/ 41162553 w 24"/>
              <a:gd name="T1" fmla="*/ 82325107 h 24"/>
              <a:gd name="T2" fmla="*/ 41162553 w 24"/>
              <a:gd name="T3" fmla="*/ 82325107 h 24"/>
              <a:gd name="T4" fmla="*/ 61744763 w 24"/>
              <a:gd name="T5" fmla="*/ 82325107 h 24"/>
              <a:gd name="T6" fmla="*/ 68604878 w 24"/>
              <a:gd name="T7" fmla="*/ 68604878 h 24"/>
              <a:gd name="T8" fmla="*/ 82325107 w 24"/>
              <a:gd name="T9" fmla="*/ 54882782 h 24"/>
              <a:gd name="T10" fmla="*/ 82325107 w 24"/>
              <a:gd name="T11" fmla="*/ 41162553 h 24"/>
              <a:gd name="T12" fmla="*/ 82325107 w 24"/>
              <a:gd name="T13" fmla="*/ 41162553 h 24"/>
              <a:gd name="T14" fmla="*/ 82325107 w 24"/>
              <a:gd name="T15" fmla="*/ 27442317 h 24"/>
              <a:gd name="T16" fmla="*/ 68604878 w 24"/>
              <a:gd name="T17" fmla="*/ 13720233 h 24"/>
              <a:gd name="T18" fmla="*/ 61744763 w 24"/>
              <a:gd name="T19" fmla="*/ 6860116 h 24"/>
              <a:gd name="T20" fmla="*/ 41162553 w 24"/>
              <a:gd name="T21" fmla="*/ 0 h 24"/>
              <a:gd name="T22" fmla="*/ 41162553 w 24"/>
              <a:gd name="T23" fmla="*/ 0 h 24"/>
              <a:gd name="T24" fmla="*/ 27442317 w 24"/>
              <a:gd name="T25" fmla="*/ 6860116 h 24"/>
              <a:gd name="T26" fmla="*/ 13720233 w 24"/>
              <a:gd name="T27" fmla="*/ 13720233 h 24"/>
              <a:gd name="T28" fmla="*/ 6860116 w 24"/>
              <a:gd name="T29" fmla="*/ 27442317 h 24"/>
              <a:gd name="T30" fmla="*/ 0 w 24"/>
              <a:gd name="T31" fmla="*/ 41162553 h 24"/>
              <a:gd name="T32" fmla="*/ 0 w 24"/>
              <a:gd name="T33" fmla="*/ 41162553 h 24"/>
              <a:gd name="T34" fmla="*/ 6860116 w 24"/>
              <a:gd name="T35" fmla="*/ 54882782 h 24"/>
              <a:gd name="T36" fmla="*/ 13720233 w 24"/>
              <a:gd name="T37" fmla="*/ 68604878 h 24"/>
              <a:gd name="T38" fmla="*/ 27442317 w 24"/>
              <a:gd name="T39" fmla="*/ 82325107 h 24"/>
              <a:gd name="T40" fmla="*/ 41162553 w 24"/>
              <a:gd name="T41" fmla="*/ 82325107 h 24"/>
              <a:gd name="T42" fmla="*/ 41162553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83" name="Freeform 129"/>
          <p:cNvSpPr>
            <a:spLocks noChangeAspect="1"/>
          </p:cNvSpPr>
          <p:nvPr/>
        </p:nvSpPr>
        <p:spPr bwMode="auto">
          <a:xfrm>
            <a:off x="2976563" y="2355850"/>
            <a:ext cx="44450" cy="44450"/>
          </a:xfrm>
          <a:custGeom>
            <a:avLst/>
            <a:gdLst>
              <a:gd name="T0" fmla="*/ 41162553 w 24"/>
              <a:gd name="T1" fmla="*/ 82325107 h 24"/>
              <a:gd name="T2" fmla="*/ 41162553 w 24"/>
              <a:gd name="T3" fmla="*/ 82325107 h 24"/>
              <a:gd name="T4" fmla="*/ 61744763 w 24"/>
              <a:gd name="T5" fmla="*/ 82325107 h 24"/>
              <a:gd name="T6" fmla="*/ 68604878 w 24"/>
              <a:gd name="T7" fmla="*/ 68604878 h 24"/>
              <a:gd name="T8" fmla="*/ 82325107 w 24"/>
              <a:gd name="T9" fmla="*/ 54882782 h 24"/>
              <a:gd name="T10" fmla="*/ 82325107 w 24"/>
              <a:gd name="T11" fmla="*/ 41162553 h 24"/>
              <a:gd name="T12" fmla="*/ 82325107 w 24"/>
              <a:gd name="T13" fmla="*/ 41162553 h 24"/>
              <a:gd name="T14" fmla="*/ 82325107 w 24"/>
              <a:gd name="T15" fmla="*/ 27442317 h 24"/>
              <a:gd name="T16" fmla="*/ 68604878 w 24"/>
              <a:gd name="T17" fmla="*/ 13720233 h 24"/>
              <a:gd name="T18" fmla="*/ 61744763 w 24"/>
              <a:gd name="T19" fmla="*/ 6860116 h 24"/>
              <a:gd name="T20" fmla="*/ 41162553 w 24"/>
              <a:gd name="T21" fmla="*/ 0 h 24"/>
              <a:gd name="T22" fmla="*/ 41162553 w 24"/>
              <a:gd name="T23" fmla="*/ 0 h 24"/>
              <a:gd name="T24" fmla="*/ 27442317 w 24"/>
              <a:gd name="T25" fmla="*/ 6860116 h 24"/>
              <a:gd name="T26" fmla="*/ 13720233 w 24"/>
              <a:gd name="T27" fmla="*/ 13720233 h 24"/>
              <a:gd name="T28" fmla="*/ 6860116 w 24"/>
              <a:gd name="T29" fmla="*/ 27442317 h 24"/>
              <a:gd name="T30" fmla="*/ 0 w 24"/>
              <a:gd name="T31" fmla="*/ 41162553 h 24"/>
              <a:gd name="T32" fmla="*/ 0 w 24"/>
              <a:gd name="T33" fmla="*/ 41162553 h 24"/>
              <a:gd name="T34" fmla="*/ 6860116 w 24"/>
              <a:gd name="T35" fmla="*/ 54882782 h 24"/>
              <a:gd name="T36" fmla="*/ 13720233 w 24"/>
              <a:gd name="T37" fmla="*/ 68604878 h 24"/>
              <a:gd name="T38" fmla="*/ 27442317 w 24"/>
              <a:gd name="T39" fmla="*/ 82325107 h 24"/>
              <a:gd name="T40" fmla="*/ 41162553 w 24"/>
              <a:gd name="T41" fmla="*/ 82325107 h 24"/>
              <a:gd name="T42" fmla="*/ 41162553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84" name="Freeform 130"/>
          <p:cNvSpPr>
            <a:spLocks noChangeAspect="1"/>
          </p:cNvSpPr>
          <p:nvPr/>
        </p:nvSpPr>
        <p:spPr bwMode="auto">
          <a:xfrm>
            <a:off x="3108325" y="2355850"/>
            <a:ext cx="44450" cy="44450"/>
          </a:xfrm>
          <a:custGeom>
            <a:avLst/>
            <a:gdLst>
              <a:gd name="T0" fmla="*/ 41162553 w 24"/>
              <a:gd name="T1" fmla="*/ 82325107 h 24"/>
              <a:gd name="T2" fmla="*/ 41162553 w 24"/>
              <a:gd name="T3" fmla="*/ 82325107 h 24"/>
              <a:gd name="T4" fmla="*/ 61744763 w 24"/>
              <a:gd name="T5" fmla="*/ 82325107 h 24"/>
              <a:gd name="T6" fmla="*/ 68604878 w 24"/>
              <a:gd name="T7" fmla="*/ 68604878 h 24"/>
              <a:gd name="T8" fmla="*/ 82325107 w 24"/>
              <a:gd name="T9" fmla="*/ 54882782 h 24"/>
              <a:gd name="T10" fmla="*/ 82325107 w 24"/>
              <a:gd name="T11" fmla="*/ 41162553 h 24"/>
              <a:gd name="T12" fmla="*/ 82325107 w 24"/>
              <a:gd name="T13" fmla="*/ 41162553 h 24"/>
              <a:gd name="T14" fmla="*/ 82325107 w 24"/>
              <a:gd name="T15" fmla="*/ 27442317 h 24"/>
              <a:gd name="T16" fmla="*/ 68604878 w 24"/>
              <a:gd name="T17" fmla="*/ 13720233 h 24"/>
              <a:gd name="T18" fmla="*/ 61744763 w 24"/>
              <a:gd name="T19" fmla="*/ 6860116 h 24"/>
              <a:gd name="T20" fmla="*/ 41162553 w 24"/>
              <a:gd name="T21" fmla="*/ 0 h 24"/>
              <a:gd name="T22" fmla="*/ 41162553 w 24"/>
              <a:gd name="T23" fmla="*/ 0 h 24"/>
              <a:gd name="T24" fmla="*/ 27442317 w 24"/>
              <a:gd name="T25" fmla="*/ 6860116 h 24"/>
              <a:gd name="T26" fmla="*/ 13720233 w 24"/>
              <a:gd name="T27" fmla="*/ 13720233 h 24"/>
              <a:gd name="T28" fmla="*/ 6860116 w 24"/>
              <a:gd name="T29" fmla="*/ 27442317 h 24"/>
              <a:gd name="T30" fmla="*/ 0 w 24"/>
              <a:gd name="T31" fmla="*/ 41162553 h 24"/>
              <a:gd name="T32" fmla="*/ 0 w 24"/>
              <a:gd name="T33" fmla="*/ 41162553 h 24"/>
              <a:gd name="T34" fmla="*/ 6860116 w 24"/>
              <a:gd name="T35" fmla="*/ 54882782 h 24"/>
              <a:gd name="T36" fmla="*/ 13720233 w 24"/>
              <a:gd name="T37" fmla="*/ 68604878 h 24"/>
              <a:gd name="T38" fmla="*/ 27442317 w 24"/>
              <a:gd name="T39" fmla="*/ 82325107 h 24"/>
              <a:gd name="T40" fmla="*/ 41162553 w 24"/>
              <a:gd name="T41" fmla="*/ 82325107 h 24"/>
              <a:gd name="T42" fmla="*/ 41162553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85" name="Freeform 131"/>
          <p:cNvSpPr>
            <a:spLocks noChangeAspect="1"/>
          </p:cNvSpPr>
          <p:nvPr/>
        </p:nvSpPr>
        <p:spPr bwMode="auto">
          <a:xfrm>
            <a:off x="3241675" y="2355850"/>
            <a:ext cx="42863" cy="44450"/>
          </a:xfrm>
          <a:custGeom>
            <a:avLst/>
            <a:gdLst>
              <a:gd name="T0" fmla="*/ 38276661 w 24"/>
              <a:gd name="T1" fmla="*/ 82325107 h 24"/>
              <a:gd name="T2" fmla="*/ 38276661 w 24"/>
              <a:gd name="T3" fmla="*/ 82325107 h 24"/>
              <a:gd name="T4" fmla="*/ 57413198 w 24"/>
              <a:gd name="T5" fmla="*/ 82325107 h 24"/>
              <a:gd name="T6" fmla="*/ 63792653 w 24"/>
              <a:gd name="T7" fmla="*/ 68604878 h 24"/>
              <a:gd name="T8" fmla="*/ 76551536 w 24"/>
              <a:gd name="T9" fmla="*/ 54882782 h 24"/>
              <a:gd name="T10" fmla="*/ 76551536 w 24"/>
              <a:gd name="T11" fmla="*/ 41162553 h 24"/>
              <a:gd name="T12" fmla="*/ 76551536 w 24"/>
              <a:gd name="T13" fmla="*/ 41162553 h 24"/>
              <a:gd name="T14" fmla="*/ 76551536 w 24"/>
              <a:gd name="T15" fmla="*/ 27442317 h 24"/>
              <a:gd name="T16" fmla="*/ 63792653 w 24"/>
              <a:gd name="T17" fmla="*/ 13720233 h 24"/>
              <a:gd name="T18" fmla="*/ 57413198 w 24"/>
              <a:gd name="T19" fmla="*/ 6860116 h 24"/>
              <a:gd name="T20" fmla="*/ 38276661 w 24"/>
              <a:gd name="T21" fmla="*/ 0 h 24"/>
              <a:gd name="T22" fmla="*/ 38276661 w 24"/>
              <a:gd name="T23" fmla="*/ 0 h 24"/>
              <a:gd name="T24" fmla="*/ 25517772 w 24"/>
              <a:gd name="T25" fmla="*/ 6860116 h 24"/>
              <a:gd name="T26" fmla="*/ 12758886 w 24"/>
              <a:gd name="T27" fmla="*/ 13720233 h 24"/>
              <a:gd name="T28" fmla="*/ 6379443 w 24"/>
              <a:gd name="T29" fmla="*/ 27442317 h 24"/>
              <a:gd name="T30" fmla="*/ 0 w 24"/>
              <a:gd name="T31" fmla="*/ 41162553 h 24"/>
              <a:gd name="T32" fmla="*/ 0 w 24"/>
              <a:gd name="T33" fmla="*/ 41162553 h 24"/>
              <a:gd name="T34" fmla="*/ 6379443 w 24"/>
              <a:gd name="T35" fmla="*/ 54882782 h 24"/>
              <a:gd name="T36" fmla="*/ 12758886 w 24"/>
              <a:gd name="T37" fmla="*/ 68604878 h 24"/>
              <a:gd name="T38" fmla="*/ 25517772 w 24"/>
              <a:gd name="T39" fmla="*/ 82325107 h 24"/>
              <a:gd name="T40" fmla="*/ 38276661 w 24"/>
              <a:gd name="T41" fmla="*/ 82325107 h 24"/>
              <a:gd name="T42" fmla="*/ 38276661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86" name="Freeform 132"/>
          <p:cNvSpPr>
            <a:spLocks noChangeAspect="1"/>
          </p:cNvSpPr>
          <p:nvPr/>
        </p:nvSpPr>
        <p:spPr bwMode="auto">
          <a:xfrm>
            <a:off x="3373438" y="2355850"/>
            <a:ext cx="42862" cy="44450"/>
          </a:xfrm>
          <a:custGeom>
            <a:avLst/>
            <a:gdLst>
              <a:gd name="T0" fmla="*/ 38273982 w 24"/>
              <a:gd name="T1" fmla="*/ 82325107 h 24"/>
              <a:gd name="T2" fmla="*/ 38273982 w 24"/>
              <a:gd name="T3" fmla="*/ 82325107 h 24"/>
              <a:gd name="T4" fmla="*/ 57411859 w 24"/>
              <a:gd name="T5" fmla="*/ 82325107 h 24"/>
              <a:gd name="T6" fmla="*/ 63789379 w 24"/>
              <a:gd name="T7" fmla="*/ 68604878 h 24"/>
              <a:gd name="T8" fmla="*/ 76547964 w 24"/>
              <a:gd name="T9" fmla="*/ 54882782 h 24"/>
              <a:gd name="T10" fmla="*/ 76547964 w 24"/>
              <a:gd name="T11" fmla="*/ 41162553 h 24"/>
              <a:gd name="T12" fmla="*/ 76547964 w 24"/>
              <a:gd name="T13" fmla="*/ 41162553 h 24"/>
              <a:gd name="T14" fmla="*/ 76547964 w 24"/>
              <a:gd name="T15" fmla="*/ 27442317 h 24"/>
              <a:gd name="T16" fmla="*/ 63789379 w 24"/>
              <a:gd name="T17" fmla="*/ 13720233 h 24"/>
              <a:gd name="T18" fmla="*/ 57411859 w 24"/>
              <a:gd name="T19" fmla="*/ 6860116 h 24"/>
              <a:gd name="T20" fmla="*/ 38273982 w 24"/>
              <a:gd name="T21" fmla="*/ 0 h 24"/>
              <a:gd name="T22" fmla="*/ 38273982 w 24"/>
              <a:gd name="T23" fmla="*/ 0 h 24"/>
              <a:gd name="T24" fmla="*/ 25515390 w 24"/>
              <a:gd name="T25" fmla="*/ 6860116 h 24"/>
              <a:gd name="T26" fmla="*/ 12758588 w 24"/>
              <a:gd name="T27" fmla="*/ 13720233 h 24"/>
              <a:gd name="T28" fmla="*/ 6379294 w 24"/>
              <a:gd name="T29" fmla="*/ 27442317 h 24"/>
              <a:gd name="T30" fmla="*/ 0 w 24"/>
              <a:gd name="T31" fmla="*/ 41162553 h 24"/>
              <a:gd name="T32" fmla="*/ 0 w 24"/>
              <a:gd name="T33" fmla="*/ 41162553 h 24"/>
              <a:gd name="T34" fmla="*/ 6379294 w 24"/>
              <a:gd name="T35" fmla="*/ 54882782 h 24"/>
              <a:gd name="T36" fmla="*/ 12758588 w 24"/>
              <a:gd name="T37" fmla="*/ 68604878 h 24"/>
              <a:gd name="T38" fmla="*/ 25515390 w 24"/>
              <a:gd name="T39" fmla="*/ 82325107 h 24"/>
              <a:gd name="T40" fmla="*/ 38273982 w 24"/>
              <a:gd name="T41" fmla="*/ 82325107 h 24"/>
              <a:gd name="T42" fmla="*/ 38273982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87" name="Freeform 133"/>
          <p:cNvSpPr>
            <a:spLocks noChangeAspect="1"/>
          </p:cNvSpPr>
          <p:nvPr/>
        </p:nvSpPr>
        <p:spPr bwMode="auto">
          <a:xfrm>
            <a:off x="3505200" y="2355850"/>
            <a:ext cx="44450" cy="44450"/>
          </a:xfrm>
          <a:custGeom>
            <a:avLst/>
            <a:gdLst>
              <a:gd name="T0" fmla="*/ 41162553 w 24"/>
              <a:gd name="T1" fmla="*/ 82325107 h 24"/>
              <a:gd name="T2" fmla="*/ 41162553 w 24"/>
              <a:gd name="T3" fmla="*/ 82325107 h 24"/>
              <a:gd name="T4" fmla="*/ 61744763 w 24"/>
              <a:gd name="T5" fmla="*/ 82325107 h 24"/>
              <a:gd name="T6" fmla="*/ 68604878 w 24"/>
              <a:gd name="T7" fmla="*/ 68604878 h 24"/>
              <a:gd name="T8" fmla="*/ 82325107 w 24"/>
              <a:gd name="T9" fmla="*/ 54882782 h 24"/>
              <a:gd name="T10" fmla="*/ 82325107 w 24"/>
              <a:gd name="T11" fmla="*/ 41162553 h 24"/>
              <a:gd name="T12" fmla="*/ 82325107 w 24"/>
              <a:gd name="T13" fmla="*/ 41162553 h 24"/>
              <a:gd name="T14" fmla="*/ 82325107 w 24"/>
              <a:gd name="T15" fmla="*/ 27442317 h 24"/>
              <a:gd name="T16" fmla="*/ 68604878 w 24"/>
              <a:gd name="T17" fmla="*/ 13720233 h 24"/>
              <a:gd name="T18" fmla="*/ 61744763 w 24"/>
              <a:gd name="T19" fmla="*/ 6860116 h 24"/>
              <a:gd name="T20" fmla="*/ 41162553 w 24"/>
              <a:gd name="T21" fmla="*/ 0 h 24"/>
              <a:gd name="T22" fmla="*/ 41162553 w 24"/>
              <a:gd name="T23" fmla="*/ 0 h 24"/>
              <a:gd name="T24" fmla="*/ 27442317 w 24"/>
              <a:gd name="T25" fmla="*/ 6860116 h 24"/>
              <a:gd name="T26" fmla="*/ 13720233 w 24"/>
              <a:gd name="T27" fmla="*/ 13720233 h 24"/>
              <a:gd name="T28" fmla="*/ 6860116 w 24"/>
              <a:gd name="T29" fmla="*/ 27442317 h 24"/>
              <a:gd name="T30" fmla="*/ 0 w 24"/>
              <a:gd name="T31" fmla="*/ 41162553 h 24"/>
              <a:gd name="T32" fmla="*/ 0 w 24"/>
              <a:gd name="T33" fmla="*/ 41162553 h 24"/>
              <a:gd name="T34" fmla="*/ 6860116 w 24"/>
              <a:gd name="T35" fmla="*/ 54882782 h 24"/>
              <a:gd name="T36" fmla="*/ 13720233 w 24"/>
              <a:gd name="T37" fmla="*/ 68604878 h 24"/>
              <a:gd name="T38" fmla="*/ 27442317 w 24"/>
              <a:gd name="T39" fmla="*/ 82325107 h 24"/>
              <a:gd name="T40" fmla="*/ 41162553 w 24"/>
              <a:gd name="T41" fmla="*/ 82325107 h 24"/>
              <a:gd name="T42" fmla="*/ 41162553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88" name="Freeform 134"/>
          <p:cNvSpPr>
            <a:spLocks noChangeAspect="1"/>
          </p:cNvSpPr>
          <p:nvPr/>
        </p:nvSpPr>
        <p:spPr bwMode="auto">
          <a:xfrm>
            <a:off x="3636963" y="2355850"/>
            <a:ext cx="44450" cy="44450"/>
          </a:xfrm>
          <a:custGeom>
            <a:avLst/>
            <a:gdLst>
              <a:gd name="T0" fmla="*/ 41162553 w 24"/>
              <a:gd name="T1" fmla="*/ 82325107 h 24"/>
              <a:gd name="T2" fmla="*/ 41162553 w 24"/>
              <a:gd name="T3" fmla="*/ 82325107 h 24"/>
              <a:gd name="T4" fmla="*/ 61744763 w 24"/>
              <a:gd name="T5" fmla="*/ 82325107 h 24"/>
              <a:gd name="T6" fmla="*/ 68604878 w 24"/>
              <a:gd name="T7" fmla="*/ 68604878 h 24"/>
              <a:gd name="T8" fmla="*/ 82325107 w 24"/>
              <a:gd name="T9" fmla="*/ 54882782 h 24"/>
              <a:gd name="T10" fmla="*/ 82325107 w 24"/>
              <a:gd name="T11" fmla="*/ 41162553 h 24"/>
              <a:gd name="T12" fmla="*/ 82325107 w 24"/>
              <a:gd name="T13" fmla="*/ 41162553 h 24"/>
              <a:gd name="T14" fmla="*/ 82325107 w 24"/>
              <a:gd name="T15" fmla="*/ 27442317 h 24"/>
              <a:gd name="T16" fmla="*/ 68604878 w 24"/>
              <a:gd name="T17" fmla="*/ 13720233 h 24"/>
              <a:gd name="T18" fmla="*/ 61744763 w 24"/>
              <a:gd name="T19" fmla="*/ 6860116 h 24"/>
              <a:gd name="T20" fmla="*/ 41162553 w 24"/>
              <a:gd name="T21" fmla="*/ 0 h 24"/>
              <a:gd name="T22" fmla="*/ 41162553 w 24"/>
              <a:gd name="T23" fmla="*/ 0 h 24"/>
              <a:gd name="T24" fmla="*/ 27442317 w 24"/>
              <a:gd name="T25" fmla="*/ 6860116 h 24"/>
              <a:gd name="T26" fmla="*/ 13720233 w 24"/>
              <a:gd name="T27" fmla="*/ 13720233 h 24"/>
              <a:gd name="T28" fmla="*/ 6860116 w 24"/>
              <a:gd name="T29" fmla="*/ 27442317 h 24"/>
              <a:gd name="T30" fmla="*/ 0 w 24"/>
              <a:gd name="T31" fmla="*/ 41162553 h 24"/>
              <a:gd name="T32" fmla="*/ 0 w 24"/>
              <a:gd name="T33" fmla="*/ 41162553 h 24"/>
              <a:gd name="T34" fmla="*/ 6860116 w 24"/>
              <a:gd name="T35" fmla="*/ 54882782 h 24"/>
              <a:gd name="T36" fmla="*/ 13720233 w 24"/>
              <a:gd name="T37" fmla="*/ 68604878 h 24"/>
              <a:gd name="T38" fmla="*/ 27442317 w 24"/>
              <a:gd name="T39" fmla="*/ 82325107 h 24"/>
              <a:gd name="T40" fmla="*/ 41162553 w 24"/>
              <a:gd name="T41" fmla="*/ 82325107 h 24"/>
              <a:gd name="T42" fmla="*/ 41162553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89" name="Freeform 135"/>
          <p:cNvSpPr>
            <a:spLocks noChangeAspect="1"/>
          </p:cNvSpPr>
          <p:nvPr/>
        </p:nvSpPr>
        <p:spPr bwMode="auto">
          <a:xfrm>
            <a:off x="3768725" y="2355850"/>
            <a:ext cx="44450" cy="44450"/>
          </a:xfrm>
          <a:custGeom>
            <a:avLst/>
            <a:gdLst>
              <a:gd name="T0" fmla="*/ 41162553 w 24"/>
              <a:gd name="T1" fmla="*/ 82325107 h 24"/>
              <a:gd name="T2" fmla="*/ 41162553 w 24"/>
              <a:gd name="T3" fmla="*/ 82325107 h 24"/>
              <a:gd name="T4" fmla="*/ 61744763 w 24"/>
              <a:gd name="T5" fmla="*/ 82325107 h 24"/>
              <a:gd name="T6" fmla="*/ 68604878 w 24"/>
              <a:gd name="T7" fmla="*/ 68604878 h 24"/>
              <a:gd name="T8" fmla="*/ 82325107 w 24"/>
              <a:gd name="T9" fmla="*/ 54882782 h 24"/>
              <a:gd name="T10" fmla="*/ 82325107 w 24"/>
              <a:gd name="T11" fmla="*/ 41162553 h 24"/>
              <a:gd name="T12" fmla="*/ 82325107 w 24"/>
              <a:gd name="T13" fmla="*/ 41162553 h 24"/>
              <a:gd name="T14" fmla="*/ 82325107 w 24"/>
              <a:gd name="T15" fmla="*/ 27442317 h 24"/>
              <a:gd name="T16" fmla="*/ 68604878 w 24"/>
              <a:gd name="T17" fmla="*/ 13720233 h 24"/>
              <a:gd name="T18" fmla="*/ 61744763 w 24"/>
              <a:gd name="T19" fmla="*/ 6860116 h 24"/>
              <a:gd name="T20" fmla="*/ 41162553 w 24"/>
              <a:gd name="T21" fmla="*/ 0 h 24"/>
              <a:gd name="T22" fmla="*/ 41162553 w 24"/>
              <a:gd name="T23" fmla="*/ 0 h 24"/>
              <a:gd name="T24" fmla="*/ 27442317 w 24"/>
              <a:gd name="T25" fmla="*/ 6860116 h 24"/>
              <a:gd name="T26" fmla="*/ 13720233 w 24"/>
              <a:gd name="T27" fmla="*/ 13720233 h 24"/>
              <a:gd name="T28" fmla="*/ 6860116 w 24"/>
              <a:gd name="T29" fmla="*/ 27442317 h 24"/>
              <a:gd name="T30" fmla="*/ 0 w 24"/>
              <a:gd name="T31" fmla="*/ 41162553 h 24"/>
              <a:gd name="T32" fmla="*/ 0 w 24"/>
              <a:gd name="T33" fmla="*/ 41162553 h 24"/>
              <a:gd name="T34" fmla="*/ 6860116 w 24"/>
              <a:gd name="T35" fmla="*/ 54882782 h 24"/>
              <a:gd name="T36" fmla="*/ 13720233 w 24"/>
              <a:gd name="T37" fmla="*/ 68604878 h 24"/>
              <a:gd name="T38" fmla="*/ 27442317 w 24"/>
              <a:gd name="T39" fmla="*/ 82325107 h 24"/>
              <a:gd name="T40" fmla="*/ 41162553 w 24"/>
              <a:gd name="T41" fmla="*/ 82325107 h 24"/>
              <a:gd name="T42" fmla="*/ 41162553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90" name="Freeform 136"/>
          <p:cNvSpPr>
            <a:spLocks noChangeAspect="1"/>
          </p:cNvSpPr>
          <p:nvPr/>
        </p:nvSpPr>
        <p:spPr bwMode="auto">
          <a:xfrm>
            <a:off x="3900488" y="2355850"/>
            <a:ext cx="44450" cy="44450"/>
          </a:xfrm>
          <a:custGeom>
            <a:avLst/>
            <a:gdLst>
              <a:gd name="T0" fmla="*/ 41162553 w 24"/>
              <a:gd name="T1" fmla="*/ 82325107 h 24"/>
              <a:gd name="T2" fmla="*/ 41162553 w 24"/>
              <a:gd name="T3" fmla="*/ 82325107 h 24"/>
              <a:gd name="T4" fmla="*/ 61744763 w 24"/>
              <a:gd name="T5" fmla="*/ 82325107 h 24"/>
              <a:gd name="T6" fmla="*/ 68604878 w 24"/>
              <a:gd name="T7" fmla="*/ 68604878 h 24"/>
              <a:gd name="T8" fmla="*/ 82325107 w 24"/>
              <a:gd name="T9" fmla="*/ 54882782 h 24"/>
              <a:gd name="T10" fmla="*/ 82325107 w 24"/>
              <a:gd name="T11" fmla="*/ 41162553 h 24"/>
              <a:gd name="T12" fmla="*/ 82325107 w 24"/>
              <a:gd name="T13" fmla="*/ 41162553 h 24"/>
              <a:gd name="T14" fmla="*/ 82325107 w 24"/>
              <a:gd name="T15" fmla="*/ 27442317 h 24"/>
              <a:gd name="T16" fmla="*/ 68604878 w 24"/>
              <a:gd name="T17" fmla="*/ 13720233 h 24"/>
              <a:gd name="T18" fmla="*/ 61744763 w 24"/>
              <a:gd name="T19" fmla="*/ 6860116 h 24"/>
              <a:gd name="T20" fmla="*/ 41162553 w 24"/>
              <a:gd name="T21" fmla="*/ 0 h 24"/>
              <a:gd name="T22" fmla="*/ 41162553 w 24"/>
              <a:gd name="T23" fmla="*/ 0 h 24"/>
              <a:gd name="T24" fmla="*/ 27442317 w 24"/>
              <a:gd name="T25" fmla="*/ 6860116 h 24"/>
              <a:gd name="T26" fmla="*/ 13720233 w 24"/>
              <a:gd name="T27" fmla="*/ 13720233 h 24"/>
              <a:gd name="T28" fmla="*/ 6860116 w 24"/>
              <a:gd name="T29" fmla="*/ 27442317 h 24"/>
              <a:gd name="T30" fmla="*/ 0 w 24"/>
              <a:gd name="T31" fmla="*/ 41162553 h 24"/>
              <a:gd name="T32" fmla="*/ 0 w 24"/>
              <a:gd name="T33" fmla="*/ 41162553 h 24"/>
              <a:gd name="T34" fmla="*/ 6860116 w 24"/>
              <a:gd name="T35" fmla="*/ 54882782 h 24"/>
              <a:gd name="T36" fmla="*/ 13720233 w 24"/>
              <a:gd name="T37" fmla="*/ 68604878 h 24"/>
              <a:gd name="T38" fmla="*/ 27442317 w 24"/>
              <a:gd name="T39" fmla="*/ 82325107 h 24"/>
              <a:gd name="T40" fmla="*/ 41162553 w 24"/>
              <a:gd name="T41" fmla="*/ 82325107 h 24"/>
              <a:gd name="T42" fmla="*/ 41162553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91" name="Freeform 137"/>
          <p:cNvSpPr>
            <a:spLocks noChangeAspect="1"/>
          </p:cNvSpPr>
          <p:nvPr/>
        </p:nvSpPr>
        <p:spPr bwMode="auto">
          <a:xfrm>
            <a:off x="4032250" y="2355850"/>
            <a:ext cx="44450" cy="44450"/>
          </a:xfrm>
          <a:custGeom>
            <a:avLst/>
            <a:gdLst>
              <a:gd name="T0" fmla="*/ 41162553 w 24"/>
              <a:gd name="T1" fmla="*/ 82325107 h 24"/>
              <a:gd name="T2" fmla="*/ 41162553 w 24"/>
              <a:gd name="T3" fmla="*/ 82325107 h 24"/>
              <a:gd name="T4" fmla="*/ 61744763 w 24"/>
              <a:gd name="T5" fmla="*/ 82325107 h 24"/>
              <a:gd name="T6" fmla="*/ 68604878 w 24"/>
              <a:gd name="T7" fmla="*/ 68604878 h 24"/>
              <a:gd name="T8" fmla="*/ 82325107 w 24"/>
              <a:gd name="T9" fmla="*/ 54882782 h 24"/>
              <a:gd name="T10" fmla="*/ 82325107 w 24"/>
              <a:gd name="T11" fmla="*/ 41162553 h 24"/>
              <a:gd name="T12" fmla="*/ 82325107 w 24"/>
              <a:gd name="T13" fmla="*/ 41162553 h 24"/>
              <a:gd name="T14" fmla="*/ 82325107 w 24"/>
              <a:gd name="T15" fmla="*/ 27442317 h 24"/>
              <a:gd name="T16" fmla="*/ 68604878 w 24"/>
              <a:gd name="T17" fmla="*/ 13720233 h 24"/>
              <a:gd name="T18" fmla="*/ 61744763 w 24"/>
              <a:gd name="T19" fmla="*/ 6860116 h 24"/>
              <a:gd name="T20" fmla="*/ 41162553 w 24"/>
              <a:gd name="T21" fmla="*/ 0 h 24"/>
              <a:gd name="T22" fmla="*/ 41162553 w 24"/>
              <a:gd name="T23" fmla="*/ 0 h 24"/>
              <a:gd name="T24" fmla="*/ 27442317 w 24"/>
              <a:gd name="T25" fmla="*/ 6860116 h 24"/>
              <a:gd name="T26" fmla="*/ 13720233 w 24"/>
              <a:gd name="T27" fmla="*/ 13720233 h 24"/>
              <a:gd name="T28" fmla="*/ 6860116 w 24"/>
              <a:gd name="T29" fmla="*/ 27442317 h 24"/>
              <a:gd name="T30" fmla="*/ 0 w 24"/>
              <a:gd name="T31" fmla="*/ 41162553 h 24"/>
              <a:gd name="T32" fmla="*/ 0 w 24"/>
              <a:gd name="T33" fmla="*/ 41162553 h 24"/>
              <a:gd name="T34" fmla="*/ 6860116 w 24"/>
              <a:gd name="T35" fmla="*/ 54882782 h 24"/>
              <a:gd name="T36" fmla="*/ 13720233 w 24"/>
              <a:gd name="T37" fmla="*/ 68604878 h 24"/>
              <a:gd name="T38" fmla="*/ 27442317 w 24"/>
              <a:gd name="T39" fmla="*/ 82325107 h 24"/>
              <a:gd name="T40" fmla="*/ 41162553 w 24"/>
              <a:gd name="T41" fmla="*/ 82325107 h 24"/>
              <a:gd name="T42" fmla="*/ 41162553 w 24"/>
              <a:gd name="T43" fmla="*/ 82325107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12" y="24"/>
                </a:moveTo>
                <a:lnTo>
                  <a:pt x="12" y="24"/>
                </a:lnTo>
                <a:lnTo>
                  <a:pt x="18" y="24"/>
                </a:lnTo>
                <a:lnTo>
                  <a:pt x="20" y="20"/>
                </a:lnTo>
                <a:lnTo>
                  <a:pt x="24" y="16"/>
                </a:lnTo>
                <a:lnTo>
                  <a:pt x="24" y="12"/>
                </a:lnTo>
                <a:lnTo>
                  <a:pt x="24" y="8"/>
                </a:lnTo>
                <a:lnTo>
                  <a:pt x="20" y="4"/>
                </a:lnTo>
                <a:lnTo>
                  <a:pt x="18" y="2"/>
                </a:lnTo>
                <a:lnTo>
                  <a:pt x="12" y="0"/>
                </a:lnTo>
                <a:lnTo>
                  <a:pt x="8" y="2"/>
                </a:lnTo>
                <a:lnTo>
                  <a:pt x="4" y="4"/>
                </a:lnTo>
                <a:lnTo>
                  <a:pt x="2" y="8"/>
                </a:lnTo>
                <a:lnTo>
                  <a:pt x="0" y="12"/>
                </a:lnTo>
                <a:lnTo>
                  <a:pt x="2" y="16"/>
                </a:lnTo>
                <a:lnTo>
                  <a:pt x="4" y="20"/>
                </a:lnTo>
                <a:lnTo>
                  <a:pt x="8" y="24"/>
                </a:lnTo>
                <a:lnTo>
                  <a:pt x="12" y="24"/>
                </a:lnTo>
                <a:close/>
              </a:path>
            </a:pathLst>
          </a:custGeom>
          <a:solidFill>
            <a:srgbClr val="000000"/>
          </a:solidFill>
          <a:ln w="3175">
            <a:solidFill>
              <a:srgbClr val="000000"/>
            </a:solidFill>
            <a:round/>
            <a:headEnd/>
            <a:tailEnd/>
          </a:ln>
        </p:spPr>
        <p:txBody>
          <a:bodyPr/>
          <a:lstStyle/>
          <a:p>
            <a:endParaRPr lang="en-US"/>
          </a:p>
        </p:txBody>
      </p:sp>
      <p:sp>
        <p:nvSpPr>
          <p:cNvPr id="45192" name="Rectangle 138"/>
          <p:cNvSpPr>
            <a:spLocks noChangeAspect="1" noChangeArrowheads="1"/>
          </p:cNvSpPr>
          <p:nvPr/>
        </p:nvSpPr>
        <p:spPr bwMode="auto">
          <a:xfrm>
            <a:off x="1631950" y="2187575"/>
            <a:ext cx="90488" cy="92075"/>
          </a:xfrm>
          <a:prstGeom prst="rect">
            <a:avLst/>
          </a:prstGeom>
          <a:solidFill>
            <a:srgbClr val="000000"/>
          </a:solidFill>
          <a:ln w="6350">
            <a:solidFill>
              <a:srgbClr val="000000"/>
            </a:solidFill>
            <a:miter lim="800000"/>
            <a:headEnd/>
            <a:tailEnd/>
          </a:ln>
        </p:spPr>
        <p:txBody>
          <a:bodyPr/>
          <a:lstStyle/>
          <a:p>
            <a:endParaRPr lang="en-US"/>
          </a:p>
        </p:txBody>
      </p:sp>
      <p:sp>
        <p:nvSpPr>
          <p:cNvPr id="45193" name="Rectangle 139"/>
          <p:cNvSpPr>
            <a:spLocks noChangeAspect="1" noChangeArrowheads="1"/>
          </p:cNvSpPr>
          <p:nvPr/>
        </p:nvSpPr>
        <p:spPr bwMode="auto">
          <a:xfrm>
            <a:off x="1631950" y="2025650"/>
            <a:ext cx="90488" cy="92075"/>
          </a:xfrm>
          <a:prstGeom prst="rect">
            <a:avLst/>
          </a:prstGeom>
          <a:solidFill>
            <a:srgbClr val="000000"/>
          </a:solidFill>
          <a:ln w="6350">
            <a:solidFill>
              <a:srgbClr val="000000"/>
            </a:solidFill>
            <a:miter lim="800000"/>
            <a:headEnd/>
            <a:tailEnd/>
          </a:ln>
        </p:spPr>
        <p:txBody>
          <a:bodyPr/>
          <a:lstStyle/>
          <a:p>
            <a:endParaRPr lang="en-US"/>
          </a:p>
        </p:txBody>
      </p:sp>
      <p:sp>
        <p:nvSpPr>
          <p:cNvPr id="45194" name="Rectangle 140"/>
          <p:cNvSpPr>
            <a:spLocks noChangeAspect="1" noChangeArrowheads="1"/>
          </p:cNvSpPr>
          <p:nvPr/>
        </p:nvSpPr>
        <p:spPr bwMode="auto">
          <a:xfrm>
            <a:off x="1631950" y="1865313"/>
            <a:ext cx="90488" cy="90487"/>
          </a:xfrm>
          <a:prstGeom prst="rect">
            <a:avLst/>
          </a:prstGeom>
          <a:solidFill>
            <a:srgbClr val="000000"/>
          </a:solidFill>
          <a:ln w="6350">
            <a:solidFill>
              <a:srgbClr val="000000"/>
            </a:solidFill>
            <a:miter lim="800000"/>
            <a:headEnd/>
            <a:tailEnd/>
          </a:ln>
        </p:spPr>
        <p:txBody>
          <a:bodyPr/>
          <a:lstStyle/>
          <a:p>
            <a:endParaRPr lang="en-US"/>
          </a:p>
        </p:txBody>
      </p:sp>
      <p:sp>
        <p:nvSpPr>
          <p:cNvPr id="45195" name="Rectangle 141"/>
          <p:cNvSpPr>
            <a:spLocks noChangeAspect="1" noChangeArrowheads="1"/>
          </p:cNvSpPr>
          <p:nvPr/>
        </p:nvSpPr>
        <p:spPr bwMode="auto">
          <a:xfrm>
            <a:off x="1825625" y="2187575"/>
            <a:ext cx="92075" cy="92075"/>
          </a:xfrm>
          <a:prstGeom prst="rect">
            <a:avLst/>
          </a:prstGeom>
          <a:solidFill>
            <a:srgbClr val="000000"/>
          </a:solidFill>
          <a:ln w="6350">
            <a:solidFill>
              <a:srgbClr val="000000"/>
            </a:solidFill>
            <a:miter lim="800000"/>
            <a:headEnd/>
            <a:tailEnd/>
          </a:ln>
        </p:spPr>
        <p:txBody>
          <a:bodyPr/>
          <a:lstStyle/>
          <a:p>
            <a:endParaRPr lang="en-US"/>
          </a:p>
        </p:txBody>
      </p:sp>
      <p:sp>
        <p:nvSpPr>
          <p:cNvPr id="45196" name="Rectangle 142"/>
          <p:cNvSpPr>
            <a:spLocks noChangeAspect="1" noChangeArrowheads="1"/>
          </p:cNvSpPr>
          <p:nvPr/>
        </p:nvSpPr>
        <p:spPr bwMode="auto">
          <a:xfrm>
            <a:off x="1825625" y="2025650"/>
            <a:ext cx="92075" cy="92075"/>
          </a:xfrm>
          <a:prstGeom prst="rect">
            <a:avLst/>
          </a:prstGeom>
          <a:solidFill>
            <a:srgbClr val="000000"/>
          </a:solidFill>
          <a:ln w="6350">
            <a:solidFill>
              <a:srgbClr val="000000"/>
            </a:solidFill>
            <a:miter lim="800000"/>
            <a:headEnd/>
            <a:tailEnd/>
          </a:ln>
        </p:spPr>
        <p:txBody>
          <a:bodyPr/>
          <a:lstStyle/>
          <a:p>
            <a:endParaRPr lang="en-US"/>
          </a:p>
        </p:txBody>
      </p:sp>
      <p:sp>
        <p:nvSpPr>
          <p:cNvPr id="45197" name="Rectangle 143"/>
          <p:cNvSpPr>
            <a:spLocks noChangeAspect="1" noChangeArrowheads="1"/>
          </p:cNvSpPr>
          <p:nvPr/>
        </p:nvSpPr>
        <p:spPr bwMode="auto">
          <a:xfrm>
            <a:off x="1825625" y="1865313"/>
            <a:ext cx="92075" cy="90487"/>
          </a:xfrm>
          <a:prstGeom prst="rect">
            <a:avLst/>
          </a:prstGeom>
          <a:solidFill>
            <a:srgbClr val="000000"/>
          </a:solidFill>
          <a:ln w="6350">
            <a:solidFill>
              <a:srgbClr val="000000"/>
            </a:solidFill>
            <a:miter lim="800000"/>
            <a:headEnd/>
            <a:tailEnd/>
          </a:ln>
        </p:spPr>
        <p:txBody>
          <a:bodyPr/>
          <a:lstStyle/>
          <a:p>
            <a:endParaRPr lang="en-US"/>
          </a:p>
        </p:txBody>
      </p:sp>
      <p:sp>
        <p:nvSpPr>
          <p:cNvPr id="45198" name="Rectangle 144"/>
          <p:cNvSpPr>
            <a:spLocks noChangeAspect="1" noChangeArrowheads="1"/>
          </p:cNvSpPr>
          <p:nvPr/>
        </p:nvSpPr>
        <p:spPr bwMode="auto">
          <a:xfrm>
            <a:off x="1631950" y="2481263"/>
            <a:ext cx="90488" cy="90487"/>
          </a:xfrm>
          <a:prstGeom prst="rect">
            <a:avLst/>
          </a:prstGeom>
          <a:solidFill>
            <a:srgbClr val="000000"/>
          </a:solidFill>
          <a:ln w="6350">
            <a:solidFill>
              <a:srgbClr val="000000"/>
            </a:solidFill>
            <a:miter lim="800000"/>
            <a:headEnd/>
            <a:tailEnd/>
          </a:ln>
        </p:spPr>
        <p:txBody>
          <a:bodyPr/>
          <a:lstStyle/>
          <a:p>
            <a:endParaRPr lang="en-US"/>
          </a:p>
        </p:txBody>
      </p:sp>
      <p:sp>
        <p:nvSpPr>
          <p:cNvPr id="45199" name="Rectangle 145"/>
          <p:cNvSpPr>
            <a:spLocks noChangeAspect="1" noChangeArrowheads="1"/>
          </p:cNvSpPr>
          <p:nvPr/>
        </p:nvSpPr>
        <p:spPr bwMode="auto">
          <a:xfrm>
            <a:off x="1631950" y="2641600"/>
            <a:ext cx="90488" cy="92075"/>
          </a:xfrm>
          <a:prstGeom prst="rect">
            <a:avLst/>
          </a:prstGeom>
          <a:solidFill>
            <a:srgbClr val="000000"/>
          </a:solidFill>
          <a:ln w="6350">
            <a:solidFill>
              <a:srgbClr val="000000"/>
            </a:solidFill>
            <a:miter lim="800000"/>
            <a:headEnd/>
            <a:tailEnd/>
          </a:ln>
        </p:spPr>
        <p:txBody>
          <a:bodyPr/>
          <a:lstStyle/>
          <a:p>
            <a:endParaRPr lang="en-US"/>
          </a:p>
        </p:txBody>
      </p:sp>
      <p:sp>
        <p:nvSpPr>
          <p:cNvPr id="45200" name="Rectangle 146"/>
          <p:cNvSpPr>
            <a:spLocks noChangeAspect="1" noChangeArrowheads="1"/>
          </p:cNvSpPr>
          <p:nvPr/>
        </p:nvSpPr>
        <p:spPr bwMode="auto">
          <a:xfrm>
            <a:off x="1631950" y="2803525"/>
            <a:ext cx="90488" cy="90488"/>
          </a:xfrm>
          <a:prstGeom prst="rect">
            <a:avLst/>
          </a:prstGeom>
          <a:solidFill>
            <a:srgbClr val="000000"/>
          </a:solidFill>
          <a:ln w="6350">
            <a:solidFill>
              <a:srgbClr val="000000"/>
            </a:solidFill>
            <a:miter lim="800000"/>
            <a:headEnd/>
            <a:tailEnd/>
          </a:ln>
        </p:spPr>
        <p:txBody>
          <a:bodyPr/>
          <a:lstStyle/>
          <a:p>
            <a:endParaRPr lang="en-US"/>
          </a:p>
        </p:txBody>
      </p:sp>
      <p:sp>
        <p:nvSpPr>
          <p:cNvPr id="45201" name="Rectangle 147"/>
          <p:cNvSpPr>
            <a:spLocks noChangeAspect="1" noChangeArrowheads="1"/>
          </p:cNvSpPr>
          <p:nvPr/>
        </p:nvSpPr>
        <p:spPr bwMode="auto">
          <a:xfrm>
            <a:off x="1825625" y="2481263"/>
            <a:ext cx="92075" cy="90487"/>
          </a:xfrm>
          <a:prstGeom prst="rect">
            <a:avLst/>
          </a:prstGeom>
          <a:solidFill>
            <a:srgbClr val="000000"/>
          </a:solidFill>
          <a:ln w="6350">
            <a:solidFill>
              <a:srgbClr val="000000"/>
            </a:solidFill>
            <a:miter lim="800000"/>
            <a:headEnd/>
            <a:tailEnd/>
          </a:ln>
        </p:spPr>
        <p:txBody>
          <a:bodyPr/>
          <a:lstStyle/>
          <a:p>
            <a:endParaRPr lang="en-US"/>
          </a:p>
        </p:txBody>
      </p:sp>
      <p:sp>
        <p:nvSpPr>
          <p:cNvPr id="45202" name="Rectangle 148"/>
          <p:cNvSpPr>
            <a:spLocks noChangeAspect="1" noChangeArrowheads="1"/>
          </p:cNvSpPr>
          <p:nvPr/>
        </p:nvSpPr>
        <p:spPr bwMode="auto">
          <a:xfrm>
            <a:off x="1825625" y="2641600"/>
            <a:ext cx="92075" cy="92075"/>
          </a:xfrm>
          <a:prstGeom prst="rect">
            <a:avLst/>
          </a:prstGeom>
          <a:solidFill>
            <a:srgbClr val="000000"/>
          </a:solidFill>
          <a:ln w="6350">
            <a:solidFill>
              <a:srgbClr val="000000"/>
            </a:solidFill>
            <a:miter lim="800000"/>
            <a:headEnd/>
            <a:tailEnd/>
          </a:ln>
        </p:spPr>
        <p:txBody>
          <a:bodyPr/>
          <a:lstStyle/>
          <a:p>
            <a:endParaRPr lang="en-US"/>
          </a:p>
        </p:txBody>
      </p:sp>
      <p:sp>
        <p:nvSpPr>
          <p:cNvPr id="45203" name="Rectangle 149"/>
          <p:cNvSpPr>
            <a:spLocks noChangeAspect="1" noChangeArrowheads="1"/>
          </p:cNvSpPr>
          <p:nvPr/>
        </p:nvSpPr>
        <p:spPr bwMode="auto">
          <a:xfrm>
            <a:off x="1825625" y="2803525"/>
            <a:ext cx="92075" cy="90488"/>
          </a:xfrm>
          <a:prstGeom prst="rect">
            <a:avLst/>
          </a:prstGeom>
          <a:solidFill>
            <a:srgbClr val="000000"/>
          </a:solidFill>
          <a:ln w="6350">
            <a:solidFill>
              <a:srgbClr val="000000"/>
            </a:solidFill>
            <a:miter lim="800000"/>
            <a:headEnd/>
            <a:tailEnd/>
          </a:ln>
        </p:spPr>
        <p:txBody>
          <a:bodyPr/>
          <a:lstStyle/>
          <a:p>
            <a:endParaRPr lang="en-US"/>
          </a:p>
        </p:txBody>
      </p:sp>
      <p:sp>
        <p:nvSpPr>
          <p:cNvPr id="45204" name="Freeform 150"/>
          <p:cNvSpPr>
            <a:spLocks noChangeAspect="1"/>
          </p:cNvSpPr>
          <p:nvPr/>
        </p:nvSpPr>
        <p:spPr bwMode="auto">
          <a:xfrm>
            <a:off x="1722438" y="2378075"/>
            <a:ext cx="1012825" cy="103188"/>
          </a:xfrm>
          <a:custGeom>
            <a:avLst/>
            <a:gdLst>
              <a:gd name="T0" fmla="*/ 0 w 552"/>
              <a:gd name="T1" fmla="*/ 190138637 h 56"/>
              <a:gd name="T2" fmla="*/ 0 w 552"/>
              <a:gd name="T3" fmla="*/ 67906928 h 56"/>
              <a:gd name="T4" fmla="*/ 1858359203 w 552"/>
              <a:gd name="T5" fmla="*/ 67906928 h 56"/>
              <a:gd name="T6" fmla="*/ 1858359203 w 552"/>
              <a:gd name="T7" fmla="*/ 0 h 56"/>
              <a:gd name="T8" fmla="*/ 0 60000 65536"/>
              <a:gd name="T9" fmla="*/ 0 60000 65536"/>
              <a:gd name="T10" fmla="*/ 0 60000 65536"/>
              <a:gd name="T11" fmla="*/ 0 60000 65536"/>
              <a:gd name="T12" fmla="*/ 0 w 552"/>
              <a:gd name="T13" fmla="*/ 0 h 56"/>
              <a:gd name="T14" fmla="*/ 552 w 552"/>
              <a:gd name="T15" fmla="*/ 56 h 56"/>
            </a:gdLst>
            <a:ahLst/>
            <a:cxnLst>
              <a:cxn ang="T8">
                <a:pos x="T0" y="T1"/>
              </a:cxn>
              <a:cxn ang="T9">
                <a:pos x="T2" y="T3"/>
              </a:cxn>
              <a:cxn ang="T10">
                <a:pos x="T4" y="T5"/>
              </a:cxn>
              <a:cxn ang="T11">
                <a:pos x="T6" y="T7"/>
              </a:cxn>
            </a:cxnLst>
            <a:rect l="T12" t="T13" r="T14" b="T15"/>
            <a:pathLst>
              <a:path w="552" h="56">
                <a:moveTo>
                  <a:pt x="0" y="56"/>
                </a:moveTo>
                <a:lnTo>
                  <a:pt x="0" y="20"/>
                </a:lnTo>
                <a:lnTo>
                  <a:pt x="552" y="20"/>
                </a:lnTo>
                <a:lnTo>
                  <a:pt x="552" y="0"/>
                </a:lnTo>
              </a:path>
            </a:pathLst>
          </a:custGeom>
          <a:noFill/>
          <a:ln w="6350">
            <a:solidFill>
              <a:srgbClr val="000000"/>
            </a:solidFill>
            <a:round/>
            <a:headEnd/>
            <a:tailEnd/>
          </a:ln>
        </p:spPr>
        <p:txBody>
          <a:bodyPr/>
          <a:lstStyle/>
          <a:p>
            <a:endParaRPr lang="en-US"/>
          </a:p>
        </p:txBody>
      </p:sp>
      <p:sp>
        <p:nvSpPr>
          <p:cNvPr id="45205" name="Freeform 151"/>
          <p:cNvSpPr>
            <a:spLocks noChangeAspect="1"/>
          </p:cNvSpPr>
          <p:nvPr/>
        </p:nvSpPr>
        <p:spPr bwMode="auto">
          <a:xfrm>
            <a:off x="1722438" y="2378075"/>
            <a:ext cx="1276350" cy="263525"/>
          </a:xfrm>
          <a:custGeom>
            <a:avLst/>
            <a:gdLst>
              <a:gd name="T0" fmla="*/ 0 w 696"/>
              <a:gd name="T1" fmla="*/ 482259925 h 144"/>
              <a:gd name="T2" fmla="*/ 40355400 w 696"/>
              <a:gd name="T3" fmla="*/ 482259925 h 144"/>
              <a:gd name="T4" fmla="*/ 40355400 w 696"/>
              <a:gd name="T5" fmla="*/ 107168647 h 144"/>
              <a:gd name="T6" fmla="*/ 2147483647 w 696"/>
              <a:gd name="T7" fmla="*/ 107168647 h 144"/>
              <a:gd name="T8" fmla="*/ 2147483647 w 696"/>
              <a:gd name="T9" fmla="*/ 0 h 144"/>
              <a:gd name="T10" fmla="*/ 0 60000 65536"/>
              <a:gd name="T11" fmla="*/ 0 60000 65536"/>
              <a:gd name="T12" fmla="*/ 0 60000 65536"/>
              <a:gd name="T13" fmla="*/ 0 60000 65536"/>
              <a:gd name="T14" fmla="*/ 0 60000 65536"/>
              <a:gd name="T15" fmla="*/ 0 w 696"/>
              <a:gd name="T16" fmla="*/ 0 h 144"/>
              <a:gd name="T17" fmla="*/ 696 w 696"/>
              <a:gd name="T18" fmla="*/ 144 h 144"/>
            </a:gdLst>
            <a:ahLst/>
            <a:cxnLst>
              <a:cxn ang="T10">
                <a:pos x="T0" y="T1"/>
              </a:cxn>
              <a:cxn ang="T11">
                <a:pos x="T2" y="T3"/>
              </a:cxn>
              <a:cxn ang="T12">
                <a:pos x="T4" y="T5"/>
              </a:cxn>
              <a:cxn ang="T13">
                <a:pos x="T6" y="T7"/>
              </a:cxn>
              <a:cxn ang="T14">
                <a:pos x="T8" y="T9"/>
              </a:cxn>
            </a:cxnLst>
            <a:rect l="T15" t="T16" r="T17" b="T18"/>
            <a:pathLst>
              <a:path w="696" h="144">
                <a:moveTo>
                  <a:pt x="0" y="144"/>
                </a:moveTo>
                <a:lnTo>
                  <a:pt x="12" y="144"/>
                </a:lnTo>
                <a:lnTo>
                  <a:pt x="12" y="32"/>
                </a:lnTo>
                <a:lnTo>
                  <a:pt x="696" y="32"/>
                </a:lnTo>
                <a:lnTo>
                  <a:pt x="696" y="0"/>
                </a:lnTo>
              </a:path>
            </a:pathLst>
          </a:custGeom>
          <a:noFill/>
          <a:ln w="6350">
            <a:solidFill>
              <a:srgbClr val="000000"/>
            </a:solidFill>
            <a:round/>
            <a:headEnd/>
            <a:tailEnd/>
          </a:ln>
        </p:spPr>
        <p:txBody>
          <a:bodyPr/>
          <a:lstStyle/>
          <a:p>
            <a:endParaRPr lang="en-US"/>
          </a:p>
        </p:txBody>
      </p:sp>
      <p:sp>
        <p:nvSpPr>
          <p:cNvPr id="45206" name="Freeform 152"/>
          <p:cNvSpPr>
            <a:spLocks noChangeAspect="1"/>
          </p:cNvSpPr>
          <p:nvPr/>
        </p:nvSpPr>
        <p:spPr bwMode="auto">
          <a:xfrm>
            <a:off x="1722438" y="2378075"/>
            <a:ext cx="1539875" cy="425450"/>
          </a:xfrm>
          <a:custGeom>
            <a:avLst/>
            <a:gdLst>
              <a:gd name="T0" fmla="*/ 0 w 840"/>
              <a:gd name="T1" fmla="*/ 780205638 h 232"/>
              <a:gd name="T2" fmla="*/ 80652792 w 840"/>
              <a:gd name="T3" fmla="*/ 780205638 h 232"/>
              <a:gd name="T4" fmla="*/ 80652792 w 840"/>
              <a:gd name="T5" fmla="*/ 147970428 h 232"/>
              <a:gd name="T6" fmla="*/ 2147483647 w 840"/>
              <a:gd name="T7" fmla="*/ 147970428 h 232"/>
              <a:gd name="T8" fmla="*/ 2147483647 w 840"/>
              <a:gd name="T9" fmla="*/ 0 h 232"/>
              <a:gd name="T10" fmla="*/ 0 60000 65536"/>
              <a:gd name="T11" fmla="*/ 0 60000 65536"/>
              <a:gd name="T12" fmla="*/ 0 60000 65536"/>
              <a:gd name="T13" fmla="*/ 0 60000 65536"/>
              <a:gd name="T14" fmla="*/ 0 60000 65536"/>
              <a:gd name="T15" fmla="*/ 0 w 840"/>
              <a:gd name="T16" fmla="*/ 0 h 232"/>
              <a:gd name="T17" fmla="*/ 840 w 840"/>
              <a:gd name="T18" fmla="*/ 232 h 232"/>
            </a:gdLst>
            <a:ahLst/>
            <a:cxnLst>
              <a:cxn ang="T10">
                <a:pos x="T0" y="T1"/>
              </a:cxn>
              <a:cxn ang="T11">
                <a:pos x="T2" y="T3"/>
              </a:cxn>
              <a:cxn ang="T12">
                <a:pos x="T4" y="T5"/>
              </a:cxn>
              <a:cxn ang="T13">
                <a:pos x="T6" y="T7"/>
              </a:cxn>
              <a:cxn ang="T14">
                <a:pos x="T8" y="T9"/>
              </a:cxn>
            </a:cxnLst>
            <a:rect l="T15" t="T16" r="T17" b="T18"/>
            <a:pathLst>
              <a:path w="840" h="232">
                <a:moveTo>
                  <a:pt x="0" y="232"/>
                </a:moveTo>
                <a:lnTo>
                  <a:pt x="24" y="232"/>
                </a:lnTo>
                <a:lnTo>
                  <a:pt x="24" y="44"/>
                </a:lnTo>
                <a:lnTo>
                  <a:pt x="840" y="44"/>
                </a:lnTo>
                <a:lnTo>
                  <a:pt x="840" y="0"/>
                </a:lnTo>
              </a:path>
            </a:pathLst>
          </a:custGeom>
          <a:noFill/>
          <a:ln w="6350">
            <a:solidFill>
              <a:srgbClr val="000000"/>
            </a:solidFill>
            <a:round/>
            <a:headEnd/>
            <a:tailEnd/>
          </a:ln>
        </p:spPr>
        <p:txBody>
          <a:bodyPr/>
          <a:lstStyle/>
          <a:p>
            <a:endParaRPr lang="en-US"/>
          </a:p>
        </p:txBody>
      </p:sp>
      <p:sp>
        <p:nvSpPr>
          <p:cNvPr id="45207" name="Freeform 153"/>
          <p:cNvSpPr>
            <a:spLocks noChangeAspect="1"/>
          </p:cNvSpPr>
          <p:nvPr/>
        </p:nvSpPr>
        <p:spPr bwMode="auto">
          <a:xfrm>
            <a:off x="1917700" y="2378075"/>
            <a:ext cx="1609725" cy="103188"/>
          </a:xfrm>
          <a:custGeom>
            <a:avLst/>
            <a:gdLst>
              <a:gd name="T0" fmla="*/ 0 w 878"/>
              <a:gd name="T1" fmla="*/ 190138637 h 56"/>
              <a:gd name="T2" fmla="*/ 2147483647 w 878"/>
              <a:gd name="T3" fmla="*/ 190138637 h 56"/>
              <a:gd name="T4" fmla="*/ 2147483647 w 878"/>
              <a:gd name="T5" fmla="*/ 0 h 56"/>
              <a:gd name="T6" fmla="*/ 0 60000 65536"/>
              <a:gd name="T7" fmla="*/ 0 60000 65536"/>
              <a:gd name="T8" fmla="*/ 0 60000 65536"/>
              <a:gd name="T9" fmla="*/ 0 w 878"/>
              <a:gd name="T10" fmla="*/ 0 h 56"/>
              <a:gd name="T11" fmla="*/ 878 w 878"/>
              <a:gd name="T12" fmla="*/ 56 h 56"/>
            </a:gdLst>
            <a:ahLst/>
            <a:cxnLst>
              <a:cxn ang="T6">
                <a:pos x="T0" y="T1"/>
              </a:cxn>
              <a:cxn ang="T7">
                <a:pos x="T2" y="T3"/>
              </a:cxn>
              <a:cxn ang="T8">
                <a:pos x="T4" y="T5"/>
              </a:cxn>
            </a:cxnLst>
            <a:rect l="T9" t="T10" r="T11" b="T12"/>
            <a:pathLst>
              <a:path w="878" h="56">
                <a:moveTo>
                  <a:pt x="0" y="56"/>
                </a:moveTo>
                <a:lnTo>
                  <a:pt x="878" y="56"/>
                </a:lnTo>
                <a:lnTo>
                  <a:pt x="878" y="0"/>
                </a:lnTo>
              </a:path>
            </a:pathLst>
          </a:custGeom>
          <a:noFill/>
          <a:ln w="6350">
            <a:solidFill>
              <a:srgbClr val="000000"/>
            </a:solidFill>
            <a:round/>
            <a:headEnd/>
            <a:tailEnd/>
          </a:ln>
        </p:spPr>
        <p:txBody>
          <a:bodyPr/>
          <a:lstStyle/>
          <a:p>
            <a:endParaRPr lang="en-US"/>
          </a:p>
        </p:txBody>
      </p:sp>
      <p:sp>
        <p:nvSpPr>
          <p:cNvPr id="45208" name="Freeform 154"/>
          <p:cNvSpPr>
            <a:spLocks noChangeAspect="1"/>
          </p:cNvSpPr>
          <p:nvPr/>
        </p:nvSpPr>
        <p:spPr bwMode="auto">
          <a:xfrm>
            <a:off x="1917700" y="2378075"/>
            <a:ext cx="1873250" cy="263525"/>
          </a:xfrm>
          <a:custGeom>
            <a:avLst/>
            <a:gdLst>
              <a:gd name="T0" fmla="*/ 0 w 1022"/>
              <a:gd name="T1" fmla="*/ 482259925 h 144"/>
              <a:gd name="T2" fmla="*/ 40315204 w 1022"/>
              <a:gd name="T3" fmla="*/ 482259925 h 144"/>
              <a:gd name="T4" fmla="*/ 40315204 w 1022"/>
              <a:gd name="T5" fmla="*/ 227733142 h 144"/>
              <a:gd name="T6" fmla="*/ 2147483647 w 1022"/>
              <a:gd name="T7" fmla="*/ 227733142 h 144"/>
              <a:gd name="T8" fmla="*/ 2147483647 w 1022"/>
              <a:gd name="T9" fmla="*/ 0 h 144"/>
              <a:gd name="T10" fmla="*/ 0 60000 65536"/>
              <a:gd name="T11" fmla="*/ 0 60000 65536"/>
              <a:gd name="T12" fmla="*/ 0 60000 65536"/>
              <a:gd name="T13" fmla="*/ 0 60000 65536"/>
              <a:gd name="T14" fmla="*/ 0 60000 65536"/>
              <a:gd name="T15" fmla="*/ 0 w 1022"/>
              <a:gd name="T16" fmla="*/ 0 h 144"/>
              <a:gd name="T17" fmla="*/ 1022 w 1022"/>
              <a:gd name="T18" fmla="*/ 144 h 144"/>
            </a:gdLst>
            <a:ahLst/>
            <a:cxnLst>
              <a:cxn ang="T10">
                <a:pos x="T0" y="T1"/>
              </a:cxn>
              <a:cxn ang="T11">
                <a:pos x="T2" y="T3"/>
              </a:cxn>
              <a:cxn ang="T12">
                <a:pos x="T4" y="T5"/>
              </a:cxn>
              <a:cxn ang="T13">
                <a:pos x="T6" y="T7"/>
              </a:cxn>
              <a:cxn ang="T14">
                <a:pos x="T8" y="T9"/>
              </a:cxn>
            </a:cxnLst>
            <a:rect l="T15" t="T16" r="T17" b="T18"/>
            <a:pathLst>
              <a:path w="1022" h="144">
                <a:moveTo>
                  <a:pt x="0" y="144"/>
                </a:moveTo>
                <a:lnTo>
                  <a:pt x="12" y="144"/>
                </a:lnTo>
                <a:lnTo>
                  <a:pt x="12" y="68"/>
                </a:lnTo>
                <a:lnTo>
                  <a:pt x="1022" y="68"/>
                </a:lnTo>
                <a:lnTo>
                  <a:pt x="1022" y="0"/>
                </a:lnTo>
              </a:path>
            </a:pathLst>
          </a:custGeom>
          <a:noFill/>
          <a:ln w="6350">
            <a:solidFill>
              <a:srgbClr val="000000"/>
            </a:solidFill>
            <a:round/>
            <a:headEnd/>
            <a:tailEnd/>
          </a:ln>
        </p:spPr>
        <p:txBody>
          <a:bodyPr/>
          <a:lstStyle/>
          <a:p>
            <a:endParaRPr lang="en-US"/>
          </a:p>
        </p:txBody>
      </p:sp>
      <p:sp>
        <p:nvSpPr>
          <p:cNvPr id="45209" name="Freeform 155"/>
          <p:cNvSpPr>
            <a:spLocks noChangeAspect="1"/>
          </p:cNvSpPr>
          <p:nvPr/>
        </p:nvSpPr>
        <p:spPr bwMode="auto">
          <a:xfrm>
            <a:off x="1917700" y="2378075"/>
            <a:ext cx="2136775" cy="425450"/>
          </a:xfrm>
          <a:custGeom>
            <a:avLst/>
            <a:gdLst>
              <a:gd name="T0" fmla="*/ 0 w 1166"/>
              <a:gd name="T1" fmla="*/ 780205638 h 232"/>
              <a:gd name="T2" fmla="*/ 80600028 w 1166"/>
              <a:gd name="T3" fmla="*/ 780205638 h 232"/>
              <a:gd name="T4" fmla="*/ 80600028 w 1166"/>
              <a:gd name="T5" fmla="*/ 269036652 h 232"/>
              <a:gd name="T6" fmla="*/ 2147483647 w 1166"/>
              <a:gd name="T7" fmla="*/ 269036652 h 232"/>
              <a:gd name="T8" fmla="*/ 2147483647 w 1166"/>
              <a:gd name="T9" fmla="*/ 0 h 232"/>
              <a:gd name="T10" fmla="*/ 0 60000 65536"/>
              <a:gd name="T11" fmla="*/ 0 60000 65536"/>
              <a:gd name="T12" fmla="*/ 0 60000 65536"/>
              <a:gd name="T13" fmla="*/ 0 60000 65536"/>
              <a:gd name="T14" fmla="*/ 0 60000 65536"/>
              <a:gd name="T15" fmla="*/ 0 w 1166"/>
              <a:gd name="T16" fmla="*/ 0 h 232"/>
              <a:gd name="T17" fmla="*/ 1166 w 1166"/>
              <a:gd name="T18" fmla="*/ 232 h 232"/>
            </a:gdLst>
            <a:ahLst/>
            <a:cxnLst>
              <a:cxn ang="T10">
                <a:pos x="T0" y="T1"/>
              </a:cxn>
              <a:cxn ang="T11">
                <a:pos x="T2" y="T3"/>
              </a:cxn>
              <a:cxn ang="T12">
                <a:pos x="T4" y="T5"/>
              </a:cxn>
              <a:cxn ang="T13">
                <a:pos x="T6" y="T7"/>
              </a:cxn>
              <a:cxn ang="T14">
                <a:pos x="T8" y="T9"/>
              </a:cxn>
            </a:cxnLst>
            <a:rect l="T15" t="T16" r="T17" b="T18"/>
            <a:pathLst>
              <a:path w="1166" h="232">
                <a:moveTo>
                  <a:pt x="0" y="232"/>
                </a:moveTo>
                <a:lnTo>
                  <a:pt x="24" y="232"/>
                </a:lnTo>
                <a:lnTo>
                  <a:pt x="24" y="80"/>
                </a:lnTo>
                <a:lnTo>
                  <a:pt x="1166" y="80"/>
                </a:lnTo>
                <a:lnTo>
                  <a:pt x="1166" y="0"/>
                </a:lnTo>
              </a:path>
            </a:pathLst>
          </a:custGeom>
          <a:noFill/>
          <a:ln w="6350">
            <a:solidFill>
              <a:srgbClr val="000000"/>
            </a:solidFill>
            <a:round/>
            <a:headEnd/>
            <a:tailEnd/>
          </a:ln>
        </p:spPr>
        <p:txBody>
          <a:bodyPr/>
          <a:lstStyle/>
          <a:p>
            <a:endParaRPr lang="en-US"/>
          </a:p>
        </p:txBody>
      </p:sp>
      <p:sp>
        <p:nvSpPr>
          <p:cNvPr id="45210" name="Rectangle 156"/>
          <p:cNvSpPr>
            <a:spLocks noChangeAspect="1" noChangeArrowheads="1"/>
          </p:cNvSpPr>
          <p:nvPr/>
        </p:nvSpPr>
        <p:spPr bwMode="auto">
          <a:xfrm>
            <a:off x="2574925" y="1543050"/>
            <a:ext cx="960438"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Electrodes</a:t>
            </a:r>
            <a:endParaRPr lang="en-US" sz="1600" b="0">
              <a:latin typeface="Arial" pitchFamily="34" charset="0"/>
            </a:endParaRPr>
          </a:p>
        </p:txBody>
      </p:sp>
      <p:sp>
        <p:nvSpPr>
          <p:cNvPr id="45211" name="Rectangle 157"/>
          <p:cNvSpPr>
            <a:spLocks noChangeAspect="1" noChangeArrowheads="1"/>
          </p:cNvSpPr>
          <p:nvPr/>
        </p:nvSpPr>
        <p:spPr bwMode="auto">
          <a:xfrm>
            <a:off x="4256088" y="2725738"/>
            <a:ext cx="46355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Base</a:t>
            </a:r>
            <a:endParaRPr lang="en-US" sz="1600" b="0">
              <a:latin typeface="Arial" pitchFamily="34" charset="0"/>
            </a:endParaRPr>
          </a:p>
        </p:txBody>
      </p:sp>
      <p:sp>
        <p:nvSpPr>
          <p:cNvPr id="45212" name="Rectangle 158"/>
          <p:cNvSpPr>
            <a:spLocks noChangeAspect="1" noChangeArrowheads="1"/>
          </p:cNvSpPr>
          <p:nvPr/>
        </p:nvSpPr>
        <p:spPr bwMode="auto">
          <a:xfrm>
            <a:off x="2270125" y="2728913"/>
            <a:ext cx="1366838"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Insulated leads</a:t>
            </a:r>
            <a:endParaRPr lang="en-US" sz="1600" b="0">
              <a:latin typeface="Arial" pitchFamily="34" charset="0"/>
            </a:endParaRPr>
          </a:p>
        </p:txBody>
      </p:sp>
      <p:sp>
        <p:nvSpPr>
          <p:cNvPr id="45213" name="Rectangle 159"/>
          <p:cNvSpPr>
            <a:spLocks noChangeAspect="1" noChangeArrowheads="1"/>
          </p:cNvSpPr>
          <p:nvPr/>
        </p:nvSpPr>
        <p:spPr bwMode="auto">
          <a:xfrm>
            <a:off x="2693988" y="3067050"/>
            <a:ext cx="24765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(a)</a:t>
            </a:r>
            <a:endParaRPr lang="en-US" sz="1600" b="0">
              <a:latin typeface="Arial" pitchFamily="34" charset="0"/>
            </a:endParaRPr>
          </a:p>
        </p:txBody>
      </p:sp>
      <p:sp>
        <p:nvSpPr>
          <p:cNvPr id="45214" name="Line 160"/>
          <p:cNvSpPr>
            <a:spLocks noChangeAspect="1" noChangeShapeType="1"/>
          </p:cNvSpPr>
          <p:nvPr/>
        </p:nvSpPr>
        <p:spPr bwMode="auto">
          <a:xfrm flipH="1">
            <a:off x="2789238" y="1836738"/>
            <a:ext cx="201612" cy="349250"/>
          </a:xfrm>
          <a:prstGeom prst="line">
            <a:avLst/>
          </a:prstGeom>
          <a:noFill/>
          <a:ln w="3175">
            <a:solidFill>
              <a:srgbClr val="000000"/>
            </a:solidFill>
            <a:round/>
            <a:headEnd/>
            <a:tailEnd/>
          </a:ln>
        </p:spPr>
        <p:txBody>
          <a:bodyPr/>
          <a:lstStyle/>
          <a:p>
            <a:endParaRPr lang="en-US"/>
          </a:p>
        </p:txBody>
      </p:sp>
      <p:sp>
        <p:nvSpPr>
          <p:cNvPr id="45215" name="Line 161"/>
          <p:cNvSpPr>
            <a:spLocks noChangeAspect="1" noChangeShapeType="1"/>
          </p:cNvSpPr>
          <p:nvPr/>
        </p:nvSpPr>
        <p:spPr bwMode="auto">
          <a:xfrm flipH="1" flipV="1">
            <a:off x="2220913" y="2379663"/>
            <a:ext cx="153987" cy="336550"/>
          </a:xfrm>
          <a:prstGeom prst="line">
            <a:avLst/>
          </a:prstGeom>
          <a:noFill/>
          <a:ln w="3175">
            <a:solidFill>
              <a:srgbClr val="000000"/>
            </a:solidFill>
            <a:round/>
            <a:headEnd/>
            <a:tailEnd/>
          </a:ln>
        </p:spPr>
        <p:txBody>
          <a:bodyPr/>
          <a:lstStyle/>
          <a:p>
            <a:endParaRPr lang="en-US"/>
          </a:p>
        </p:txBody>
      </p:sp>
      <p:sp>
        <p:nvSpPr>
          <p:cNvPr id="45216" name="Line 162"/>
          <p:cNvSpPr>
            <a:spLocks noChangeAspect="1" noChangeShapeType="1"/>
          </p:cNvSpPr>
          <p:nvPr/>
        </p:nvSpPr>
        <p:spPr bwMode="auto">
          <a:xfrm flipH="1" flipV="1">
            <a:off x="4202113" y="2428875"/>
            <a:ext cx="149225" cy="304800"/>
          </a:xfrm>
          <a:prstGeom prst="line">
            <a:avLst/>
          </a:prstGeom>
          <a:noFill/>
          <a:ln w="3175">
            <a:solidFill>
              <a:srgbClr val="000000"/>
            </a:solidFill>
            <a:round/>
            <a:headEnd/>
            <a:tailEnd/>
          </a:ln>
        </p:spPr>
        <p:txBody>
          <a:bodyPr/>
          <a:lstStyle/>
          <a:p>
            <a:endParaRPr lang="en-US"/>
          </a:p>
        </p:txBody>
      </p:sp>
      <p:sp>
        <p:nvSpPr>
          <p:cNvPr id="45217" name="Rectangle 163"/>
          <p:cNvSpPr>
            <a:spLocks noChangeAspect="1" noChangeArrowheads="1"/>
          </p:cNvSpPr>
          <p:nvPr/>
        </p:nvSpPr>
        <p:spPr bwMode="auto">
          <a:xfrm>
            <a:off x="769938" y="1585913"/>
            <a:ext cx="8016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Contacts</a:t>
            </a:r>
            <a:endParaRPr lang="en-US" sz="1600" b="0">
              <a:latin typeface="Arial" pitchFamily="34" charset="0"/>
            </a:endParaRPr>
          </a:p>
        </p:txBody>
      </p:sp>
      <p:sp>
        <p:nvSpPr>
          <p:cNvPr id="45218" name="Line 164"/>
          <p:cNvSpPr>
            <a:spLocks noChangeAspect="1" noChangeShapeType="1"/>
          </p:cNvSpPr>
          <p:nvPr/>
        </p:nvSpPr>
        <p:spPr bwMode="auto">
          <a:xfrm>
            <a:off x="1255713" y="1889125"/>
            <a:ext cx="290512" cy="117475"/>
          </a:xfrm>
          <a:prstGeom prst="line">
            <a:avLst/>
          </a:prstGeom>
          <a:noFill/>
          <a:ln w="3175">
            <a:solidFill>
              <a:srgbClr val="000000"/>
            </a:solidFill>
            <a:round/>
            <a:headEnd/>
            <a:tailEnd/>
          </a:ln>
        </p:spPr>
        <p:txBody>
          <a:bodyPr/>
          <a:lstStyle/>
          <a:p>
            <a:endParaRPr lang="en-US"/>
          </a:p>
        </p:txBody>
      </p:sp>
      <p:sp>
        <p:nvSpPr>
          <p:cNvPr id="45219" name="Freeform 165"/>
          <p:cNvSpPr>
            <a:spLocks noChangeAspect="1"/>
          </p:cNvSpPr>
          <p:nvPr/>
        </p:nvSpPr>
        <p:spPr bwMode="auto">
          <a:xfrm>
            <a:off x="1527175" y="1989138"/>
            <a:ext cx="69850" cy="39687"/>
          </a:xfrm>
          <a:custGeom>
            <a:avLst/>
            <a:gdLst>
              <a:gd name="T0" fmla="*/ 27030108 w 38"/>
              <a:gd name="T1" fmla="*/ 32543343 h 22"/>
              <a:gd name="T2" fmla="*/ 27030108 w 38"/>
              <a:gd name="T3" fmla="*/ 32543343 h 22"/>
              <a:gd name="T4" fmla="*/ 33789019 w 38"/>
              <a:gd name="T5" fmla="*/ 13017335 h 22"/>
              <a:gd name="T6" fmla="*/ 27030108 w 38"/>
              <a:gd name="T7" fmla="*/ 0 h 22"/>
              <a:gd name="T8" fmla="*/ 27030108 w 38"/>
              <a:gd name="T9" fmla="*/ 0 h 22"/>
              <a:gd name="T10" fmla="*/ 74333266 w 38"/>
              <a:gd name="T11" fmla="*/ 39050205 h 22"/>
              <a:gd name="T12" fmla="*/ 128395335 w 38"/>
              <a:gd name="T13" fmla="*/ 71593547 h 22"/>
              <a:gd name="T14" fmla="*/ 128395335 w 38"/>
              <a:gd name="T15" fmla="*/ 71593547 h 22"/>
              <a:gd name="T16" fmla="*/ 60819135 w 38"/>
              <a:gd name="T17" fmla="*/ 65084882 h 22"/>
              <a:gd name="T18" fmla="*/ 0 w 38"/>
              <a:gd name="T19" fmla="*/ 58576202 h 22"/>
              <a:gd name="T20" fmla="*/ 0 w 38"/>
              <a:gd name="T21" fmla="*/ 58576202 h 22"/>
              <a:gd name="T22" fmla="*/ 20273042 w 38"/>
              <a:gd name="T23" fmla="*/ 45558870 h 22"/>
              <a:gd name="T24" fmla="*/ 27030108 w 38"/>
              <a:gd name="T25" fmla="*/ 32543343 h 22"/>
              <a:gd name="T26" fmla="*/ 27030108 w 38"/>
              <a:gd name="T27" fmla="*/ 3254334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22"/>
              <a:gd name="T44" fmla="*/ 38 w 38"/>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22">
                <a:moveTo>
                  <a:pt x="8" y="10"/>
                </a:moveTo>
                <a:lnTo>
                  <a:pt x="8" y="10"/>
                </a:lnTo>
                <a:lnTo>
                  <a:pt x="10" y="4"/>
                </a:lnTo>
                <a:lnTo>
                  <a:pt x="8" y="0"/>
                </a:lnTo>
                <a:lnTo>
                  <a:pt x="22" y="12"/>
                </a:lnTo>
                <a:lnTo>
                  <a:pt x="38" y="22"/>
                </a:lnTo>
                <a:lnTo>
                  <a:pt x="18" y="20"/>
                </a:lnTo>
                <a:lnTo>
                  <a:pt x="0" y="18"/>
                </a:lnTo>
                <a:lnTo>
                  <a:pt x="6" y="14"/>
                </a:lnTo>
                <a:lnTo>
                  <a:pt x="8" y="10"/>
                </a:lnTo>
                <a:close/>
              </a:path>
            </a:pathLst>
          </a:custGeom>
          <a:solidFill>
            <a:srgbClr val="000000"/>
          </a:solidFill>
          <a:ln w="6350">
            <a:solidFill>
              <a:srgbClr val="000000"/>
            </a:solidFill>
            <a:round/>
            <a:headEnd/>
            <a:tailEnd/>
          </a:ln>
        </p:spPr>
        <p:txBody>
          <a:bodyPr/>
          <a:lstStyle/>
          <a:p>
            <a:endParaRPr lang="en-US"/>
          </a:p>
        </p:txBody>
      </p:sp>
      <p:sp>
        <p:nvSpPr>
          <p:cNvPr id="45220" name="Freeform 166"/>
          <p:cNvSpPr>
            <a:spLocks noChangeAspect="1"/>
          </p:cNvSpPr>
          <p:nvPr/>
        </p:nvSpPr>
        <p:spPr bwMode="auto">
          <a:xfrm>
            <a:off x="2195513" y="2328863"/>
            <a:ext cx="47625" cy="69850"/>
          </a:xfrm>
          <a:custGeom>
            <a:avLst/>
            <a:gdLst>
              <a:gd name="T0" fmla="*/ 46972904 w 26"/>
              <a:gd name="T1" fmla="*/ 101365205 h 38"/>
              <a:gd name="T2" fmla="*/ 46972904 w 26"/>
              <a:gd name="T3" fmla="*/ 101365205 h 38"/>
              <a:gd name="T4" fmla="*/ 33551817 w 26"/>
              <a:gd name="T5" fmla="*/ 114879337 h 38"/>
              <a:gd name="T6" fmla="*/ 20130722 w 26"/>
              <a:gd name="T7" fmla="*/ 128395335 h 38"/>
              <a:gd name="T8" fmla="*/ 20130722 w 26"/>
              <a:gd name="T9" fmla="*/ 128395335 h 38"/>
              <a:gd name="T10" fmla="*/ 13421091 w 26"/>
              <a:gd name="T11" fmla="*/ 67576200 h 38"/>
              <a:gd name="T12" fmla="*/ 0 w 26"/>
              <a:gd name="T13" fmla="*/ 0 h 38"/>
              <a:gd name="T14" fmla="*/ 0 w 26"/>
              <a:gd name="T15" fmla="*/ 0 h 38"/>
              <a:gd name="T16" fmla="*/ 40263277 w 26"/>
              <a:gd name="T17" fmla="*/ 54062054 h 38"/>
              <a:gd name="T18" fmla="*/ 87236181 w 26"/>
              <a:gd name="T19" fmla="*/ 94606301 h 38"/>
              <a:gd name="T20" fmla="*/ 87236181 w 26"/>
              <a:gd name="T21" fmla="*/ 94606301 h 38"/>
              <a:gd name="T22" fmla="*/ 60394006 w 26"/>
              <a:gd name="T23" fmla="*/ 94606301 h 38"/>
              <a:gd name="T24" fmla="*/ 46972904 w 26"/>
              <a:gd name="T25" fmla="*/ 101365205 h 38"/>
              <a:gd name="T26" fmla="*/ 46972904 w 26"/>
              <a:gd name="T27" fmla="*/ 10136520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8"/>
              <a:gd name="T44" fmla="*/ 26 w 26"/>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8">
                <a:moveTo>
                  <a:pt x="14" y="30"/>
                </a:moveTo>
                <a:lnTo>
                  <a:pt x="14" y="30"/>
                </a:lnTo>
                <a:lnTo>
                  <a:pt x="10" y="34"/>
                </a:lnTo>
                <a:lnTo>
                  <a:pt x="6" y="38"/>
                </a:lnTo>
                <a:lnTo>
                  <a:pt x="4" y="20"/>
                </a:lnTo>
                <a:lnTo>
                  <a:pt x="0" y="0"/>
                </a:lnTo>
                <a:lnTo>
                  <a:pt x="12" y="16"/>
                </a:lnTo>
                <a:lnTo>
                  <a:pt x="26" y="28"/>
                </a:lnTo>
                <a:lnTo>
                  <a:pt x="18" y="28"/>
                </a:lnTo>
                <a:lnTo>
                  <a:pt x="14" y="30"/>
                </a:lnTo>
                <a:close/>
              </a:path>
            </a:pathLst>
          </a:custGeom>
          <a:solidFill>
            <a:srgbClr val="000000"/>
          </a:solidFill>
          <a:ln w="6350">
            <a:solidFill>
              <a:srgbClr val="000000"/>
            </a:solidFill>
            <a:round/>
            <a:headEnd/>
            <a:tailEnd/>
          </a:ln>
        </p:spPr>
        <p:txBody>
          <a:bodyPr/>
          <a:lstStyle/>
          <a:p>
            <a:endParaRPr lang="en-US"/>
          </a:p>
        </p:txBody>
      </p:sp>
      <p:sp>
        <p:nvSpPr>
          <p:cNvPr id="45221" name="Freeform 167"/>
          <p:cNvSpPr>
            <a:spLocks noChangeAspect="1"/>
          </p:cNvSpPr>
          <p:nvPr/>
        </p:nvSpPr>
        <p:spPr bwMode="auto">
          <a:xfrm>
            <a:off x="2760663" y="2163763"/>
            <a:ext cx="50800" cy="65087"/>
          </a:xfrm>
          <a:custGeom>
            <a:avLst/>
            <a:gdLst>
              <a:gd name="T0" fmla="*/ 52666900 w 28"/>
              <a:gd name="T1" fmla="*/ 26150506 h 36"/>
              <a:gd name="T2" fmla="*/ 52666900 w 28"/>
              <a:gd name="T3" fmla="*/ 26150506 h 36"/>
              <a:gd name="T4" fmla="*/ 72415409 w 28"/>
              <a:gd name="T5" fmla="*/ 32688138 h 36"/>
              <a:gd name="T6" fmla="*/ 92165718 w 28"/>
              <a:gd name="T7" fmla="*/ 39225763 h 36"/>
              <a:gd name="T8" fmla="*/ 92165718 w 28"/>
              <a:gd name="T9" fmla="*/ 39225763 h 36"/>
              <a:gd name="T10" fmla="*/ 46082859 w 28"/>
              <a:gd name="T11" fmla="*/ 78449718 h 36"/>
              <a:gd name="T12" fmla="*/ 0 w 28"/>
              <a:gd name="T13" fmla="*/ 117675466 h 36"/>
              <a:gd name="T14" fmla="*/ 0 w 28"/>
              <a:gd name="T15" fmla="*/ 117675466 h 36"/>
              <a:gd name="T16" fmla="*/ 19750316 w 28"/>
              <a:gd name="T17" fmla="*/ 58838637 h 36"/>
              <a:gd name="T18" fmla="*/ 26332543 w 28"/>
              <a:gd name="T19" fmla="*/ 0 h 36"/>
              <a:gd name="T20" fmla="*/ 26332543 w 28"/>
              <a:gd name="T21" fmla="*/ 0 h 36"/>
              <a:gd name="T22" fmla="*/ 46082859 w 28"/>
              <a:gd name="T23" fmla="*/ 19612881 h 36"/>
              <a:gd name="T24" fmla="*/ 52666900 w 28"/>
              <a:gd name="T25" fmla="*/ 26150506 h 36"/>
              <a:gd name="T26" fmla="*/ 52666900 w 28"/>
              <a:gd name="T27" fmla="*/ 2615050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6"/>
              <a:gd name="T44" fmla="*/ 28 w 28"/>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6">
                <a:moveTo>
                  <a:pt x="16" y="8"/>
                </a:moveTo>
                <a:lnTo>
                  <a:pt x="16" y="8"/>
                </a:lnTo>
                <a:lnTo>
                  <a:pt x="22" y="10"/>
                </a:lnTo>
                <a:lnTo>
                  <a:pt x="28" y="12"/>
                </a:lnTo>
                <a:lnTo>
                  <a:pt x="14" y="24"/>
                </a:lnTo>
                <a:lnTo>
                  <a:pt x="0" y="36"/>
                </a:lnTo>
                <a:lnTo>
                  <a:pt x="6" y="18"/>
                </a:lnTo>
                <a:lnTo>
                  <a:pt x="8" y="0"/>
                </a:lnTo>
                <a:lnTo>
                  <a:pt x="14" y="6"/>
                </a:lnTo>
                <a:lnTo>
                  <a:pt x="16" y="8"/>
                </a:lnTo>
                <a:close/>
              </a:path>
            </a:pathLst>
          </a:custGeom>
          <a:solidFill>
            <a:srgbClr val="000000"/>
          </a:solidFill>
          <a:ln w="6350">
            <a:solidFill>
              <a:srgbClr val="000000"/>
            </a:solidFill>
            <a:round/>
            <a:headEnd/>
            <a:tailEnd/>
          </a:ln>
        </p:spPr>
        <p:txBody>
          <a:bodyPr/>
          <a:lstStyle/>
          <a:p>
            <a:endParaRPr lang="en-US"/>
          </a:p>
        </p:txBody>
      </p:sp>
      <p:sp>
        <p:nvSpPr>
          <p:cNvPr id="45222" name="Freeform 168"/>
          <p:cNvSpPr>
            <a:spLocks noChangeAspect="1"/>
          </p:cNvSpPr>
          <p:nvPr/>
        </p:nvSpPr>
        <p:spPr bwMode="auto">
          <a:xfrm>
            <a:off x="4179888" y="2381250"/>
            <a:ext cx="44450" cy="66675"/>
          </a:xfrm>
          <a:custGeom>
            <a:avLst/>
            <a:gdLst>
              <a:gd name="T0" fmla="*/ 48022668 w 24"/>
              <a:gd name="T1" fmla="*/ 102905439 h 36"/>
              <a:gd name="T2" fmla="*/ 48022668 w 24"/>
              <a:gd name="T3" fmla="*/ 102905439 h 36"/>
              <a:gd name="T4" fmla="*/ 27442317 w 24"/>
              <a:gd name="T5" fmla="*/ 109767405 h 36"/>
              <a:gd name="T6" fmla="*/ 20582203 w 24"/>
              <a:gd name="T7" fmla="*/ 123487662 h 36"/>
              <a:gd name="T8" fmla="*/ 20582203 w 24"/>
              <a:gd name="T9" fmla="*/ 123487662 h 36"/>
              <a:gd name="T10" fmla="*/ 13720233 w 24"/>
              <a:gd name="T11" fmla="*/ 61744757 h 36"/>
              <a:gd name="T12" fmla="*/ 0 w 24"/>
              <a:gd name="T13" fmla="*/ 0 h 36"/>
              <a:gd name="T14" fmla="*/ 0 w 24"/>
              <a:gd name="T15" fmla="*/ 0 h 36"/>
              <a:gd name="T16" fmla="*/ 41162553 w 24"/>
              <a:gd name="T17" fmla="*/ 48022663 h 36"/>
              <a:gd name="T18" fmla="*/ 82325107 w 24"/>
              <a:gd name="T19" fmla="*/ 96045326 h 36"/>
              <a:gd name="T20" fmla="*/ 82325107 w 24"/>
              <a:gd name="T21" fmla="*/ 96045326 h 36"/>
              <a:gd name="T22" fmla="*/ 54882782 w 24"/>
              <a:gd name="T23" fmla="*/ 96045326 h 36"/>
              <a:gd name="T24" fmla="*/ 48022668 w 24"/>
              <a:gd name="T25" fmla="*/ 102905439 h 36"/>
              <a:gd name="T26" fmla="*/ 48022668 w 24"/>
              <a:gd name="T27" fmla="*/ 102905439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36"/>
              <a:gd name="T44" fmla="*/ 24 w 24"/>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36">
                <a:moveTo>
                  <a:pt x="14" y="30"/>
                </a:moveTo>
                <a:lnTo>
                  <a:pt x="14" y="30"/>
                </a:lnTo>
                <a:lnTo>
                  <a:pt x="8" y="32"/>
                </a:lnTo>
                <a:lnTo>
                  <a:pt x="6" y="36"/>
                </a:lnTo>
                <a:lnTo>
                  <a:pt x="4" y="18"/>
                </a:lnTo>
                <a:lnTo>
                  <a:pt x="0" y="0"/>
                </a:lnTo>
                <a:lnTo>
                  <a:pt x="12" y="14"/>
                </a:lnTo>
                <a:lnTo>
                  <a:pt x="24" y="28"/>
                </a:lnTo>
                <a:lnTo>
                  <a:pt x="16" y="28"/>
                </a:lnTo>
                <a:lnTo>
                  <a:pt x="14" y="30"/>
                </a:lnTo>
                <a:close/>
              </a:path>
            </a:pathLst>
          </a:custGeom>
          <a:solidFill>
            <a:srgbClr val="000000"/>
          </a:solidFill>
          <a:ln w="6350">
            <a:solidFill>
              <a:srgbClr val="000000"/>
            </a:solidFill>
            <a:round/>
            <a:headEnd/>
            <a:tailEnd/>
          </a:ln>
        </p:spPr>
        <p:txBody>
          <a:bodyPr/>
          <a:lstStyle/>
          <a:p>
            <a:endParaRPr lang="en-US"/>
          </a:p>
        </p:txBody>
      </p:sp>
      <p:sp>
        <p:nvSpPr>
          <p:cNvPr id="45223" name="Freeform 170"/>
          <p:cNvSpPr>
            <a:spLocks noChangeAspect="1"/>
          </p:cNvSpPr>
          <p:nvPr/>
        </p:nvSpPr>
        <p:spPr bwMode="auto">
          <a:xfrm>
            <a:off x="5792788" y="3763963"/>
            <a:ext cx="2435225" cy="1870075"/>
          </a:xfrm>
          <a:custGeom>
            <a:avLst/>
            <a:gdLst>
              <a:gd name="T0" fmla="*/ 2147483647 w 1328"/>
              <a:gd name="T1" fmla="*/ 1579848607 h 1020"/>
              <a:gd name="T2" fmla="*/ 1493018386 w 1328"/>
              <a:gd name="T3" fmla="*/ 2147483647 h 1020"/>
              <a:gd name="T4" fmla="*/ 0 w 1328"/>
              <a:gd name="T5" fmla="*/ 1747918808 h 1020"/>
              <a:gd name="T6" fmla="*/ 2147483647 w 1328"/>
              <a:gd name="T7" fmla="*/ 0 h 1020"/>
              <a:gd name="T8" fmla="*/ 2147483647 w 1328"/>
              <a:gd name="T9" fmla="*/ 1579848607 h 1020"/>
              <a:gd name="T10" fmla="*/ 0 60000 65536"/>
              <a:gd name="T11" fmla="*/ 0 60000 65536"/>
              <a:gd name="T12" fmla="*/ 0 60000 65536"/>
              <a:gd name="T13" fmla="*/ 0 60000 65536"/>
              <a:gd name="T14" fmla="*/ 0 60000 65536"/>
              <a:gd name="T15" fmla="*/ 0 w 1328"/>
              <a:gd name="T16" fmla="*/ 0 h 1020"/>
              <a:gd name="T17" fmla="*/ 1328 w 1328"/>
              <a:gd name="T18" fmla="*/ 1020 h 1020"/>
            </a:gdLst>
            <a:ahLst/>
            <a:cxnLst>
              <a:cxn ang="T10">
                <a:pos x="T0" y="T1"/>
              </a:cxn>
              <a:cxn ang="T11">
                <a:pos x="T2" y="T3"/>
              </a:cxn>
              <a:cxn ang="T12">
                <a:pos x="T4" y="T5"/>
              </a:cxn>
              <a:cxn ang="T13">
                <a:pos x="T6" y="T7"/>
              </a:cxn>
              <a:cxn ang="T14">
                <a:pos x="T8" y="T9"/>
              </a:cxn>
            </a:cxnLst>
            <a:rect l="T15" t="T16" r="T17" b="T18"/>
            <a:pathLst>
              <a:path w="1328" h="1020">
                <a:moveTo>
                  <a:pt x="1328" y="470"/>
                </a:moveTo>
                <a:lnTo>
                  <a:pt x="444" y="1020"/>
                </a:lnTo>
                <a:lnTo>
                  <a:pt x="0" y="520"/>
                </a:lnTo>
                <a:lnTo>
                  <a:pt x="882" y="0"/>
                </a:lnTo>
                <a:lnTo>
                  <a:pt x="1328" y="470"/>
                </a:lnTo>
                <a:close/>
              </a:path>
            </a:pathLst>
          </a:custGeom>
          <a:solidFill>
            <a:srgbClr val="D9D9D9"/>
          </a:solidFill>
          <a:ln w="6350">
            <a:solidFill>
              <a:srgbClr val="000000"/>
            </a:solidFill>
            <a:round/>
            <a:headEnd/>
            <a:tailEnd/>
          </a:ln>
        </p:spPr>
        <p:txBody>
          <a:bodyPr/>
          <a:lstStyle/>
          <a:p>
            <a:endParaRPr lang="en-US"/>
          </a:p>
        </p:txBody>
      </p:sp>
      <p:sp>
        <p:nvSpPr>
          <p:cNvPr id="45224" name="Freeform 171"/>
          <p:cNvSpPr>
            <a:spLocks noChangeAspect="1"/>
          </p:cNvSpPr>
          <p:nvPr/>
        </p:nvSpPr>
        <p:spPr bwMode="auto">
          <a:xfrm>
            <a:off x="5791200" y="4706938"/>
            <a:ext cx="814388" cy="1012825"/>
          </a:xfrm>
          <a:custGeom>
            <a:avLst/>
            <a:gdLst>
              <a:gd name="T0" fmla="*/ 1493756387 w 444"/>
              <a:gd name="T1" fmla="*/ 1683296516 h 552"/>
              <a:gd name="T2" fmla="*/ 1493756387 w 444"/>
              <a:gd name="T3" fmla="*/ 1858359203 h 552"/>
              <a:gd name="T4" fmla="*/ 0 w 444"/>
              <a:gd name="T5" fmla="*/ 175062745 h 552"/>
              <a:gd name="T6" fmla="*/ 0 w 444"/>
              <a:gd name="T7" fmla="*/ 0 h 552"/>
              <a:gd name="T8" fmla="*/ 1493756387 w 444"/>
              <a:gd name="T9" fmla="*/ 1683296516 h 552"/>
              <a:gd name="T10" fmla="*/ 0 60000 65536"/>
              <a:gd name="T11" fmla="*/ 0 60000 65536"/>
              <a:gd name="T12" fmla="*/ 0 60000 65536"/>
              <a:gd name="T13" fmla="*/ 0 60000 65536"/>
              <a:gd name="T14" fmla="*/ 0 60000 65536"/>
              <a:gd name="T15" fmla="*/ 0 w 444"/>
              <a:gd name="T16" fmla="*/ 0 h 552"/>
              <a:gd name="T17" fmla="*/ 444 w 444"/>
              <a:gd name="T18" fmla="*/ 552 h 552"/>
            </a:gdLst>
            <a:ahLst/>
            <a:cxnLst>
              <a:cxn ang="T10">
                <a:pos x="T0" y="T1"/>
              </a:cxn>
              <a:cxn ang="T11">
                <a:pos x="T2" y="T3"/>
              </a:cxn>
              <a:cxn ang="T12">
                <a:pos x="T4" y="T5"/>
              </a:cxn>
              <a:cxn ang="T13">
                <a:pos x="T6" y="T7"/>
              </a:cxn>
              <a:cxn ang="T14">
                <a:pos x="T8" y="T9"/>
              </a:cxn>
            </a:cxnLst>
            <a:rect l="T15" t="T16" r="T17" b="T18"/>
            <a:pathLst>
              <a:path w="444" h="552">
                <a:moveTo>
                  <a:pt x="444" y="500"/>
                </a:moveTo>
                <a:lnTo>
                  <a:pt x="444" y="552"/>
                </a:lnTo>
                <a:lnTo>
                  <a:pt x="0" y="52"/>
                </a:lnTo>
                <a:lnTo>
                  <a:pt x="0" y="0"/>
                </a:lnTo>
                <a:lnTo>
                  <a:pt x="444" y="500"/>
                </a:lnTo>
                <a:close/>
              </a:path>
            </a:pathLst>
          </a:custGeom>
          <a:solidFill>
            <a:srgbClr val="D9D9D9"/>
          </a:solidFill>
          <a:ln w="6350">
            <a:solidFill>
              <a:srgbClr val="000000"/>
            </a:solidFill>
            <a:round/>
            <a:headEnd/>
            <a:tailEnd/>
          </a:ln>
        </p:spPr>
        <p:txBody>
          <a:bodyPr/>
          <a:lstStyle/>
          <a:p>
            <a:endParaRPr lang="en-US"/>
          </a:p>
        </p:txBody>
      </p:sp>
      <p:sp>
        <p:nvSpPr>
          <p:cNvPr id="45225" name="Freeform 172"/>
          <p:cNvSpPr>
            <a:spLocks noChangeAspect="1"/>
          </p:cNvSpPr>
          <p:nvPr/>
        </p:nvSpPr>
        <p:spPr bwMode="auto">
          <a:xfrm>
            <a:off x="6605588" y="4616450"/>
            <a:ext cx="1620837" cy="1103313"/>
          </a:xfrm>
          <a:custGeom>
            <a:avLst/>
            <a:gdLst>
              <a:gd name="T0" fmla="*/ 2147483647 w 884"/>
              <a:gd name="T1" fmla="*/ 174666164 h 602"/>
              <a:gd name="T2" fmla="*/ 2147483647 w 884"/>
              <a:gd name="T3" fmla="*/ 0 h 602"/>
              <a:gd name="T4" fmla="*/ 0 w 884"/>
              <a:gd name="T5" fmla="*/ 1847425850 h 602"/>
              <a:gd name="T6" fmla="*/ 0 w 884"/>
              <a:gd name="T7" fmla="*/ 2022092415 h 602"/>
              <a:gd name="T8" fmla="*/ 2147483647 w 884"/>
              <a:gd name="T9" fmla="*/ 174666164 h 602"/>
              <a:gd name="T10" fmla="*/ 0 60000 65536"/>
              <a:gd name="T11" fmla="*/ 0 60000 65536"/>
              <a:gd name="T12" fmla="*/ 0 60000 65536"/>
              <a:gd name="T13" fmla="*/ 0 60000 65536"/>
              <a:gd name="T14" fmla="*/ 0 60000 65536"/>
              <a:gd name="T15" fmla="*/ 0 w 884"/>
              <a:gd name="T16" fmla="*/ 0 h 602"/>
              <a:gd name="T17" fmla="*/ 884 w 884"/>
              <a:gd name="T18" fmla="*/ 602 h 602"/>
            </a:gdLst>
            <a:ahLst/>
            <a:cxnLst>
              <a:cxn ang="T10">
                <a:pos x="T0" y="T1"/>
              </a:cxn>
              <a:cxn ang="T11">
                <a:pos x="T2" y="T3"/>
              </a:cxn>
              <a:cxn ang="T12">
                <a:pos x="T4" y="T5"/>
              </a:cxn>
              <a:cxn ang="T13">
                <a:pos x="T6" y="T7"/>
              </a:cxn>
              <a:cxn ang="T14">
                <a:pos x="T8" y="T9"/>
              </a:cxn>
            </a:cxnLst>
            <a:rect l="T15" t="T16" r="T17" b="T18"/>
            <a:pathLst>
              <a:path w="884" h="602">
                <a:moveTo>
                  <a:pt x="884" y="52"/>
                </a:moveTo>
                <a:lnTo>
                  <a:pt x="884" y="0"/>
                </a:lnTo>
                <a:lnTo>
                  <a:pt x="0" y="550"/>
                </a:lnTo>
                <a:lnTo>
                  <a:pt x="0" y="602"/>
                </a:lnTo>
                <a:lnTo>
                  <a:pt x="884" y="52"/>
                </a:lnTo>
                <a:close/>
              </a:path>
            </a:pathLst>
          </a:custGeom>
          <a:solidFill>
            <a:srgbClr val="D9D9D9"/>
          </a:solidFill>
          <a:ln w="6350">
            <a:solidFill>
              <a:srgbClr val="000000"/>
            </a:solidFill>
            <a:round/>
            <a:headEnd/>
            <a:tailEnd/>
          </a:ln>
        </p:spPr>
        <p:txBody>
          <a:bodyPr/>
          <a:lstStyle/>
          <a:p>
            <a:endParaRPr lang="en-US"/>
          </a:p>
        </p:txBody>
      </p:sp>
      <p:sp>
        <p:nvSpPr>
          <p:cNvPr id="45226" name="Freeform 173"/>
          <p:cNvSpPr>
            <a:spLocks noChangeAspect="1"/>
          </p:cNvSpPr>
          <p:nvPr/>
        </p:nvSpPr>
        <p:spPr bwMode="auto">
          <a:xfrm>
            <a:off x="7300913" y="3381375"/>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27" name="Freeform 174"/>
          <p:cNvSpPr>
            <a:spLocks noChangeAspect="1"/>
          </p:cNvSpPr>
          <p:nvPr/>
        </p:nvSpPr>
        <p:spPr bwMode="auto">
          <a:xfrm>
            <a:off x="7373938" y="3386138"/>
            <a:ext cx="7937" cy="655637"/>
          </a:xfrm>
          <a:custGeom>
            <a:avLst/>
            <a:gdLst>
              <a:gd name="T0" fmla="*/ 15748989 w 4"/>
              <a:gd name="T1" fmla="*/ 1200725958 h 358"/>
              <a:gd name="T2" fmla="*/ 0 w 4"/>
              <a:gd name="T3" fmla="*/ 0 h 358"/>
              <a:gd name="T4" fmla="*/ 15748989 w 4"/>
              <a:gd name="T5" fmla="*/ 1200725958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28" name="Line 175"/>
          <p:cNvSpPr>
            <a:spLocks noChangeAspect="1" noChangeShapeType="1"/>
          </p:cNvSpPr>
          <p:nvPr/>
        </p:nvSpPr>
        <p:spPr bwMode="auto">
          <a:xfrm flipH="1" flipV="1">
            <a:off x="7373938" y="3386138"/>
            <a:ext cx="7937" cy="655637"/>
          </a:xfrm>
          <a:prstGeom prst="line">
            <a:avLst/>
          </a:prstGeom>
          <a:noFill/>
          <a:ln w="6350">
            <a:solidFill>
              <a:srgbClr val="000000"/>
            </a:solidFill>
            <a:round/>
            <a:headEnd/>
            <a:tailEnd/>
          </a:ln>
        </p:spPr>
        <p:txBody>
          <a:bodyPr/>
          <a:lstStyle/>
          <a:p>
            <a:endParaRPr lang="en-US"/>
          </a:p>
        </p:txBody>
      </p:sp>
      <p:sp>
        <p:nvSpPr>
          <p:cNvPr id="45229" name="Freeform 176"/>
          <p:cNvSpPr>
            <a:spLocks noChangeAspect="1"/>
          </p:cNvSpPr>
          <p:nvPr/>
        </p:nvSpPr>
        <p:spPr bwMode="auto">
          <a:xfrm>
            <a:off x="7446963" y="3551238"/>
            <a:ext cx="169862" cy="658812"/>
          </a:xfrm>
          <a:custGeom>
            <a:avLst/>
            <a:gdLst>
              <a:gd name="T0" fmla="*/ 0 w 92"/>
              <a:gd name="T1" fmla="*/ 1071687744 h 360"/>
              <a:gd name="T2" fmla="*/ 149991847 w 92"/>
              <a:gd name="T3" fmla="*/ 1205647969 h 360"/>
              <a:gd name="T4" fmla="*/ 313620653 w 92"/>
              <a:gd name="T5" fmla="*/ 924329622 h 360"/>
              <a:gd name="T6" fmla="*/ 136356733 w 92"/>
              <a:gd name="T7" fmla="*/ 0 h 360"/>
              <a:gd name="T8" fmla="*/ 0 w 92"/>
              <a:gd name="T9" fmla="*/ 1071687744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30" name="Freeform 177"/>
          <p:cNvSpPr>
            <a:spLocks noChangeAspect="1"/>
          </p:cNvSpPr>
          <p:nvPr/>
        </p:nvSpPr>
        <p:spPr bwMode="auto">
          <a:xfrm>
            <a:off x="7521575" y="3554413"/>
            <a:ext cx="6350" cy="655637"/>
          </a:xfrm>
          <a:custGeom>
            <a:avLst/>
            <a:gdLst>
              <a:gd name="T0" fmla="*/ 10080623 w 4"/>
              <a:gd name="T1" fmla="*/ 1200725958 h 358"/>
              <a:gd name="T2" fmla="*/ 0 w 4"/>
              <a:gd name="T3" fmla="*/ 0 h 358"/>
              <a:gd name="T4" fmla="*/ 10080623 w 4"/>
              <a:gd name="T5" fmla="*/ 1200725958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31" name="Line 178"/>
          <p:cNvSpPr>
            <a:spLocks noChangeAspect="1" noChangeShapeType="1"/>
          </p:cNvSpPr>
          <p:nvPr/>
        </p:nvSpPr>
        <p:spPr bwMode="auto">
          <a:xfrm flipH="1" flipV="1">
            <a:off x="7521575" y="3554413"/>
            <a:ext cx="6350" cy="655637"/>
          </a:xfrm>
          <a:prstGeom prst="line">
            <a:avLst/>
          </a:prstGeom>
          <a:noFill/>
          <a:ln w="6350">
            <a:solidFill>
              <a:srgbClr val="000000"/>
            </a:solidFill>
            <a:round/>
            <a:headEnd/>
            <a:tailEnd/>
          </a:ln>
        </p:spPr>
        <p:txBody>
          <a:bodyPr/>
          <a:lstStyle/>
          <a:p>
            <a:endParaRPr lang="en-US"/>
          </a:p>
        </p:txBody>
      </p:sp>
      <p:sp>
        <p:nvSpPr>
          <p:cNvPr id="45232" name="Freeform 179"/>
          <p:cNvSpPr>
            <a:spLocks noChangeAspect="1"/>
          </p:cNvSpPr>
          <p:nvPr/>
        </p:nvSpPr>
        <p:spPr bwMode="auto">
          <a:xfrm>
            <a:off x="7594600" y="3719513"/>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33" name="Freeform 180"/>
          <p:cNvSpPr>
            <a:spLocks noChangeAspect="1"/>
          </p:cNvSpPr>
          <p:nvPr/>
        </p:nvSpPr>
        <p:spPr bwMode="auto">
          <a:xfrm>
            <a:off x="7667625" y="3722688"/>
            <a:ext cx="7938" cy="657225"/>
          </a:xfrm>
          <a:custGeom>
            <a:avLst/>
            <a:gdLst>
              <a:gd name="T0" fmla="*/ 15752957 w 4"/>
              <a:gd name="T1" fmla="*/ 1206549491 h 358"/>
              <a:gd name="T2" fmla="*/ 0 w 4"/>
              <a:gd name="T3" fmla="*/ 0 h 358"/>
              <a:gd name="T4" fmla="*/ 15752957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34" name="Line 181"/>
          <p:cNvSpPr>
            <a:spLocks noChangeAspect="1" noChangeShapeType="1"/>
          </p:cNvSpPr>
          <p:nvPr/>
        </p:nvSpPr>
        <p:spPr bwMode="auto">
          <a:xfrm flipH="1" flipV="1">
            <a:off x="7667625" y="3722688"/>
            <a:ext cx="7938" cy="657225"/>
          </a:xfrm>
          <a:prstGeom prst="line">
            <a:avLst/>
          </a:prstGeom>
          <a:noFill/>
          <a:ln w="6350">
            <a:solidFill>
              <a:srgbClr val="000000"/>
            </a:solidFill>
            <a:round/>
            <a:headEnd/>
            <a:tailEnd/>
          </a:ln>
        </p:spPr>
        <p:txBody>
          <a:bodyPr/>
          <a:lstStyle/>
          <a:p>
            <a:endParaRPr lang="en-US"/>
          </a:p>
        </p:txBody>
      </p:sp>
      <p:sp>
        <p:nvSpPr>
          <p:cNvPr id="45235" name="Freeform 182"/>
          <p:cNvSpPr>
            <a:spLocks noChangeAspect="1"/>
          </p:cNvSpPr>
          <p:nvPr/>
        </p:nvSpPr>
        <p:spPr bwMode="auto">
          <a:xfrm>
            <a:off x="7740650" y="3887788"/>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36" name="Freeform 183"/>
          <p:cNvSpPr>
            <a:spLocks noChangeAspect="1"/>
          </p:cNvSpPr>
          <p:nvPr/>
        </p:nvSpPr>
        <p:spPr bwMode="auto">
          <a:xfrm>
            <a:off x="7813675" y="3890963"/>
            <a:ext cx="7938" cy="657225"/>
          </a:xfrm>
          <a:custGeom>
            <a:avLst/>
            <a:gdLst>
              <a:gd name="T0" fmla="*/ 15752957 w 4"/>
              <a:gd name="T1" fmla="*/ 1206549491 h 358"/>
              <a:gd name="T2" fmla="*/ 0 w 4"/>
              <a:gd name="T3" fmla="*/ 0 h 358"/>
              <a:gd name="T4" fmla="*/ 15752957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37" name="Line 184"/>
          <p:cNvSpPr>
            <a:spLocks noChangeAspect="1" noChangeShapeType="1"/>
          </p:cNvSpPr>
          <p:nvPr/>
        </p:nvSpPr>
        <p:spPr bwMode="auto">
          <a:xfrm flipH="1" flipV="1">
            <a:off x="7813675" y="3890963"/>
            <a:ext cx="7938" cy="657225"/>
          </a:xfrm>
          <a:prstGeom prst="line">
            <a:avLst/>
          </a:prstGeom>
          <a:noFill/>
          <a:ln w="6350">
            <a:solidFill>
              <a:srgbClr val="000000"/>
            </a:solidFill>
            <a:round/>
            <a:headEnd/>
            <a:tailEnd/>
          </a:ln>
        </p:spPr>
        <p:txBody>
          <a:bodyPr/>
          <a:lstStyle/>
          <a:p>
            <a:endParaRPr lang="en-US"/>
          </a:p>
        </p:txBody>
      </p:sp>
      <p:sp>
        <p:nvSpPr>
          <p:cNvPr id="45238" name="Freeform 185"/>
          <p:cNvSpPr>
            <a:spLocks noChangeAspect="1"/>
          </p:cNvSpPr>
          <p:nvPr/>
        </p:nvSpPr>
        <p:spPr bwMode="auto">
          <a:xfrm>
            <a:off x="7888288" y="4056063"/>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39" name="Freeform 186"/>
          <p:cNvSpPr>
            <a:spLocks noChangeAspect="1"/>
          </p:cNvSpPr>
          <p:nvPr/>
        </p:nvSpPr>
        <p:spPr bwMode="auto">
          <a:xfrm>
            <a:off x="7961313" y="4060825"/>
            <a:ext cx="6350" cy="655638"/>
          </a:xfrm>
          <a:custGeom>
            <a:avLst/>
            <a:gdLst>
              <a:gd name="T0" fmla="*/ 10080623 w 4"/>
              <a:gd name="T1" fmla="*/ 1200729621 h 358"/>
              <a:gd name="T2" fmla="*/ 0 w 4"/>
              <a:gd name="T3" fmla="*/ 0 h 358"/>
              <a:gd name="T4" fmla="*/ 10080623 w 4"/>
              <a:gd name="T5" fmla="*/ 120072962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40" name="Line 187"/>
          <p:cNvSpPr>
            <a:spLocks noChangeAspect="1" noChangeShapeType="1"/>
          </p:cNvSpPr>
          <p:nvPr/>
        </p:nvSpPr>
        <p:spPr bwMode="auto">
          <a:xfrm flipH="1" flipV="1">
            <a:off x="7961313" y="4060825"/>
            <a:ext cx="6350" cy="655638"/>
          </a:xfrm>
          <a:prstGeom prst="line">
            <a:avLst/>
          </a:prstGeom>
          <a:noFill/>
          <a:ln w="6350">
            <a:solidFill>
              <a:srgbClr val="000000"/>
            </a:solidFill>
            <a:round/>
            <a:headEnd/>
            <a:tailEnd/>
          </a:ln>
        </p:spPr>
        <p:txBody>
          <a:bodyPr/>
          <a:lstStyle/>
          <a:p>
            <a:endParaRPr lang="en-US"/>
          </a:p>
        </p:txBody>
      </p:sp>
      <p:sp>
        <p:nvSpPr>
          <p:cNvPr id="45241" name="Freeform 188"/>
          <p:cNvSpPr>
            <a:spLocks noChangeAspect="1"/>
          </p:cNvSpPr>
          <p:nvPr/>
        </p:nvSpPr>
        <p:spPr bwMode="auto">
          <a:xfrm>
            <a:off x="6962775" y="3587750"/>
            <a:ext cx="169863" cy="658813"/>
          </a:xfrm>
          <a:custGeom>
            <a:avLst/>
            <a:gdLst>
              <a:gd name="T0" fmla="*/ 0 w 92"/>
              <a:gd name="T1" fmla="*/ 1071691201 h 360"/>
              <a:gd name="T2" fmla="*/ 149994576 w 92"/>
              <a:gd name="T3" fmla="*/ 1205651629 h 360"/>
              <a:gd name="T4" fmla="*/ 313624346 w 92"/>
              <a:gd name="T5" fmla="*/ 924332855 h 360"/>
              <a:gd name="T6" fmla="*/ 136357536 w 92"/>
              <a:gd name="T7" fmla="*/ 0 h 360"/>
              <a:gd name="T8" fmla="*/ 0 w 92"/>
              <a:gd name="T9" fmla="*/ 1071691201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42" name="Freeform 189"/>
          <p:cNvSpPr>
            <a:spLocks noChangeAspect="1"/>
          </p:cNvSpPr>
          <p:nvPr/>
        </p:nvSpPr>
        <p:spPr bwMode="auto">
          <a:xfrm>
            <a:off x="7037388" y="3590925"/>
            <a:ext cx="6350" cy="655638"/>
          </a:xfrm>
          <a:custGeom>
            <a:avLst/>
            <a:gdLst>
              <a:gd name="T0" fmla="*/ 10080623 w 4"/>
              <a:gd name="T1" fmla="*/ 1200729621 h 358"/>
              <a:gd name="T2" fmla="*/ 0 w 4"/>
              <a:gd name="T3" fmla="*/ 0 h 358"/>
              <a:gd name="T4" fmla="*/ 10080623 w 4"/>
              <a:gd name="T5" fmla="*/ 120072962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43" name="Line 190"/>
          <p:cNvSpPr>
            <a:spLocks noChangeAspect="1" noChangeShapeType="1"/>
          </p:cNvSpPr>
          <p:nvPr/>
        </p:nvSpPr>
        <p:spPr bwMode="auto">
          <a:xfrm flipH="1" flipV="1">
            <a:off x="7037388" y="3590925"/>
            <a:ext cx="6350" cy="655638"/>
          </a:xfrm>
          <a:prstGeom prst="line">
            <a:avLst/>
          </a:prstGeom>
          <a:noFill/>
          <a:ln w="6350">
            <a:solidFill>
              <a:srgbClr val="000000"/>
            </a:solidFill>
            <a:round/>
            <a:headEnd/>
            <a:tailEnd/>
          </a:ln>
        </p:spPr>
        <p:txBody>
          <a:bodyPr/>
          <a:lstStyle/>
          <a:p>
            <a:endParaRPr lang="en-US"/>
          </a:p>
        </p:txBody>
      </p:sp>
      <p:sp>
        <p:nvSpPr>
          <p:cNvPr id="45244" name="Freeform 191"/>
          <p:cNvSpPr>
            <a:spLocks noChangeAspect="1"/>
          </p:cNvSpPr>
          <p:nvPr/>
        </p:nvSpPr>
        <p:spPr bwMode="auto">
          <a:xfrm>
            <a:off x="7110413" y="3756025"/>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45" name="Freeform 192"/>
          <p:cNvSpPr>
            <a:spLocks noChangeAspect="1"/>
          </p:cNvSpPr>
          <p:nvPr/>
        </p:nvSpPr>
        <p:spPr bwMode="auto">
          <a:xfrm>
            <a:off x="7183438" y="3759200"/>
            <a:ext cx="7937" cy="657225"/>
          </a:xfrm>
          <a:custGeom>
            <a:avLst/>
            <a:gdLst>
              <a:gd name="T0" fmla="*/ 15748989 w 4"/>
              <a:gd name="T1" fmla="*/ 1206549491 h 358"/>
              <a:gd name="T2" fmla="*/ 0 w 4"/>
              <a:gd name="T3" fmla="*/ 0 h 358"/>
              <a:gd name="T4" fmla="*/ 15748989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46" name="Line 193"/>
          <p:cNvSpPr>
            <a:spLocks noChangeAspect="1" noChangeShapeType="1"/>
          </p:cNvSpPr>
          <p:nvPr/>
        </p:nvSpPr>
        <p:spPr bwMode="auto">
          <a:xfrm flipH="1" flipV="1">
            <a:off x="7183438" y="3759200"/>
            <a:ext cx="7937" cy="657225"/>
          </a:xfrm>
          <a:prstGeom prst="line">
            <a:avLst/>
          </a:prstGeom>
          <a:noFill/>
          <a:ln w="6350">
            <a:solidFill>
              <a:srgbClr val="000000"/>
            </a:solidFill>
            <a:round/>
            <a:headEnd/>
            <a:tailEnd/>
          </a:ln>
        </p:spPr>
        <p:txBody>
          <a:bodyPr/>
          <a:lstStyle/>
          <a:p>
            <a:endParaRPr lang="en-US"/>
          </a:p>
        </p:txBody>
      </p:sp>
      <p:sp>
        <p:nvSpPr>
          <p:cNvPr id="45247" name="Freeform 194"/>
          <p:cNvSpPr>
            <a:spLocks noChangeAspect="1"/>
          </p:cNvSpPr>
          <p:nvPr/>
        </p:nvSpPr>
        <p:spPr bwMode="auto">
          <a:xfrm>
            <a:off x="7256463" y="3924300"/>
            <a:ext cx="169862" cy="660400"/>
          </a:xfrm>
          <a:custGeom>
            <a:avLst/>
            <a:gdLst>
              <a:gd name="T0" fmla="*/ 0 w 92"/>
              <a:gd name="T1" fmla="*/ 1076859340 h 360"/>
              <a:gd name="T2" fmla="*/ 149991847 w 92"/>
              <a:gd name="T3" fmla="*/ 1211467159 h 360"/>
              <a:gd name="T4" fmla="*/ 313620653 w 92"/>
              <a:gd name="T5" fmla="*/ 928791978 h 360"/>
              <a:gd name="T6" fmla="*/ 136356733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48" name="Freeform 195"/>
          <p:cNvSpPr>
            <a:spLocks noChangeAspect="1"/>
          </p:cNvSpPr>
          <p:nvPr/>
        </p:nvSpPr>
        <p:spPr bwMode="auto">
          <a:xfrm>
            <a:off x="7329488" y="3929063"/>
            <a:ext cx="7937" cy="655637"/>
          </a:xfrm>
          <a:custGeom>
            <a:avLst/>
            <a:gdLst>
              <a:gd name="T0" fmla="*/ 15748989 w 4"/>
              <a:gd name="T1" fmla="*/ 1200725958 h 358"/>
              <a:gd name="T2" fmla="*/ 0 w 4"/>
              <a:gd name="T3" fmla="*/ 0 h 358"/>
              <a:gd name="T4" fmla="*/ 15748989 w 4"/>
              <a:gd name="T5" fmla="*/ 1200725958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49" name="Line 196"/>
          <p:cNvSpPr>
            <a:spLocks noChangeAspect="1" noChangeShapeType="1"/>
          </p:cNvSpPr>
          <p:nvPr/>
        </p:nvSpPr>
        <p:spPr bwMode="auto">
          <a:xfrm flipH="1" flipV="1">
            <a:off x="7329488" y="3929063"/>
            <a:ext cx="7937" cy="655637"/>
          </a:xfrm>
          <a:prstGeom prst="line">
            <a:avLst/>
          </a:prstGeom>
          <a:noFill/>
          <a:ln w="6350">
            <a:solidFill>
              <a:srgbClr val="000000"/>
            </a:solidFill>
            <a:round/>
            <a:headEnd/>
            <a:tailEnd/>
          </a:ln>
        </p:spPr>
        <p:txBody>
          <a:bodyPr/>
          <a:lstStyle/>
          <a:p>
            <a:endParaRPr lang="en-US"/>
          </a:p>
        </p:txBody>
      </p:sp>
      <p:sp>
        <p:nvSpPr>
          <p:cNvPr id="45250" name="Freeform 197"/>
          <p:cNvSpPr>
            <a:spLocks noChangeAspect="1"/>
          </p:cNvSpPr>
          <p:nvPr/>
        </p:nvSpPr>
        <p:spPr bwMode="auto">
          <a:xfrm>
            <a:off x="7404100" y="4092575"/>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51" name="Freeform 198"/>
          <p:cNvSpPr>
            <a:spLocks noChangeAspect="1"/>
          </p:cNvSpPr>
          <p:nvPr/>
        </p:nvSpPr>
        <p:spPr bwMode="auto">
          <a:xfrm>
            <a:off x="7477125" y="4097338"/>
            <a:ext cx="6350" cy="655637"/>
          </a:xfrm>
          <a:custGeom>
            <a:avLst/>
            <a:gdLst>
              <a:gd name="T0" fmla="*/ 10080623 w 4"/>
              <a:gd name="T1" fmla="*/ 1200725958 h 358"/>
              <a:gd name="T2" fmla="*/ 0 w 4"/>
              <a:gd name="T3" fmla="*/ 0 h 358"/>
              <a:gd name="T4" fmla="*/ 10080623 w 4"/>
              <a:gd name="T5" fmla="*/ 1200725958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52" name="Line 199"/>
          <p:cNvSpPr>
            <a:spLocks noChangeAspect="1" noChangeShapeType="1"/>
          </p:cNvSpPr>
          <p:nvPr/>
        </p:nvSpPr>
        <p:spPr bwMode="auto">
          <a:xfrm flipH="1" flipV="1">
            <a:off x="7477125" y="4097338"/>
            <a:ext cx="6350" cy="655637"/>
          </a:xfrm>
          <a:prstGeom prst="line">
            <a:avLst/>
          </a:prstGeom>
          <a:noFill/>
          <a:ln w="6350">
            <a:solidFill>
              <a:srgbClr val="000000"/>
            </a:solidFill>
            <a:round/>
            <a:headEnd/>
            <a:tailEnd/>
          </a:ln>
        </p:spPr>
        <p:txBody>
          <a:bodyPr/>
          <a:lstStyle/>
          <a:p>
            <a:endParaRPr lang="en-US"/>
          </a:p>
        </p:txBody>
      </p:sp>
      <p:sp>
        <p:nvSpPr>
          <p:cNvPr id="45253" name="Freeform 200"/>
          <p:cNvSpPr>
            <a:spLocks noChangeAspect="1"/>
          </p:cNvSpPr>
          <p:nvPr/>
        </p:nvSpPr>
        <p:spPr bwMode="auto">
          <a:xfrm>
            <a:off x="7550150" y="4262438"/>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54" name="Freeform 201"/>
          <p:cNvSpPr>
            <a:spLocks noChangeAspect="1"/>
          </p:cNvSpPr>
          <p:nvPr/>
        </p:nvSpPr>
        <p:spPr bwMode="auto">
          <a:xfrm>
            <a:off x="7623175" y="4265613"/>
            <a:ext cx="7938" cy="657225"/>
          </a:xfrm>
          <a:custGeom>
            <a:avLst/>
            <a:gdLst>
              <a:gd name="T0" fmla="*/ 15752957 w 4"/>
              <a:gd name="T1" fmla="*/ 1206549491 h 358"/>
              <a:gd name="T2" fmla="*/ 0 w 4"/>
              <a:gd name="T3" fmla="*/ 0 h 358"/>
              <a:gd name="T4" fmla="*/ 15752957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55" name="Line 202"/>
          <p:cNvSpPr>
            <a:spLocks noChangeAspect="1" noChangeShapeType="1"/>
          </p:cNvSpPr>
          <p:nvPr/>
        </p:nvSpPr>
        <p:spPr bwMode="auto">
          <a:xfrm flipH="1" flipV="1">
            <a:off x="7623175" y="4265613"/>
            <a:ext cx="7938" cy="657225"/>
          </a:xfrm>
          <a:prstGeom prst="line">
            <a:avLst/>
          </a:prstGeom>
          <a:noFill/>
          <a:ln w="6350">
            <a:solidFill>
              <a:srgbClr val="000000"/>
            </a:solidFill>
            <a:round/>
            <a:headEnd/>
            <a:tailEnd/>
          </a:ln>
        </p:spPr>
        <p:txBody>
          <a:bodyPr/>
          <a:lstStyle/>
          <a:p>
            <a:endParaRPr lang="en-US"/>
          </a:p>
        </p:txBody>
      </p:sp>
      <p:sp>
        <p:nvSpPr>
          <p:cNvPr id="45256" name="Freeform 203"/>
          <p:cNvSpPr>
            <a:spLocks noChangeAspect="1"/>
          </p:cNvSpPr>
          <p:nvPr/>
        </p:nvSpPr>
        <p:spPr bwMode="auto">
          <a:xfrm>
            <a:off x="6626225" y="3792538"/>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57" name="Freeform 204"/>
          <p:cNvSpPr>
            <a:spLocks noChangeAspect="1"/>
          </p:cNvSpPr>
          <p:nvPr/>
        </p:nvSpPr>
        <p:spPr bwMode="auto">
          <a:xfrm>
            <a:off x="6699250" y="3795713"/>
            <a:ext cx="7938" cy="657225"/>
          </a:xfrm>
          <a:custGeom>
            <a:avLst/>
            <a:gdLst>
              <a:gd name="T0" fmla="*/ 15752957 w 4"/>
              <a:gd name="T1" fmla="*/ 1206549491 h 358"/>
              <a:gd name="T2" fmla="*/ 0 w 4"/>
              <a:gd name="T3" fmla="*/ 0 h 358"/>
              <a:gd name="T4" fmla="*/ 15752957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58" name="Line 205"/>
          <p:cNvSpPr>
            <a:spLocks noChangeAspect="1" noChangeShapeType="1"/>
          </p:cNvSpPr>
          <p:nvPr/>
        </p:nvSpPr>
        <p:spPr bwMode="auto">
          <a:xfrm flipH="1" flipV="1">
            <a:off x="6699250" y="3795713"/>
            <a:ext cx="7938" cy="657225"/>
          </a:xfrm>
          <a:prstGeom prst="line">
            <a:avLst/>
          </a:prstGeom>
          <a:noFill/>
          <a:ln w="6350">
            <a:solidFill>
              <a:srgbClr val="000000"/>
            </a:solidFill>
            <a:round/>
            <a:headEnd/>
            <a:tailEnd/>
          </a:ln>
        </p:spPr>
        <p:txBody>
          <a:bodyPr/>
          <a:lstStyle/>
          <a:p>
            <a:endParaRPr lang="en-US"/>
          </a:p>
        </p:txBody>
      </p:sp>
      <p:sp>
        <p:nvSpPr>
          <p:cNvPr id="45259" name="Freeform 206"/>
          <p:cNvSpPr>
            <a:spLocks noChangeAspect="1"/>
          </p:cNvSpPr>
          <p:nvPr/>
        </p:nvSpPr>
        <p:spPr bwMode="auto">
          <a:xfrm>
            <a:off x="6772275" y="3960813"/>
            <a:ext cx="169863" cy="660400"/>
          </a:xfrm>
          <a:custGeom>
            <a:avLst/>
            <a:gdLst>
              <a:gd name="T0" fmla="*/ 0 w 92"/>
              <a:gd name="T1" fmla="*/ 1076859340 h 360"/>
              <a:gd name="T2" fmla="*/ 149994576 w 92"/>
              <a:gd name="T3" fmla="*/ 1211467159 h 360"/>
              <a:gd name="T4" fmla="*/ 313624346 w 92"/>
              <a:gd name="T5" fmla="*/ 928791978 h 360"/>
              <a:gd name="T6" fmla="*/ 136357536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60" name="Freeform 207"/>
          <p:cNvSpPr>
            <a:spLocks noChangeAspect="1"/>
          </p:cNvSpPr>
          <p:nvPr/>
        </p:nvSpPr>
        <p:spPr bwMode="auto">
          <a:xfrm>
            <a:off x="6846888" y="3965575"/>
            <a:ext cx="6350" cy="655638"/>
          </a:xfrm>
          <a:custGeom>
            <a:avLst/>
            <a:gdLst>
              <a:gd name="T0" fmla="*/ 10080623 w 4"/>
              <a:gd name="T1" fmla="*/ 1200729621 h 358"/>
              <a:gd name="T2" fmla="*/ 0 w 4"/>
              <a:gd name="T3" fmla="*/ 0 h 358"/>
              <a:gd name="T4" fmla="*/ 10080623 w 4"/>
              <a:gd name="T5" fmla="*/ 120072962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61" name="Line 208"/>
          <p:cNvSpPr>
            <a:spLocks noChangeAspect="1" noChangeShapeType="1"/>
          </p:cNvSpPr>
          <p:nvPr/>
        </p:nvSpPr>
        <p:spPr bwMode="auto">
          <a:xfrm flipH="1" flipV="1">
            <a:off x="6846888" y="3965575"/>
            <a:ext cx="6350" cy="655638"/>
          </a:xfrm>
          <a:prstGeom prst="line">
            <a:avLst/>
          </a:prstGeom>
          <a:noFill/>
          <a:ln w="6350">
            <a:solidFill>
              <a:srgbClr val="000000"/>
            </a:solidFill>
            <a:round/>
            <a:headEnd/>
            <a:tailEnd/>
          </a:ln>
        </p:spPr>
        <p:txBody>
          <a:bodyPr/>
          <a:lstStyle/>
          <a:p>
            <a:endParaRPr lang="en-US"/>
          </a:p>
        </p:txBody>
      </p:sp>
      <p:sp>
        <p:nvSpPr>
          <p:cNvPr id="45262" name="Freeform 209"/>
          <p:cNvSpPr>
            <a:spLocks noChangeAspect="1"/>
          </p:cNvSpPr>
          <p:nvPr/>
        </p:nvSpPr>
        <p:spPr bwMode="auto">
          <a:xfrm>
            <a:off x="6919913" y="4130675"/>
            <a:ext cx="168275" cy="658813"/>
          </a:xfrm>
          <a:custGeom>
            <a:avLst/>
            <a:gdLst>
              <a:gd name="T0" fmla="*/ 0 w 92"/>
              <a:gd name="T1" fmla="*/ 1071691201 h 360"/>
              <a:gd name="T2" fmla="*/ 147202223 w 92"/>
              <a:gd name="T3" fmla="*/ 1205651629 h 360"/>
              <a:gd name="T4" fmla="*/ 307787791 w 92"/>
              <a:gd name="T5" fmla="*/ 924332855 h 360"/>
              <a:gd name="T6" fmla="*/ 133820707 w 92"/>
              <a:gd name="T7" fmla="*/ 0 h 360"/>
              <a:gd name="T8" fmla="*/ 0 w 92"/>
              <a:gd name="T9" fmla="*/ 1071691201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63" name="Freeform 210"/>
          <p:cNvSpPr>
            <a:spLocks noChangeAspect="1"/>
          </p:cNvSpPr>
          <p:nvPr/>
        </p:nvSpPr>
        <p:spPr bwMode="auto">
          <a:xfrm>
            <a:off x="6992938" y="4133850"/>
            <a:ext cx="7937" cy="655638"/>
          </a:xfrm>
          <a:custGeom>
            <a:avLst/>
            <a:gdLst>
              <a:gd name="T0" fmla="*/ 15748989 w 4"/>
              <a:gd name="T1" fmla="*/ 1200729621 h 358"/>
              <a:gd name="T2" fmla="*/ 0 w 4"/>
              <a:gd name="T3" fmla="*/ 0 h 358"/>
              <a:gd name="T4" fmla="*/ 15748989 w 4"/>
              <a:gd name="T5" fmla="*/ 120072962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64" name="Line 211"/>
          <p:cNvSpPr>
            <a:spLocks noChangeAspect="1" noChangeShapeType="1"/>
          </p:cNvSpPr>
          <p:nvPr/>
        </p:nvSpPr>
        <p:spPr bwMode="auto">
          <a:xfrm flipH="1" flipV="1">
            <a:off x="6992938" y="4133850"/>
            <a:ext cx="7937" cy="655638"/>
          </a:xfrm>
          <a:prstGeom prst="line">
            <a:avLst/>
          </a:prstGeom>
          <a:noFill/>
          <a:ln w="6350">
            <a:solidFill>
              <a:srgbClr val="000000"/>
            </a:solidFill>
            <a:round/>
            <a:headEnd/>
            <a:tailEnd/>
          </a:ln>
        </p:spPr>
        <p:txBody>
          <a:bodyPr/>
          <a:lstStyle/>
          <a:p>
            <a:endParaRPr lang="en-US"/>
          </a:p>
        </p:txBody>
      </p:sp>
      <p:sp>
        <p:nvSpPr>
          <p:cNvPr id="45265" name="Freeform 212"/>
          <p:cNvSpPr>
            <a:spLocks noChangeAspect="1"/>
          </p:cNvSpPr>
          <p:nvPr/>
        </p:nvSpPr>
        <p:spPr bwMode="auto">
          <a:xfrm>
            <a:off x="7065963" y="4298950"/>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66" name="Freeform 213"/>
          <p:cNvSpPr>
            <a:spLocks noChangeAspect="1"/>
          </p:cNvSpPr>
          <p:nvPr/>
        </p:nvSpPr>
        <p:spPr bwMode="auto">
          <a:xfrm>
            <a:off x="7138988" y="4302125"/>
            <a:ext cx="7937" cy="657225"/>
          </a:xfrm>
          <a:custGeom>
            <a:avLst/>
            <a:gdLst>
              <a:gd name="T0" fmla="*/ 15748989 w 4"/>
              <a:gd name="T1" fmla="*/ 1206549491 h 358"/>
              <a:gd name="T2" fmla="*/ 0 w 4"/>
              <a:gd name="T3" fmla="*/ 0 h 358"/>
              <a:gd name="T4" fmla="*/ 15748989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67" name="Line 214"/>
          <p:cNvSpPr>
            <a:spLocks noChangeAspect="1" noChangeShapeType="1"/>
          </p:cNvSpPr>
          <p:nvPr/>
        </p:nvSpPr>
        <p:spPr bwMode="auto">
          <a:xfrm flipH="1" flipV="1">
            <a:off x="7138988" y="4302125"/>
            <a:ext cx="7937" cy="657225"/>
          </a:xfrm>
          <a:prstGeom prst="line">
            <a:avLst/>
          </a:prstGeom>
          <a:noFill/>
          <a:ln w="6350">
            <a:solidFill>
              <a:srgbClr val="000000"/>
            </a:solidFill>
            <a:round/>
            <a:headEnd/>
            <a:tailEnd/>
          </a:ln>
        </p:spPr>
        <p:txBody>
          <a:bodyPr/>
          <a:lstStyle/>
          <a:p>
            <a:endParaRPr lang="en-US"/>
          </a:p>
        </p:txBody>
      </p:sp>
      <p:sp>
        <p:nvSpPr>
          <p:cNvPr id="45268" name="Freeform 215"/>
          <p:cNvSpPr>
            <a:spLocks noChangeAspect="1"/>
          </p:cNvSpPr>
          <p:nvPr/>
        </p:nvSpPr>
        <p:spPr bwMode="auto">
          <a:xfrm>
            <a:off x="7213600" y="4467225"/>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69" name="Freeform 216"/>
          <p:cNvSpPr>
            <a:spLocks noChangeAspect="1"/>
          </p:cNvSpPr>
          <p:nvPr/>
        </p:nvSpPr>
        <p:spPr bwMode="auto">
          <a:xfrm>
            <a:off x="7286625" y="4470400"/>
            <a:ext cx="6350" cy="657225"/>
          </a:xfrm>
          <a:custGeom>
            <a:avLst/>
            <a:gdLst>
              <a:gd name="T0" fmla="*/ 10080623 w 4"/>
              <a:gd name="T1" fmla="*/ 1206549491 h 358"/>
              <a:gd name="T2" fmla="*/ 0 w 4"/>
              <a:gd name="T3" fmla="*/ 0 h 358"/>
              <a:gd name="T4" fmla="*/ 10080623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70" name="Line 217"/>
          <p:cNvSpPr>
            <a:spLocks noChangeAspect="1" noChangeShapeType="1"/>
          </p:cNvSpPr>
          <p:nvPr/>
        </p:nvSpPr>
        <p:spPr bwMode="auto">
          <a:xfrm flipH="1" flipV="1">
            <a:off x="7286625" y="4470400"/>
            <a:ext cx="6350" cy="657225"/>
          </a:xfrm>
          <a:prstGeom prst="line">
            <a:avLst/>
          </a:prstGeom>
          <a:noFill/>
          <a:ln w="6350">
            <a:solidFill>
              <a:srgbClr val="000000"/>
            </a:solidFill>
            <a:round/>
            <a:headEnd/>
            <a:tailEnd/>
          </a:ln>
        </p:spPr>
        <p:txBody>
          <a:bodyPr/>
          <a:lstStyle/>
          <a:p>
            <a:endParaRPr lang="en-US"/>
          </a:p>
        </p:txBody>
      </p:sp>
      <p:sp>
        <p:nvSpPr>
          <p:cNvPr id="45271" name="Freeform 218"/>
          <p:cNvSpPr>
            <a:spLocks noChangeAspect="1"/>
          </p:cNvSpPr>
          <p:nvPr/>
        </p:nvSpPr>
        <p:spPr bwMode="auto">
          <a:xfrm>
            <a:off x="5951538" y="4203700"/>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72" name="Freeform 219"/>
          <p:cNvSpPr>
            <a:spLocks noChangeAspect="1"/>
          </p:cNvSpPr>
          <p:nvPr/>
        </p:nvSpPr>
        <p:spPr bwMode="auto">
          <a:xfrm>
            <a:off x="6024563" y="4206875"/>
            <a:ext cx="7937" cy="657225"/>
          </a:xfrm>
          <a:custGeom>
            <a:avLst/>
            <a:gdLst>
              <a:gd name="T0" fmla="*/ 15748989 w 4"/>
              <a:gd name="T1" fmla="*/ 1206549491 h 358"/>
              <a:gd name="T2" fmla="*/ 0 w 4"/>
              <a:gd name="T3" fmla="*/ 0 h 358"/>
              <a:gd name="T4" fmla="*/ 15748989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73" name="Line 220"/>
          <p:cNvSpPr>
            <a:spLocks noChangeAspect="1" noChangeShapeType="1"/>
          </p:cNvSpPr>
          <p:nvPr/>
        </p:nvSpPr>
        <p:spPr bwMode="auto">
          <a:xfrm flipH="1" flipV="1">
            <a:off x="6024563" y="4206875"/>
            <a:ext cx="7937" cy="657225"/>
          </a:xfrm>
          <a:prstGeom prst="line">
            <a:avLst/>
          </a:prstGeom>
          <a:noFill/>
          <a:ln w="6350">
            <a:solidFill>
              <a:srgbClr val="000000"/>
            </a:solidFill>
            <a:round/>
            <a:headEnd/>
            <a:tailEnd/>
          </a:ln>
        </p:spPr>
        <p:txBody>
          <a:bodyPr/>
          <a:lstStyle/>
          <a:p>
            <a:endParaRPr lang="en-US"/>
          </a:p>
        </p:txBody>
      </p:sp>
      <p:sp>
        <p:nvSpPr>
          <p:cNvPr id="45274" name="Freeform 221"/>
          <p:cNvSpPr>
            <a:spLocks noChangeAspect="1"/>
          </p:cNvSpPr>
          <p:nvPr/>
        </p:nvSpPr>
        <p:spPr bwMode="auto">
          <a:xfrm>
            <a:off x="6097588" y="4371975"/>
            <a:ext cx="169862" cy="660400"/>
          </a:xfrm>
          <a:custGeom>
            <a:avLst/>
            <a:gdLst>
              <a:gd name="T0" fmla="*/ 0 w 92"/>
              <a:gd name="T1" fmla="*/ 1076859340 h 360"/>
              <a:gd name="T2" fmla="*/ 149991847 w 92"/>
              <a:gd name="T3" fmla="*/ 1211467159 h 360"/>
              <a:gd name="T4" fmla="*/ 313620653 w 92"/>
              <a:gd name="T5" fmla="*/ 928791978 h 360"/>
              <a:gd name="T6" fmla="*/ 136356733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75" name="Freeform 222"/>
          <p:cNvSpPr>
            <a:spLocks noChangeAspect="1"/>
          </p:cNvSpPr>
          <p:nvPr/>
        </p:nvSpPr>
        <p:spPr bwMode="auto">
          <a:xfrm>
            <a:off x="6170613" y="4375150"/>
            <a:ext cx="7937" cy="657225"/>
          </a:xfrm>
          <a:custGeom>
            <a:avLst/>
            <a:gdLst>
              <a:gd name="T0" fmla="*/ 15748989 w 4"/>
              <a:gd name="T1" fmla="*/ 1206549491 h 358"/>
              <a:gd name="T2" fmla="*/ 0 w 4"/>
              <a:gd name="T3" fmla="*/ 0 h 358"/>
              <a:gd name="T4" fmla="*/ 15748989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76" name="Line 223"/>
          <p:cNvSpPr>
            <a:spLocks noChangeAspect="1" noChangeShapeType="1"/>
          </p:cNvSpPr>
          <p:nvPr/>
        </p:nvSpPr>
        <p:spPr bwMode="auto">
          <a:xfrm flipH="1" flipV="1">
            <a:off x="6170613" y="4375150"/>
            <a:ext cx="7937" cy="657225"/>
          </a:xfrm>
          <a:prstGeom prst="line">
            <a:avLst/>
          </a:prstGeom>
          <a:noFill/>
          <a:ln w="6350">
            <a:solidFill>
              <a:srgbClr val="000000"/>
            </a:solidFill>
            <a:round/>
            <a:headEnd/>
            <a:tailEnd/>
          </a:ln>
        </p:spPr>
        <p:txBody>
          <a:bodyPr/>
          <a:lstStyle/>
          <a:p>
            <a:endParaRPr lang="en-US"/>
          </a:p>
        </p:txBody>
      </p:sp>
      <p:sp>
        <p:nvSpPr>
          <p:cNvPr id="45277" name="Freeform 224"/>
          <p:cNvSpPr>
            <a:spLocks noChangeAspect="1"/>
          </p:cNvSpPr>
          <p:nvPr/>
        </p:nvSpPr>
        <p:spPr bwMode="auto">
          <a:xfrm>
            <a:off x="6288088" y="3997325"/>
            <a:ext cx="169862" cy="660400"/>
          </a:xfrm>
          <a:custGeom>
            <a:avLst/>
            <a:gdLst>
              <a:gd name="T0" fmla="*/ 0 w 92"/>
              <a:gd name="T1" fmla="*/ 1076859340 h 360"/>
              <a:gd name="T2" fmla="*/ 149991847 w 92"/>
              <a:gd name="T3" fmla="*/ 1211467159 h 360"/>
              <a:gd name="T4" fmla="*/ 313620653 w 92"/>
              <a:gd name="T5" fmla="*/ 928791978 h 360"/>
              <a:gd name="T6" fmla="*/ 136356733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78" name="Freeform 225"/>
          <p:cNvSpPr>
            <a:spLocks noChangeAspect="1"/>
          </p:cNvSpPr>
          <p:nvPr/>
        </p:nvSpPr>
        <p:spPr bwMode="auto">
          <a:xfrm>
            <a:off x="6362700" y="4002088"/>
            <a:ext cx="6350" cy="655637"/>
          </a:xfrm>
          <a:custGeom>
            <a:avLst/>
            <a:gdLst>
              <a:gd name="T0" fmla="*/ 10080623 w 4"/>
              <a:gd name="T1" fmla="*/ 1200725958 h 358"/>
              <a:gd name="T2" fmla="*/ 0 w 4"/>
              <a:gd name="T3" fmla="*/ 0 h 358"/>
              <a:gd name="T4" fmla="*/ 10080623 w 4"/>
              <a:gd name="T5" fmla="*/ 1200725958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79" name="Line 226"/>
          <p:cNvSpPr>
            <a:spLocks noChangeAspect="1" noChangeShapeType="1"/>
          </p:cNvSpPr>
          <p:nvPr/>
        </p:nvSpPr>
        <p:spPr bwMode="auto">
          <a:xfrm flipH="1" flipV="1">
            <a:off x="6362700" y="4002088"/>
            <a:ext cx="6350" cy="655637"/>
          </a:xfrm>
          <a:prstGeom prst="line">
            <a:avLst/>
          </a:prstGeom>
          <a:noFill/>
          <a:ln w="6350">
            <a:solidFill>
              <a:srgbClr val="000000"/>
            </a:solidFill>
            <a:round/>
            <a:headEnd/>
            <a:tailEnd/>
          </a:ln>
        </p:spPr>
        <p:txBody>
          <a:bodyPr/>
          <a:lstStyle/>
          <a:p>
            <a:endParaRPr lang="en-US"/>
          </a:p>
        </p:txBody>
      </p:sp>
      <p:sp>
        <p:nvSpPr>
          <p:cNvPr id="45280" name="Freeform 227"/>
          <p:cNvSpPr>
            <a:spLocks noChangeAspect="1"/>
          </p:cNvSpPr>
          <p:nvPr/>
        </p:nvSpPr>
        <p:spPr bwMode="auto">
          <a:xfrm>
            <a:off x="6435725" y="4167188"/>
            <a:ext cx="168275" cy="658812"/>
          </a:xfrm>
          <a:custGeom>
            <a:avLst/>
            <a:gdLst>
              <a:gd name="T0" fmla="*/ 0 w 92"/>
              <a:gd name="T1" fmla="*/ 1071687744 h 360"/>
              <a:gd name="T2" fmla="*/ 147202223 w 92"/>
              <a:gd name="T3" fmla="*/ 1205647969 h 360"/>
              <a:gd name="T4" fmla="*/ 307787791 w 92"/>
              <a:gd name="T5" fmla="*/ 924329622 h 360"/>
              <a:gd name="T6" fmla="*/ 133820707 w 92"/>
              <a:gd name="T7" fmla="*/ 0 h 360"/>
              <a:gd name="T8" fmla="*/ 0 w 92"/>
              <a:gd name="T9" fmla="*/ 1071687744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81" name="Freeform 228"/>
          <p:cNvSpPr>
            <a:spLocks noChangeAspect="1"/>
          </p:cNvSpPr>
          <p:nvPr/>
        </p:nvSpPr>
        <p:spPr bwMode="auto">
          <a:xfrm>
            <a:off x="6508750" y="4170363"/>
            <a:ext cx="7938" cy="655637"/>
          </a:xfrm>
          <a:custGeom>
            <a:avLst/>
            <a:gdLst>
              <a:gd name="T0" fmla="*/ 15752957 w 4"/>
              <a:gd name="T1" fmla="*/ 1200725958 h 358"/>
              <a:gd name="T2" fmla="*/ 0 w 4"/>
              <a:gd name="T3" fmla="*/ 0 h 358"/>
              <a:gd name="T4" fmla="*/ 15752957 w 4"/>
              <a:gd name="T5" fmla="*/ 1200725958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82" name="Line 229"/>
          <p:cNvSpPr>
            <a:spLocks noChangeAspect="1" noChangeShapeType="1"/>
          </p:cNvSpPr>
          <p:nvPr/>
        </p:nvSpPr>
        <p:spPr bwMode="auto">
          <a:xfrm flipH="1" flipV="1">
            <a:off x="6508750" y="4170363"/>
            <a:ext cx="7938" cy="655637"/>
          </a:xfrm>
          <a:prstGeom prst="line">
            <a:avLst/>
          </a:prstGeom>
          <a:noFill/>
          <a:ln w="6350">
            <a:solidFill>
              <a:srgbClr val="000000"/>
            </a:solidFill>
            <a:round/>
            <a:headEnd/>
            <a:tailEnd/>
          </a:ln>
        </p:spPr>
        <p:txBody>
          <a:bodyPr/>
          <a:lstStyle/>
          <a:p>
            <a:endParaRPr lang="en-US"/>
          </a:p>
        </p:txBody>
      </p:sp>
      <p:sp>
        <p:nvSpPr>
          <p:cNvPr id="45283" name="Freeform 230"/>
          <p:cNvSpPr>
            <a:spLocks noChangeAspect="1"/>
          </p:cNvSpPr>
          <p:nvPr/>
        </p:nvSpPr>
        <p:spPr bwMode="auto">
          <a:xfrm>
            <a:off x="6581775" y="4335463"/>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84" name="Freeform 231"/>
          <p:cNvSpPr>
            <a:spLocks noChangeAspect="1"/>
          </p:cNvSpPr>
          <p:nvPr/>
        </p:nvSpPr>
        <p:spPr bwMode="auto">
          <a:xfrm>
            <a:off x="6654800" y="4338638"/>
            <a:ext cx="7938" cy="657225"/>
          </a:xfrm>
          <a:custGeom>
            <a:avLst/>
            <a:gdLst>
              <a:gd name="T0" fmla="*/ 15752957 w 4"/>
              <a:gd name="T1" fmla="*/ 1206549491 h 358"/>
              <a:gd name="T2" fmla="*/ 0 w 4"/>
              <a:gd name="T3" fmla="*/ 0 h 358"/>
              <a:gd name="T4" fmla="*/ 15752957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85" name="Line 232"/>
          <p:cNvSpPr>
            <a:spLocks noChangeAspect="1" noChangeShapeType="1"/>
          </p:cNvSpPr>
          <p:nvPr/>
        </p:nvSpPr>
        <p:spPr bwMode="auto">
          <a:xfrm flipH="1" flipV="1">
            <a:off x="6654800" y="4338638"/>
            <a:ext cx="7938" cy="657225"/>
          </a:xfrm>
          <a:prstGeom prst="line">
            <a:avLst/>
          </a:prstGeom>
          <a:noFill/>
          <a:ln w="6350">
            <a:solidFill>
              <a:srgbClr val="000000"/>
            </a:solidFill>
            <a:round/>
            <a:headEnd/>
            <a:tailEnd/>
          </a:ln>
        </p:spPr>
        <p:txBody>
          <a:bodyPr/>
          <a:lstStyle/>
          <a:p>
            <a:endParaRPr lang="en-US"/>
          </a:p>
        </p:txBody>
      </p:sp>
      <p:sp>
        <p:nvSpPr>
          <p:cNvPr id="45286" name="Freeform 233"/>
          <p:cNvSpPr>
            <a:spLocks noChangeAspect="1"/>
          </p:cNvSpPr>
          <p:nvPr/>
        </p:nvSpPr>
        <p:spPr bwMode="auto">
          <a:xfrm>
            <a:off x="6729413" y="4503738"/>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87" name="Freeform 234"/>
          <p:cNvSpPr>
            <a:spLocks noChangeAspect="1"/>
          </p:cNvSpPr>
          <p:nvPr/>
        </p:nvSpPr>
        <p:spPr bwMode="auto">
          <a:xfrm>
            <a:off x="6802438" y="4506913"/>
            <a:ext cx="6350" cy="657225"/>
          </a:xfrm>
          <a:custGeom>
            <a:avLst/>
            <a:gdLst>
              <a:gd name="T0" fmla="*/ 10080623 w 4"/>
              <a:gd name="T1" fmla="*/ 1206549491 h 358"/>
              <a:gd name="T2" fmla="*/ 0 w 4"/>
              <a:gd name="T3" fmla="*/ 0 h 358"/>
              <a:gd name="T4" fmla="*/ 10080623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88" name="Freeform 235"/>
          <p:cNvSpPr>
            <a:spLocks noChangeAspect="1"/>
          </p:cNvSpPr>
          <p:nvPr/>
        </p:nvSpPr>
        <p:spPr bwMode="auto">
          <a:xfrm>
            <a:off x="6477000" y="4876800"/>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89" name="Freeform 236"/>
          <p:cNvSpPr>
            <a:spLocks noChangeAspect="1"/>
          </p:cNvSpPr>
          <p:nvPr/>
        </p:nvSpPr>
        <p:spPr bwMode="auto">
          <a:xfrm>
            <a:off x="6699250" y="4546600"/>
            <a:ext cx="7938" cy="655638"/>
          </a:xfrm>
          <a:custGeom>
            <a:avLst/>
            <a:gdLst>
              <a:gd name="T0" fmla="*/ 15752957 w 4"/>
              <a:gd name="T1" fmla="*/ 1200729621 h 358"/>
              <a:gd name="T2" fmla="*/ 0 w 4"/>
              <a:gd name="T3" fmla="*/ 0 h 358"/>
              <a:gd name="T4" fmla="*/ 15752957 w 4"/>
              <a:gd name="T5" fmla="*/ 120072962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90" name="Line 237"/>
          <p:cNvSpPr>
            <a:spLocks noChangeAspect="1" noChangeShapeType="1"/>
          </p:cNvSpPr>
          <p:nvPr/>
        </p:nvSpPr>
        <p:spPr bwMode="auto">
          <a:xfrm flipH="1" flipV="1">
            <a:off x="6800850" y="4508500"/>
            <a:ext cx="7938" cy="655638"/>
          </a:xfrm>
          <a:prstGeom prst="line">
            <a:avLst/>
          </a:prstGeom>
          <a:noFill/>
          <a:ln w="6350">
            <a:solidFill>
              <a:srgbClr val="000000"/>
            </a:solidFill>
            <a:round/>
            <a:headEnd/>
            <a:tailEnd/>
          </a:ln>
        </p:spPr>
        <p:txBody>
          <a:bodyPr/>
          <a:lstStyle/>
          <a:p>
            <a:endParaRPr lang="en-US"/>
          </a:p>
        </p:txBody>
      </p:sp>
      <p:sp>
        <p:nvSpPr>
          <p:cNvPr id="45291" name="Freeform 238"/>
          <p:cNvSpPr>
            <a:spLocks noChangeAspect="1"/>
          </p:cNvSpPr>
          <p:nvPr/>
        </p:nvSpPr>
        <p:spPr bwMode="auto">
          <a:xfrm>
            <a:off x="6942138" y="4645025"/>
            <a:ext cx="168275" cy="660400"/>
          </a:xfrm>
          <a:custGeom>
            <a:avLst/>
            <a:gdLst>
              <a:gd name="T0" fmla="*/ 0 w 92"/>
              <a:gd name="T1" fmla="*/ 1076859340 h 360"/>
              <a:gd name="T2" fmla="*/ 147202223 w 92"/>
              <a:gd name="T3" fmla="*/ 1211467159 h 360"/>
              <a:gd name="T4" fmla="*/ 307787791 w 92"/>
              <a:gd name="T5" fmla="*/ 928791978 h 360"/>
              <a:gd name="T6" fmla="*/ 133820707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92" name="Freeform 239"/>
          <p:cNvSpPr>
            <a:spLocks noChangeAspect="1"/>
          </p:cNvSpPr>
          <p:nvPr/>
        </p:nvSpPr>
        <p:spPr bwMode="auto">
          <a:xfrm>
            <a:off x="6069013" y="4414838"/>
            <a:ext cx="6350" cy="655637"/>
          </a:xfrm>
          <a:custGeom>
            <a:avLst/>
            <a:gdLst>
              <a:gd name="T0" fmla="*/ 10080623 w 4"/>
              <a:gd name="T1" fmla="*/ 1200725958 h 358"/>
              <a:gd name="T2" fmla="*/ 0 w 4"/>
              <a:gd name="T3" fmla="*/ 0 h 358"/>
              <a:gd name="T4" fmla="*/ 10080623 w 4"/>
              <a:gd name="T5" fmla="*/ 1200725958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93" name="Line 240"/>
          <p:cNvSpPr>
            <a:spLocks noChangeAspect="1" noChangeShapeType="1"/>
          </p:cNvSpPr>
          <p:nvPr/>
        </p:nvSpPr>
        <p:spPr bwMode="auto">
          <a:xfrm flipH="1" flipV="1">
            <a:off x="7015163" y="4649788"/>
            <a:ext cx="6350" cy="655637"/>
          </a:xfrm>
          <a:prstGeom prst="line">
            <a:avLst/>
          </a:prstGeom>
          <a:noFill/>
          <a:ln w="6350">
            <a:solidFill>
              <a:srgbClr val="000000"/>
            </a:solidFill>
            <a:round/>
            <a:headEnd/>
            <a:tailEnd/>
          </a:ln>
        </p:spPr>
        <p:txBody>
          <a:bodyPr/>
          <a:lstStyle/>
          <a:p>
            <a:endParaRPr lang="en-US"/>
          </a:p>
        </p:txBody>
      </p:sp>
      <p:sp>
        <p:nvSpPr>
          <p:cNvPr id="45294" name="Freeform 241"/>
          <p:cNvSpPr>
            <a:spLocks noChangeAspect="1"/>
          </p:cNvSpPr>
          <p:nvPr/>
        </p:nvSpPr>
        <p:spPr bwMode="auto">
          <a:xfrm>
            <a:off x="6218238" y="4522788"/>
            <a:ext cx="168275" cy="658812"/>
          </a:xfrm>
          <a:custGeom>
            <a:avLst/>
            <a:gdLst>
              <a:gd name="T0" fmla="*/ 0 w 92"/>
              <a:gd name="T1" fmla="*/ 1071687744 h 360"/>
              <a:gd name="T2" fmla="*/ 147202223 w 92"/>
              <a:gd name="T3" fmla="*/ 1205647969 h 360"/>
              <a:gd name="T4" fmla="*/ 307787791 w 92"/>
              <a:gd name="T5" fmla="*/ 924329622 h 360"/>
              <a:gd name="T6" fmla="*/ 133820707 w 92"/>
              <a:gd name="T7" fmla="*/ 0 h 360"/>
              <a:gd name="T8" fmla="*/ 0 w 92"/>
              <a:gd name="T9" fmla="*/ 1071687744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95" name="Freeform 242"/>
          <p:cNvSpPr>
            <a:spLocks noChangeAspect="1"/>
          </p:cNvSpPr>
          <p:nvPr/>
        </p:nvSpPr>
        <p:spPr bwMode="auto">
          <a:xfrm>
            <a:off x="6215063" y="4583113"/>
            <a:ext cx="7937" cy="655637"/>
          </a:xfrm>
          <a:custGeom>
            <a:avLst/>
            <a:gdLst>
              <a:gd name="T0" fmla="*/ 15748989 w 4"/>
              <a:gd name="T1" fmla="*/ 1200725958 h 358"/>
              <a:gd name="T2" fmla="*/ 0 w 4"/>
              <a:gd name="T3" fmla="*/ 0 h 358"/>
              <a:gd name="T4" fmla="*/ 15748989 w 4"/>
              <a:gd name="T5" fmla="*/ 1200725958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96" name="Line 243"/>
          <p:cNvSpPr>
            <a:spLocks noChangeAspect="1" noChangeShapeType="1"/>
          </p:cNvSpPr>
          <p:nvPr/>
        </p:nvSpPr>
        <p:spPr bwMode="auto">
          <a:xfrm flipH="1" flipV="1">
            <a:off x="6291263" y="4519613"/>
            <a:ext cx="7937" cy="655637"/>
          </a:xfrm>
          <a:prstGeom prst="line">
            <a:avLst/>
          </a:prstGeom>
          <a:noFill/>
          <a:ln w="6350">
            <a:solidFill>
              <a:srgbClr val="000000"/>
            </a:solidFill>
            <a:round/>
            <a:headEnd/>
            <a:tailEnd/>
          </a:ln>
        </p:spPr>
        <p:txBody>
          <a:bodyPr/>
          <a:lstStyle/>
          <a:p>
            <a:endParaRPr lang="en-US"/>
          </a:p>
        </p:txBody>
      </p:sp>
      <p:sp>
        <p:nvSpPr>
          <p:cNvPr id="45297" name="Freeform 244"/>
          <p:cNvSpPr>
            <a:spLocks noChangeAspect="1"/>
          </p:cNvSpPr>
          <p:nvPr/>
        </p:nvSpPr>
        <p:spPr bwMode="auto">
          <a:xfrm>
            <a:off x="6364288" y="4691063"/>
            <a:ext cx="169862" cy="660400"/>
          </a:xfrm>
          <a:custGeom>
            <a:avLst/>
            <a:gdLst>
              <a:gd name="T0" fmla="*/ 0 w 92"/>
              <a:gd name="T1" fmla="*/ 1076859340 h 360"/>
              <a:gd name="T2" fmla="*/ 149991847 w 92"/>
              <a:gd name="T3" fmla="*/ 1211467159 h 360"/>
              <a:gd name="T4" fmla="*/ 313620653 w 92"/>
              <a:gd name="T5" fmla="*/ 928791978 h 360"/>
              <a:gd name="T6" fmla="*/ 136356733 w 92"/>
              <a:gd name="T7" fmla="*/ 0 h 360"/>
              <a:gd name="T8" fmla="*/ 0 w 92"/>
              <a:gd name="T9" fmla="*/ 1076859340 h 360"/>
              <a:gd name="T10" fmla="*/ 0 60000 65536"/>
              <a:gd name="T11" fmla="*/ 0 60000 65536"/>
              <a:gd name="T12" fmla="*/ 0 60000 65536"/>
              <a:gd name="T13" fmla="*/ 0 60000 65536"/>
              <a:gd name="T14" fmla="*/ 0 60000 65536"/>
              <a:gd name="T15" fmla="*/ 0 w 92"/>
              <a:gd name="T16" fmla="*/ 0 h 360"/>
              <a:gd name="T17" fmla="*/ 92 w 92"/>
              <a:gd name="T18" fmla="*/ 360 h 360"/>
            </a:gdLst>
            <a:ahLst/>
            <a:cxnLst>
              <a:cxn ang="T10">
                <a:pos x="T0" y="T1"/>
              </a:cxn>
              <a:cxn ang="T11">
                <a:pos x="T2" y="T3"/>
              </a:cxn>
              <a:cxn ang="T12">
                <a:pos x="T4" y="T5"/>
              </a:cxn>
              <a:cxn ang="T13">
                <a:pos x="T6" y="T7"/>
              </a:cxn>
              <a:cxn ang="T14">
                <a:pos x="T8" y="T9"/>
              </a:cxn>
            </a:cxnLst>
            <a:rect l="T15" t="T16" r="T17" b="T18"/>
            <a:pathLst>
              <a:path w="92" h="360">
                <a:moveTo>
                  <a:pt x="0" y="320"/>
                </a:moveTo>
                <a:lnTo>
                  <a:pt x="44" y="360"/>
                </a:lnTo>
                <a:lnTo>
                  <a:pt x="92" y="276"/>
                </a:lnTo>
                <a:lnTo>
                  <a:pt x="40" y="0"/>
                </a:lnTo>
                <a:lnTo>
                  <a:pt x="0" y="320"/>
                </a:lnTo>
                <a:close/>
              </a:path>
            </a:pathLst>
          </a:custGeom>
          <a:solidFill>
            <a:srgbClr val="FFFFFF"/>
          </a:solidFill>
          <a:ln w="6350">
            <a:solidFill>
              <a:srgbClr val="000000"/>
            </a:solidFill>
            <a:round/>
            <a:headEnd/>
            <a:tailEnd/>
          </a:ln>
        </p:spPr>
        <p:txBody>
          <a:bodyPr/>
          <a:lstStyle/>
          <a:p>
            <a:endParaRPr lang="en-US"/>
          </a:p>
        </p:txBody>
      </p:sp>
      <p:sp>
        <p:nvSpPr>
          <p:cNvPr id="45298" name="Freeform 245"/>
          <p:cNvSpPr>
            <a:spLocks noChangeAspect="1"/>
          </p:cNvSpPr>
          <p:nvPr/>
        </p:nvSpPr>
        <p:spPr bwMode="auto">
          <a:xfrm>
            <a:off x="6362700" y="4751388"/>
            <a:ext cx="6350" cy="657225"/>
          </a:xfrm>
          <a:custGeom>
            <a:avLst/>
            <a:gdLst>
              <a:gd name="T0" fmla="*/ 10080623 w 4"/>
              <a:gd name="T1" fmla="*/ 1206549491 h 358"/>
              <a:gd name="T2" fmla="*/ 0 w 4"/>
              <a:gd name="T3" fmla="*/ 0 h 358"/>
              <a:gd name="T4" fmla="*/ 10080623 w 4"/>
              <a:gd name="T5" fmla="*/ 1206549491 h 358"/>
              <a:gd name="T6" fmla="*/ 0 60000 65536"/>
              <a:gd name="T7" fmla="*/ 0 60000 65536"/>
              <a:gd name="T8" fmla="*/ 0 60000 65536"/>
              <a:gd name="T9" fmla="*/ 0 w 4"/>
              <a:gd name="T10" fmla="*/ 0 h 358"/>
              <a:gd name="T11" fmla="*/ 4 w 4"/>
              <a:gd name="T12" fmla="*/ 358 h 358"/>
            </a:gdLst>
            <a:ahLst/>
            <a:cxnLst>
              <a:cxn ang="T6">
                <a:pos x="T0" y="T1"/>
              </a:cxn>
              <a:cxn ang="T7">
                <a:pos x="T2" y="T3"/>
              </a:cxn>
              <a:cxn ang="T8">
                <a:pos x="T4" y="T5"/>
              </a:cxn>
            </a:cxnLst>
            <a:rect l="T9" t="T10" r="T11" b="T12"/>
            <a:pathLst>
              <a:path w="4" h="358">
                <a:moveTo>
                  <a:pt x="4" y="358"/>
                </a:moveTo>
                <a:lnTo>
                  <a:pt x="0" y="0"/>
                </a:lnTo>
                <a:lnTo>
                  <a:pt x="4" y="358"/>
                </a:lnTo>
                <a:close/>
              </a:path>
            </a:pathLst>
          </a:custGeom>
          <a:solidFill>
            <a:srgbClr val="FFFFFF"/>
          </a:solidFill>
          <a:ln w="9525">
            <a:noFill/>
            <a:round/>
            <a:headEnd/>
            <a:tailEnd/>
          </a:ln>
        </p:spPr>
        <p:txBody>
          <a:bodyPr/>
          <a:lstStyle/>
          <a:p>
            <a:endParaRPr lang="en-US"/>
          </a:p>
        </p:txBody>
      </p:sp>
      <p:sp>
        <p:nvSpPr>
          <p:cNvPr id="45299" name="Line 246"/>
          <p:cNvSpPr>
            <a:spLocks noChangeAspect="1" noChangeShapeType="1"/>
          </p:cNvSpPr>
          <p:nvPr/>
        </p:nvSpPr>
        <p:spPr bwMode="auto">
          <a:xfrm flipH="1" flipV="1">
            <a:off x="6438900" y="4694238"/>
            <a:ext cx="6350" cy="657225"/>
          </a:xfrm>
          <a:prstGeom prst="line">
            <a:avLst/>
          </a:prstGeom>
          <a:noFill/>
          <a:ln w="6350">
            <a:solidFill>
              <a:srgbClr val="000000"/>
            </a:solidFill>
            <a:round/>
            <a:headEnd/>
            <a:tailEnd/>
          </a:ln>
        </p:spPr>
        <p:txBody>
          <a:bodyPr/>
          <a:lstStyle/>
          <a:p>
            <a:endParaRPr lang="en-US"/>
          </a:p>
        </p:txBody>
      </p:sp>
      <p:sp>
        <p:nvSpPr>
          <p:cNvPr id="45300" name="Rectangle 247"/>
          <p:cNvSpPr>
            <a:spLocks noChangeAspect="1" noChangeArrowheads="1"/>
          </p:cNvSpPr>
          <p:nvPr/>
        </p:nvSpPr>
        <p:spPr bwMode="auto">
          <a:xfrm>
            <a:off x="7086600" y="5867400"/>
            <a:ext cx="236538"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(c)</a:t>
            </a:r>
            <a:endParaRPr lang="en-US" sz="1600" b="0">
              <a:latin typeface="Arial" pitchFamily="34" charset="0"/>
            </a:endParaRPr>
          </a:p>
        </p:txBody>
      </p:sp>
      <p:sp>
        <p:nvSpPr>
          <p:cNvPr id="45301" name="Rectangle 248"/>
          <p:cNvSpPr>
            <a:spLocks noChangeAspect="1" noChangeArrowheads="1"/>
          </p:cNvSpPr>
          <p:nvPr/>
        </p:nvSpPr>
        <p:spPr bwMode="auto">
          <a:xfrm>
            <a:off x="8037513" y="3308350"/>
            <a:ext cx="4968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Tines</a:t>
            </a:r>
            <a:endParaRPr lang="en-US" sz="1600" b="0">
              <a:latin typeface="Arial" pitchFamily="34" charset="0"/>
            </a:endParaRPr>
          </a:p>
        </p:txBody>
      </p:sp>
      <p:sp>
        <p:nvSpPr>
          <p:cNvPr id="45302" name="Rectangle 249"/>
          <p:cNvSpPr>
            <a:spLocks noChangeAspect="1" noChangeArrowheads="1"/>
          </p:cNvSpPr>
          <p:nvPr/>
        </p:nvSpPr>
        <p:spPr bwMode="auto">
          <a:xfrm>
            <a:off x="7467600" y="5410200"/>
            <a:ext cx="46355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Base</a:t>
            </a:r>
            <a:endParaRPr lang="en-US" sz="1600" b="0">
              <a:latin typeface="Arial" pitchFamily="34" charset="0"/>
            </a:endParaRPr>
          </a:p>
        </p:txBody>
      </p:sp>
      <p:sp>
        <p:nvSpPr>
          <p:cNvPr id="45303" name="Rectangle 250"/>
          <p:cNvSpPr>
            <a:spLocks noChangeAspect="1" noChangeArrowheads="1"/>
          </p:cNvSpPr>
          <p:nvPr/>
        </p:nvSpPr>
        <p:spPr bwMode="auto">
          <a:xfrm>
            <a:off x="5675313" y="3233738"/>
            <a:ext cx="106203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Arial" pitchFamily="34" charset="0"/>
              </a:rPr>
              <a:t>Exposed tip</a:t>
            </a:r>
            <a:endParaRPr lang="en-US" sz="1600" b="0">
              <a:latin typeface="Arial" pitchFamily="34" charset="0"/>
            </a:endParaRPr>
          </a:p>
        </p:txBody>
      </p:sp>
      <p:sp>
        <p:nvSpPr>
          <p:cNvPr id="45304" name="Line 251"/>
          <p:cNvSpPr>
            <a:spLocks noChangeAspect="1" noChangeShapeType="1"/>
          </p:cNvSpPr>
          <p:nvPr/>
        </p:nvSpPr>
        <p:spPr bwMode="auto">
          <a:xfrm flipH="1" flipV="1">
            <a:off x="7134225" y="5359400"/>
            <a:ext cx="296863" cy="109538"/>
          </a:xfrm>
          <a:prstGeom prst="line">
            <a:avLst/>
          </a:prstGeom>
          <a:noFill/>
          <a:ln w="3175">
            <a:solidFill>
              <a:srgbClr val="000000"/>
            </a:solidFill>
            <a:round/>
            <a:headEnd/>
            <a:tailEnd/>
          </a:ln>
        </p:spPr>
        <p:txBody>
          <a:bodyPr/>
          <a:lstStyle/>
          <a:p>
            <a:endParaRPr lang="en-US"/>
          </a:p>
        </p:txBody>
      </p:sp>
      <p:sp>
        <p:nvSpPr>
          <p:cNvPr id="45305" name="Freeform 252"/>
          <p:cNvSpPr>
            <a:spLocks noChangeAspect="1"/>
          </p:cNvSpPr>
          <p:nvPr/>
        </p:nvSpPr>
        <p:spPr bwMode="auto">
          <a:xfrm>
            <a:off x="7089775" y="5340350"/>
            <a:ext cx="66675" cy="41275"/>
          </a:xfrm>
          <a:custGeom>
            <a:avLst/>
            <a:gdLst>
              <a:gd name="T0" fmla="*/ 102905439 w 36"/>
              <a:gd name="T1" fmla="*/ 42239334 h 22"/>
              <a:gd name="T2" fmla="*/ 102905439 w 36"/>
              <a:gd name="T3" fmla="*/ 42239334 h 22"/>
              <a:gd name="T4" fmla="*/ 96045326 w 36"/>
              <a:gd name="T5" fmla="*/ 63357132 h 22"/>
              <a:gd name="T6" fmla="*/ 96045326 w 36"/>
              <a:gd name="T7" fmla="*/ 77437531 h 22"/>
              <a:gd name="T8" fmla="*/ 96045326 w 36"/>
              <a:gd name="T9" fmla="*/ 77437531 h 22"/>
              <a:gd name="T10" fmla="*/ 54882777 w 36"/>
              <a:gd name="T11" fmla="*/ 35198197 h 22"/>
              <a:gd name="T12" fmla="*/ 0 w 36"/>
              <a:gd name="T13" fmla="*/ 0 h 22"/>
              <a:gd name="T14" fmla="*/ 0 w 36"/>
              <a:gd name="T15" fmla="*/ 0 h 22"/>
              <a:gd name="T16" fmla="*/ 61744757 w 36"/>
              <a:gd name="T17" fmla="*/ 7039263 h 22"/>
              <a:gd name="T18" fmla="*/ 123487662 w 36"/>
              <a:gd name="T19" fmla="*/ 14080402 h 22"/>
              <a:gd name="T20" fmla="*/ 123487662 w 36"/>
              <a:gd name="T21" fmla="*/ 14080402 h 22"/>
              <a:gd name="T22" fmla="*/ 109767405 w 36"/>
              <a:gd name="T23" fmla="*/ 28158928 h 22"/>
              <a:gd name="T24" fmla="*/ 102905439 w 36"/>
              <a:gd name="T25" fmla="*/ 42239334 h 22"/>
              <a:gd name="T26" fmla="*/ 102905439 w 36"/>
              <a:gd name="T27" fmla="*/ 4223933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22"/>
              <a:gd name="T44" fmla="*/ 36 w 3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22">
                <a:moveTo>
                  <a:pt x="30" y="12"/>
                </a:moveTo>
                <a:lnTo>
                  <a:pt x="30" y="12"/>
                </a:lnTo>
                <a:lnTo>
                  <a:pt x="28" y="18"/>
                </a:lnTo>
                <a:lnTo>
                  <a:pt x="28" y="22"/>
                </a:lnTo>
                <a:lnTo>
                  <a:pt x="16" y="10"/>
                </a:lnTo>
                <a:lnTo>
                  <a:pt x="0" y="0"/>
                </a:lnTo>
                <a:lnTo>
                  <a:pt x="18" y="2"/>
                </a:lnTo>
                <a:lnTo>
                  <a:pt x="36" y="4"/>
                </a:lnTo>
                <a:lnTo>
                  <a:pt x="32" y="8"/>
                </a:lnTo>
                <a:lnTo>
                  <a:pt x="30" y="12"/>
                </a:lnTo>
                <a:close/>
              </a:path>
            </a:pathLst>
          </a:custGeom>
          <a:solidFill>
            <a:srgbClr val="000000"/>
          </a:solidFill>
          <a:ln w="6350">
            <a:solidFill>
              <a:srgbClr val="000000"/>
            </a:solidFill>
            <a:round/>
            <a:headEnd/>
            <a:tailEnd/>
          </a:ln>
        </p:spPr>
        <p:txBody>
          <a:bodyPr/>
          <a:lstStyle/>
          <a:p>
            <a:endParaRPr lang="en-US"/>
          </a:p>
        </p:txBody>
      </p:sp>
      <p:sp>
        <p:nvSpPr>
          <p:cNvPr id="45306" name="Line 253"/>
          <p:cNvSpPr>
            <a:spLocks noChangeShapeType="1"/>
          </p:cNvSpPr>
          <p:nvPr/>
        </p:nvSpPr>
        <p:spPr bwMode="auto">
          <a:xfrm flipH="1">
            <a:off x="7524750" y="3429000"/>
            <a:ext cx="476250" cy="146050"/>
          </a:xfrm>
          <a:prstGeom prst="line">
            <a:avLst/>
          </a:prstGeom>
          <a:noFill/>
          <a:ln w="3175">
            <a:solidFill>
              <a:schemeClr val="tx1"/>
            </a:solidFill>
            <a:round/>
            <a:headEnd/>
            <a:tailEnd type="triangle" w="sm" len="sm"/>
          </a:ln>
        </p:spPr>
        <p:txBody>
          <a:bodyPr/>
          <a:lstStyle/>
          <a:p>
            <a:endParaRPr lang="en-US"/>
          </a:p>
        </p:txBody>
      </p:sp>
      <p:sp>
        <p:nvSpPr>
          <p:cNvPr id="45307" name="Line 254"/>
          <p:cNvSpPr>
            <a:spLocks noChangeShapeType="1"/>
          </p:cNvSpPr>
          <p:nvPr/>
        </p:nvSpPr>
        <p:spPr bwMode="auto">
          <a:xfrm flipH="1">
            <a:off x="7683500" y="3429000"/>
            <a:ext cx="317500" cy="292100"/>
          </a:xfrm>
          <a:prstGeom prst="line">
            <a:avLst/>
          </a:prstGeom>
          <a:noFill/>
          <a:ln w="3175">
            <a:solidFill>
              <a:schemeClr val="tx1"/>
            </a:solidFill>
            <a:round/>
            <a:headEnd/>
            <a:tailEnd type="triangle" w="sm" len="sm"/>
          </a:ln>
        </p:spPr>
        <p:txBody>
          <a:bodyPr/>
          <a:lstStyle/>
          <a:p>
            <a:endParaRPr lang="en-US"/>
          </a:p>
        </p:txBody>
      </p:sp>
      <p:sp>
        <p:nvSpPr>
          <p:cNvPr id="45308" name="Line 255"/>
          <p:cNvSpPr>
            <a:spLocks noChangeShapeType="1"/>
          </p:cNvSpPr>
          <p:nvPr/>
        </p:nvSpPr>
        <p:spPr bwMode="auto">
          <a:xfrm flipH="1">
            <a:off x="7823200" y="3429000"/>
            <a:ext cx="177800" cy="457200"/>
          </a:xfrm>
          <a:prstGeom prst="line">
            <a:avLst/>
          </a:prstGeom>
          <a:noFill/>
          <a:ln w="3175">
            <a:solidFill>
              <a:schemeClr val="tx1"/>
            </a:solidFill>
            <a:round/>
            <a:headEnd/>
            <a:tailEnd type="triangle" w="sm" len="sm"/>
          </a:ln>
        </p:spPr>
        <p:txBody>
          <a:bodyPr/>
          <a:lstStyle/>
          <a:p>
            <a:endParaRPr lang="en-US"/>
          </a:p>
        </p:txBody>
      </p:sp>
      <p:sp>
        <p:nvSpPr>
          <p:cNvPr id="45309" name="Line 256"/>
          <p:cNvSpPr>
            <a:spLocks noChangeShapeType="1"/>
          </p:cNvSpPr>
          <p:nvPr/>
        </p:nvSpPr>
        <p:spPr bwMode="auto">
          <a:xfrm>
            <a:off x="6477000" y="3505200"/>
            <a:ext cx="565150" cy="101600"/>
          </a:xfrm>
          <a:prstGeom prst="line">
            <a:avLst/>
          </a:prstGeom>
          <a:noFill/>
          <a:ln w="9525">
            <a:solidFill>
              <a:schemeClr val="tx1"/>
            </a:solidFill>
            <a:round/>
            <a:headEnd/>
            <a:tailEnd type="triangle" w="sm" len="sm"/>
          </a:ln>
        </p:spPr>
        <p:txBody>
          <a:bodyPr/>
          <a:lstStyle/>
          <a:p>
            <a:endParaRPr lang="en-US"/>
          </a:p>
        </p:txBody>
      </p:sp>
      <p:sp>
        <p:nvSpPr>
          <p:cNvPr id="45310" name="Line 257"/>
          <p:cNvSpPr>
            <a:spLocks noChangeShapeType="1"/>
          </p:cNvSpPr>
          <p:nvPr/>
        </p:nvSpPr>
        <p:spPr bwMode="auto">
          <a:xfrm>
            <a:off x="6477000" y="3505200"/>
            <a:ext cx="222250" cy="304800"/>
          </a:xfrm>
          <a:prstGeom prst="line">
            <a:avLst/>
          </a:prstGeom>
          <a:noFill/>
          <a:ln w="9525">
            <a:solidFill>
              <a:schemeClr val="tx1"/>
            </a:solidFill>
            <a:round/>
            <a:headEnd/>
            <a:tailEnd type="triangle" w="sm" len="sm"/>
          </a:ln>
        </p:spPr>
        <p:txBody>
          <a:bodyPr/>
          <a:lstStyle/>
          <a:p>
            <a:endParaRPr lang="en-US"/>
          </a:p>
        </p:txBody>
      </p:sp>
      <p:sp>
        <p:nvSpPr>
          <p:cNvPr id="45311" name="Line 258"/>
          <p:cNvSpPr>
            <a:spLocks noChangeShapeType="1"/>
          </p:cNvSpPr>
          <p:nvPr/>
        </p:nvSpPr>
        <p:spPr bwMode="auto">
          <a:xfrm flipH="1">
            <a:off x="6369050" y="3505200"/>
            <a:ext cx="107950" cy="488950"/>
          </a:xfrm>
          <a:prstGeom prst="line">
            <a:avLst/>
          </a:prstGeom>
          <a:noFill/>
          <a:ln w="9525">
            <a:solidFill>
              <a:schemeClr val="tx1"/>
            </a:solidFill>
            <a:round/>
            <a:headEnd/>
            <a:tailEnd type="triangle" w="sm" len="sm"/>
          </a:ln>
        </p:spPr>
        <p:txBody>
          <a:bodyPr/>
          <a:lstStyle/>
          <a:p>
            <a:endParaRPr lang="en-US"/>
          </a:p>
        </p:txBody>
      </p:sp>
      <p:sp>
        <p:nvSpPr>
          <p:cNvPr id="45312" name="Line 259"/>
          <p:cNvSpPr>
            <a:spLocks noChangeAspect="1" noChangeShapeType="1"/>
          </p:cNvSpPr>
          <p:nvPr/>
        </p:nvSpPr>
        <p:spPr bwMode="auto">
          <a:xfrm flipH="1" flipV="1">
            <a:off x="6565900" y="4883150"/>
            <a:ext cx="7938" cy="655638"/>
          </a:xfrm>
          <a:prstGeom prst="line">
            <a:avLst/>
          </a:prstGeom>
          <a:noFill/>
          <a:ln w="6350">
            <a:solidFill>
              <a:srgbClr val="000000"/>
            </a:solidFill>
            <a:round/>
            <a:headEnd/>
            <a:tailEnd/>
          </a:ln>
        </p:spPr>
        <p:txBody>
          <a:bodyPr/>
          <a:lstStyle/>
          <a:p>
            <a:endParaRPr lang="en-US"/>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96913" y="322263"/>
            <a:ext cx="4257675" cy="396875"/>
          </a:xfrm>
        </p:spPr>
        <p:txBody>
          <a:bodyPr/>
          <a:lstStyle/>
          <a:p>
            <a:pPr eaLnBrk="1" hangingPunct="1"/>
            <a:r>
              <a:rPr lang="en-US" sz="1800" smtClean="0"/>
              <a:t>Intracellular Recording Electrode</a:t>
            </a:r>
          </a:p>
        </p:txBody>
      </p:sp>
      <p:sp>
        <p:nvSpPr>
          <p:cNvPr id="8197" name="Rectangle 5"/>
          <p:cNvSpPr>
            <a:spLocks noGrp="1" noChangeArrowheads="1"/>
          </p:cNvSpPr>
          <p:nvPr>
            <p:ph idx="1"/>
          </p:nvPr>
        </p:nvSpPr>
        <p:spPr>
          <a:xfrm>
            <a:off x="684213" y="3760788"/>
            <a:ext cx="7772400" cy="1701800"/>
          </a:xfrm>
        </p:spPr>
        <p:txBody>
          <a:bodyPr rtlCol="0">
            <a:normAutofit lnSpcReduction="10000"/>
          </a:bodyPr>
          <a:lstStyle/>
          <a:p>
            <a:pPr eaLnBrk="1" fontAlgn="auto" hangingPunct="1">
              <a:lnSpc>
                <a:spcPct val="90000"/>
              </a:lnSpc>
              <a:spcAft>
                <a:spcPts val="0"/>
              </a:spcAft>
              <a:defRPr/>
            </a:pPr>
            <a:r>
              <a:rPr lang="en-US" sz="1800" smtClean="0"/>
              <a:t>Metal needle with a very fine tip (less than 1.0 µm)</a:t>
            </a:r>
          </a:p>
          <a:p>
            <a:pPr eaLnBrk="1" fontAlgn="auto" hangingPunct="1">
              <a:lnSpc>
                <a:spcPct val="90000"/>
              </a:lnSpc>
              <a:spcAft>
                <a:spcPts val="0"/>
              </a:spcAft>
              <a:defRPr/>
            </a:pPr>
            <a:r>
              <a:rPr lang="en-US" sz="1800" smtClean="0"/>
              <a:t>Prepared by electrolytic etching</a:t>
            </a:r>
          </a:p>
          <a:p>
            <a:pPr eaLnBrk="1" fontAlgn="auto" hangingPunct="1">
              <a:lnSpc>
                <a:spcPct val="90000"/>
              </a:lnSpc>
              <a:spcAft>
                <a:spcPts val="0"/>
              </a:spcAft>
              <a:defRPr/>
            </a:pPr>
            <a:r>
              <a:rPr lang="en-US" sz="1800" smtClean="0"/>
              <a:t>Metal needle is the anode of an electrolytic cell, and is slowly drawn out of the electrolyte solution (difficult to produce)</a:t>
            </a:r>
          </a:p>
          <a:p>
            <a:pPr eaLnBrk="1" fontAlgn="auto" hangingPunct="1">
              <a:lnSpc>
                <a:spcPct val="90000"/>
              </a:lnSpc>
              <a:spcAft>
                <a:spcPts val="0"/>
              </a:spcAft>
              <a:defRPr/>
            </a:pPr>
            <a:r>
              <a:rPr lang="en-US" sz="1800" smtClean="0"/>
              <a:t>Metal must have great strength: stainless steel, platinum-iridium, tungsten, tungsten carbide.</a:t>
            </a:r>
          </a:p>
        </p:txBody>
      </p:sp>
      <p:graphicFrame>
        <p:nvGraphicFramePr>
          <p:cNvPr id="8194" name="Object 3"/>
          <p:cNvGraphicFramePr>
            <a:graphicFrameLocks noChangeAspect="1"/>
          </p:cNvGraphicFramePr>
          <p:nvPr/>
        </p:nvGraphicFramePr>
        <p:xfrm>
          <a:off x="1081088" y="900113"/>
          <a:ext cx="6827837" cy="2211387"/>
        </p:xfrm>
        <a:graphic>
          <a:graphicData uri="http://schemas.openxmlformats.org/presentationml/2006/ole">
            <mc:AlternateContent xmlns:mc="http://schemas.openxmlformats.org/markup-compatibility/2006">
              <mc:Choice xmlns:v="urn:schemas-microsoft-com:vml" Requires="v">
                <p:oleObj spid="_x0000_s11270" name="Photo Editor Photo" r:id="rId4" imgW="4823878" imgH="1561905" progId="">
                  <p:embed/>
                </p:oleObj>
              </mc:Choice>
              <mc:Fallback>
                <p:oleObj name="Photo Editor Photo" r:id="rId4" imgW="4823878" imgH="15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088" y="900113"/>
                        <a:ext cx="6827837" cy="221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Box 4"/>
          <p:cNvSpPr txBox="1">
            <a:spLocks noChangeArrowheads="1"/>
          </p:cNvSpPr>
          <p:nvPr/>
        </p:nvSpPr>
        <p:spPr bwMode="auto">
          <a:xfrm>
            <a:off x="2657475" y="3125788"/>
            <a:ext cx="2692400" cy="366712"/>
          </a:xfrm>
          <a:prstGeom prst="rect">
            <a:avLst/>
          </a:prstGeom>
          <a:noFill/>
          <a:ln w="9525">
            <a:noFill/>
            <a:miter lim="800000"/>
            <a:headEnd/>
            <a:tailEnd/>
          </a:ln>
        </p:spPr>
        <p:txBody>
          <a:bodyPr>
            <a:spAutoFit/>
          </a:bodyPr>
          <a:lstStyle/>
          <a:p>
            <a:pPr algn="ctr">
              <a:spcBef>
                <a:spcPct val="50000"/>
              </a:spcBef>
            </a:pPr>
            <a:r>
              <a:rPr lang="en-US" sz="1800">
                <a:latin typeface="Arial" pitchFamily="34" charset="0"/>
              </a:rPr>
              <a:t>Figure 5.17</a:t>
            </a:r>
            <a:endParaRPr lang="en-US">
              <a:latin typeface="Arial" pitchFamily="34" charset="0"/>
            </a:endParaRPr>
          </a:p>
        </p:txBody>
      </p:sp>
      <p:sp>
        <p:nvSpPr>
          <p:cNvPr id="3" name="Footer Placeholder 2"/>
          <p:cNvSpPr>
            <a:spLocks noGrp="1"/>
          </p:cNvSpPr>
          <p:nvPr>
            <p:ph type="ftr" sz="quarter" idx="11"/>
          </p:nvPr>
        </p:nvSpPr>
        <p:spPr/>
        <p:txBody>
          <a:bodyPr/>
          <a:lstStyle/>
          <a:p>
            <a:r>
              <a:rPr lang="en-US" smtClean="0"/>
              <a:t>J.K.Roy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96913" y="322263"/>
            <a:ext cx="4257675" cy="396875"/>
          </a:xfrm>
        </p:spPr>
        <p:txBody>
          <a:bodyPr/>
          <a:lstStyle/>
          <a:p>
            <a:pPr eaLnBrk="1" hangingPunct="1"/>
            <a:r>
              <a:rPr lang="en-US" sz="1800" smtClean="0"/>
              <a:t>Supported Metal Electrodes</a:t>
            </a:r>
          </a:p>
        </p:txBody>
      </p:sp>
      <p:sp>
        <p:nvSpPr>
          <p:cNvPr id="46083" name="Rectangle 3"/>
          <p:cNvSpPr>
            <a:spLocks noChangeArrowheads="1"/>
          </p:cNvSpPr>
          <p:nvPr/>
        </p:nvSpPr>
        <p:spPr bwMode="auto">
          <a:xfrm>
            <a:off x="2049463" y="4451350"/>
            <a:ext cx="5813425" cy="1143000"/>
          </a:xfrm>
          <a:prstGeom prst="rect">
            <a:avLst/>
          </a:prstGeom>
          <a:noFill/>
          <a:ln w="9525">
            <a:noFill/>
            <a:miter lim="800000"/>
            <a:headEnd/>
            <a:tailEnd/>
          </a:ln>
        </p:spPr>
        <p:txBody>
          <a:bodyPr anchor="ctr"/>
          <a:lstStyle/>
          <a:p>
            <a:pPr marL="342900" indent="-342900"/>
            <a:r>
              <a:rPr lang="en-US" sz="1800">
                <a:latin typeface="Arial" pitchFamily="34" charset="0"/>
                <a:ea typeface="MS Mincho" pitchFamily="49" charset="-128"/>
              </a:rPr>
              <a:t>Figure 5.18</a:t>
            </a:r>
            <a:r>
              <a:rPr lang="en-US" sz="1800" b="0">
                <a:latin typeface="Arial" pitchFamily="34" charset="0"/>
                <a:ea typeface="MS Mincho" pitchFamily="49" charset="-128"/>
              </a:rPr>
              <a:t/>
            </a:r>
            <a:br>
              <a:rPr lang="en-US" sz="1800" b="0">
                <a:latin typeface="Arial" pitchFamily="34" charset="0"/>
                <a:ea typeface="MS Mincho" pitchFamily="49" charset="-128"/>
              </a:rPr>
            </a:br>
            <a:r>
              <a:rPr lang="en-US" sz="1800">
                <a:latin typeface="Arial" pitchFamily="34" charset="0"/>
                <a:ea typeface="MS Mincho" pitchFamily="49" charset="-128"/>
              </a:rPr>
              <a:t>(a)</a:t>
            </a:r>
            <a:r>
              <a:rPr lang="en-US" sz="1800" b="0">
                <a:latin typeface="Arial" pitchFamily="34" charset="0"/>
                <a:ea typeface="MS Mincho" pitchFamily="49" charset="-128"/>
              </a:rPr>
              <a:t> Metal-filled glass micropipet. </a:t>
            </a:r>
            <a:br>
              <a:rPr lang="en-US" sz="1800" b="0">
                <a:latin typeface="Arial" pitchFamily="34" charset="0"/>
                <a:ea typeface="MS Mincho" pitchFamily="49" charset="-128"/>
              </a:rPr>
            </a:br>
            <a:r>
              <a:rPr lang="en-US" sz="1800">
                <a:latin typeface="Arial" pitchFamily="34" charset="0"/>
                <a:ea typeface="MS Mincho" pitchFamily="49" charset="-128"/>
              </a:rPr>
              <a:t>(b)</a:t>
            </a:r>
            <a:r>
              <a:rPr lang="en-US" sz="1800" b="0">
                <a:latin typeface="Arial" pitchFamily="34" charset="0"/>
                <a:ea typeface="MS Mincho" pitchFamily="49" charset="-128"/>
              </a:rPr>
              <a:t> Glass micropipet or probe, coated with metal film. </a:t>
            </a:r>
            <a:endParaRPr lang="en-US" sz="1800" b="0">
              <a:latin typeface="Arial" pitchFamily="34" charset="0"/>
              <a:cs typeface="Courier New" pitchFamily="49" charset="0"/>
            </a:endParaRPr>
          </a:p>
        </p:txBody>
      </p:sp>
      <p:pic>
        <p:nvPicPr>
          <p:cNvPr id="46084" name="Picture 4" descr="Fig5-18L"/>
          <p:cNvPicPr>
            <a:picLocks noChangeAspect="1" noChangeArrowheads="1"/>
          </p:cNvPicPr>
          <p:nvPr/>
        </p:nvPicPr>
        <p:blipFill>
          <a:blip r:embed="rId3"/>
          <a:srcRect/>
          <a:stretch>
            <a:fillRect/>
          </a:stretch>
        </p:blipFill>
        <p:spPr bwMode="auto">
          <a:xfrm>
            <a:off x="1143000" y="755650"/>
            <a:ext cx="7035800" cy="34925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96913" y="322263"/>
            <a:ext cx="4257675" cy="396875"/>
          </a:xfrm>
        </p:spPr>
        <p:txBody>
          <a:bodyPr/>
          <a:lstStyle/>
          <a:p>
            <a:pPr eaLnBrk="1" hangingPunct="1"/>
            <a:r>
              <a:rPr lang="en-US" sz="1800" smtClean="0"/>
              <a:t>Glass Micropipet Electrodes</a:t>
            </a:r>
          </a:p>
        </p:txBody>
      </p:sp>
      <p:sp>
        <p:nvSpPr>
          <p:cNvPr id="47107" name="Rectangle 3"/>
          <p:cNvSpPr>
            <a:spLocks noChangeArrowheads="1"/>
          </p:cNvSpPr>
          <p:nvPr/>
        </p:nvSpPr>
        <p:spPr bwMode="auto">
          <a:xfrm>
            <a:off x="779463" y="5114925"/>
            <a:ext cx="7772400" cy="1143000"/>
          </a:xfrm>
          <a:prstGeom prst="rect">
            <a:avLst/>
          </a:prstGeom>
          <a:noFill/>
          <a:ln w="9525">
            <a:noFill/>
            <a:miter lim="800000"/>
            <a:headEnd/>
            <a:tailEnd/>
          </a:ln>
        </p:spPr>
        <p:txBody>
          <a:bodyPr anchor="ctr"/>
          <a:lstStyle/>
          <a:p>
            <a:r>
              <a:rPr lang="en-US" sz="1800">
                <a:latin typeface="Arial" pitchFamily="34" charset="0"/>
                <a:ea typeface="MS Mincho" pitchFamily="49" charset="-128"/>
              </a:rPr>
              <a:t>Figure 5.19</a:t>
            </a:r>
            <a:r>
              <a:rPr lang="en-US" sz="1800" b="0">
                <a:latin typeface="Arial" pitchFamily="34" charset="0"/>
                <a:ea typeface="MS Mincho" pitchFamily="49" charset="-128"/>
              </a:rPr>
              <a:t> A glass micropipet electrode filled with an electrolytic solution </a:t>
            </a:r>
            <a:r>
              <a:rPr lang="en-US" sz="1800">
                <a:latin typeface="Arial" pitchFamily="34" charset="0"/>
                <a:ea typeface="MS Mincho" pitchFamily="49" charset="-128"/>
              </a:rPr>
              <a:t>(a)</a:t>
            </a:r>
            <a:r>
              <a:rPr lang="en-US" sz="1800" b="0">
                <a:latin typeface="Arial" pitchFamily="34" charset="0"/>
                <a:ea typeface="MS Mincho" pitchFamily="49" charset="-128"/>
              </a:rPr>
              <a:t> Section of fine-bore glass capillary. </a:t>
            </a:r>
            <a:r>
              <a:rPr lang="en-US" sz="1800">
                <a:latin typeface="Arial" pitchFamily="34" charset="0"/>
                <a:ea typeface="MS Mincho" pitchFamily="49" charset="-128"/>
              </a:rPr>
              <a:t>(b)</a:t>
            </a:r>
            <a:r>
              <a:rPr lang="en-US" sz="1800" b="0">
                <a:latin typeface="Arial" pitchFamily="34" charset="0"/>
                <a:ea typeface="MS Mincho" pitchFamily="49" charset="-128"/>
              </a:rPr>
              <a:t> Capillary narrowed through heating and stretching. </a:t>
            </a:r>
            <a:r>
              <a:rPr lang="en-US" sz="1800">
                <a:latin typeface="Arial" pitchFamily="34" charset="0"/>
                <a:ea typeface="MS Mincho" pitchFamily="49" charset="-128"/>
              </a:rPr>
              <a:t>(c)</a:t>
            </a:r>
            <a:r>
              <a:rPr lang="en-US" sz="1800" b="0">
                <a:latin typeface="Arial" pitchFamily="34" charset="0"/>
                <a:ea typeface="MS Mincho" pitchFamily="49" charset="-128"/>
              </a:rPr>
              <a:t> Final structure of glass-pipet microelectrode. </a:t>
            </a:r>
            <a:endParaRPr lang="en-US" sz="1800" b="0">
              <a:latin typeface="Arial" pitchFamily="34" charset="0"/>
              <a:cs typeface="Courier New" pitchFamily="49" charset="0"/>
            </a:endParaRPr>
          </a:p>
        </p:txBody>
      </p:sp>
      <p:pic>
        <p:nvPicPr>
          <p:cNvPr id="47108" name="Picture 4" descr="Fig5-19L"/>
          <p:cNvPicPr>
            <a:picLocks noChangeAspect="1" noChangeArrowheads="1"/>
          </p:cNvPicPr>
          <p:nvPr/>
        </p:nvPicPr>
        <p:blipFill>
          <a:blip r:embed="rId3"/>
          <a:srcRect/>
          <a:stretch>
            <a:fillRect/>
          </a:stretch>
        </p:blipFill>
        <p:spPr bwMode="auto">
          <a:xfrm>
            <a:off x="1460500" y="854075"/>
            <a:ext cx="6591300" cy="42799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96913" y="322263"/>
            <a:ext cx="4257675" cy="396875"/>
          </a:xfrm>
        </p:spPr>
        <p:txBody>
          <a:bodyPr/>
          <a:lstStyle/>
          <a:p>
            <a:pPr eaLnBrk="1" hangingPunct="1"/>
            <a:r>
              <a:rPr lang="en-US" sz="1800" smtClean="0"/>
              <a:t>Microfabricated Microelectrodes</a:t>
            </a:r>
          </a:p>
        </p:txBody>
      </p:sp>
      <p:sp>
        <p:nvSpPr>
          <p:cNvPr id="48131" name="Rectangle 3"/>
          <p:cNvSpPr>
            <a:spLocks noChangeArrowheads="1"/>
          </p:cNvSpPr>
          <p:nvPr/>
        </p:nvSpPr>
        <p:spPr bwMode="auto">
          <a:xfrm>
            <a:off x="6094413" y="5922963"/>
            <a:ext cx="1449387" cy="533400"/>
          </a:xfrm>
          <a:prstGeom prst="rect">
            <a:avLst/>
          </a:prstGeom>
          <a:noFill/>
          <a:ln w="9525">
            <a:noFill/>
            <a:miter lim="800000"/>
            <a:headEnd/>
            <a:tailEnd/>
          </a:ln>
        </p:spPr>
        <p:txBody>
          <a:bodyPr anchor="ctr"/>
          <a:lstStyle/>
          <a:p>
            <a:r>
              <a:rPr lang="en-US" sz="1800">
                <a:latin typeface="Arial" pitchFamily="34" charset="0"/>
                <a:ea typeface="MS Mincho" pitchFamily="49" charset="-128"/>
              </a:rPr>
              <a:t>Figure 5.20</a:t>
            </a:r>
            <a:endParaRPr lang="en-US" sz="1800" b="0">
              <a:latin typeface="Arial" pitchFamily="34" charset="0"/>
              <a:cs typeface="Courier New" pitchFamily="49" charset="0"/>
            </a:endParaRPr>
          </a:p>
        </p:txBody>
      </p:sp>
      <p:grpSp>
        <p:nvGrpSpPr>
          <p:cNvPr id="2" name="Group 4"/>
          <p:cNvGrpSpPr>
            <a:grpSpLocks/>
          </p:cNvGrpSpPr>
          <p:nvPr/>
        </p:nvGrpSpPr>
        <p:grpSpPr bwMode="auto">
          <a:xfrm>
            <a:off x="4783138" y="738188"/>
            <a:ext cx="3903662" cy="2273300"/>
            <a:chOff x="2780" y="181"/>
            <a:chExt cx="2096" cy="1204"/>
          </a:xfrm>
        </p:grpSpPr>
        <p:sp>
          <p:nvSpPr>
            <p:cNvPr id="48215" name="Freeform 5"/>
            <p:cNvSpPr>
              <a:spLocks/>
            </p:cNvSpPr>
            <p:nvPr/>
          </p:nvSpPr>
          <p:spPr bwMode="auto">
            <a:xfrm>
              <a:off x="2872" y="181"/>
              <a:ext cx="1622" cy="969"/>
            </a:xfrm>
            <a:custGeom>
              <a:avLst/>
              <a:gdLst>
                <a:gd name="T0" fmla="*/ 0 w 1622"/>
                <a:gd name="T1" fmla="*/ 959 h 969"/>
                <a:gd name="T2" fmla="*/ 0 w 1622"/>
                <a:gd name="T3" fmla="*/ 959 h 969"/>
                <a:gd name="T4" fmla="*/ 73 w 1622"/>
                <a:gd name="T5" fmla="*/ 967 h 969"/>
                <a:gd name="T6" fmla="*/ 137 w 1622"/>
                <a:gd name="T7" fmla="*/ 969 h 969"/>
                <a:gd name="T8" fmla="*/ 195 w 1622"/>
                <a:gd name="T9" fmla="*/ 964 h 969"/>
                <a:gd name="T10" fmla="*/ 249 w 1622"/>
                <a:gd name="T11" fmla="*/ 959 h 969"/>
                <a:gd name="T12" fmla="*/ 296 w 1622"/>
                <a:gd name="T13" fmla="*/ 950 h 969"/>
                <a:gd name="T14" fmla="*/ 335 w 1622"/>
                <a:gd name="T15" fmla="*/ 937 h 969"/>
                <a:gd name="T16" fmla="*/ 369 w 1622"/>
                <a:gd name="T17" fmla="*/ 923 h 969"/>
                <a:gd name="T18" fmla="*/ 401 w 1622"/>
                <a:gd name="T19" fmla="*/ 911 h 969"/>
                <a:gd name="T20" fmla="*/ 1065 w 1622"/>
                <a:gd name="T21" fmla="*/ 505 h 969"/>
                <a:gd name="T22" fmla="*/ 1417 w 1622"/>
                <a:gd name="T23" fmla="*/ 537 h 969"/>
                <a:gd name="T24" fmla="*/ 1622 w 1622"/>
                <a:gd name="T25" fmla="*/ 408 h 969"/>
                <a:gd name="T26" fmla="*/ 1622 w 1622"/>
                <a:gd name="T27" fmla="*/ 346 h 969"/>
                <a:gd name="T28" fmla="*/ 1417 w 1622"/>
                <a:gd name="T29" fmla="*/ 476 h 969"/>
                <a:gd name="T30" fmla="*/ 1065 w 1622"/>
                <a:gd name="T31" fmla="*/ 444 h 969"/>
                <a:gd name="T32" fmla="*/ 320 w 1622"/>
                <a:gd name="T33" fmla="*/ 896 h 969"/>
                <a:gd name="T34" fmla="*/ 320 w 1622"/>
                <a:gd name="T35" fmla="*/ 896 h 969"/>
                <a:gd name="T36" fmla="*/ 296 w 1622"/>
                <a:gd name="T37" fmla="*/ 908 h 969"/>
                <a:gd name="T38" fmla="*/ 269 w 1622"/>
                <a:gd name="T39" fmla="*/ 920 h 969"/>
                <a:gd name="T40" fmla="*/ 239 w 1622"/>
                <a:gd name="T41" fmla="*/ 933 h 969"/>
                <a:gd name="T42" fmla="*/ 208 w 1622"/>
                <a:gd name="T43" fmla="*/ 940 h 969"/>
                <a:gd name="T44" fmla="*/ 169 w 1622"/>
                <a:gd name="T45" fmla="*/ 950 h 969"/>
                <a:gd name="T46" fmla="*/ 122 w 1622"/>
                <a:gd name="T47" fmla="*/ 955 h 969"/>
                <a:gd name="T48" fmla="*/ 66 w 1622"/>
                <a:gd name="T49" fmla="*/ 959 h 969"/>
                <a:gd name="T50" fmla="*/ 0 w 1622"/>
                <a:gd name="T51" fmla="*/ 962 h 969"/>
                <a:gd name="T52" fmla="*/ 0 w 1622"/>
                <a:gd name="T53" fmla="*/ 962 h 969"/>
                <a:gd name="T54" fmla="*/ 10 w 1622"/>
                <a:gd name="T55" fmla="*/ 920 h 969"/>
                <a:gd name="T56" fmla="*/ 22 w 1622"/>
                <a:gd name="T57" fmla="*/ 884 h 969"/>
                <a:gd name="T58" fmla="*/ 39 w 1622"/>
                <a:gd name="T59" fmla="*/ 854 h 969"/>
                <a:gd name="T60" fmla="*/ 59 w 1622"/>
                <a:gd name="T61" fmla="*/ 828 h 969"/>
                <a:gd name="T62" fmla="*/ 81 w 1622"/>
                <a:gd name="T63" fmla="*/ 803 h 969"/>
                <a:gd name="T64" fmla="*/ 108 w 1622"/>
                <a:gd name="T65" fmla="*/ 781 h 969"/>
                <a:gd name="T66" fmla="*/ 137 w 1622"/>
                <a:gd name="T67" fmla="*/ 759 h 969"/>
                <a:gd name="T68" fmla="*/ 166 w 1622"/>
                <a:gd name="T69" fmla="*/ 740 h 969"/>
                <a:gd name="T70" fmla="*/ 855 w 1622"/>
                <a:gd name="T71" fmla="*/ 320 h 969"/>
                <a:gd name="T72" fmla="*/ 786 w 1622"/>
                <a:gd name="T73" fmla="*/ 127 h 969"/>
                <a:gd name="T74" fmla="*/ 996 w 1622"/>
                <a:gd name="T75" fmla="*/ 0 h 969"/>
                <a:gd name="T76" fmla="*/ 1622 w 1622"/>
                <a:gd name="T77" fmla="*/ 346 h 9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22"/>
                <a:gd name="T118" fmla="*/ 0 h 969"/>
                <a:gd name="T119" fmla="*/ 1622 w 1622"/>
                <a:gd name="T120" fmla="*/ 969 h 9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22" h="969">
                  <a:moveTo>
                    <a:pt x="0" y="959"/>
                  </a:moveTo>
                  <a:lnTo>
                    <a:pt x="0" y="959"/>
                  </a:lnTo>
                  <a:lnTo>
                    <a:pt x="73" y="967"/>
                  </a:lnTo>
                  <a:lnTo>
                    <a:pt x="137" y="969"/>
                  </a:lnTo>
                  <a:lnTo>
                    <a:pt x="195" y="964"/>
                  </a:lnTo>
                  <a:lnTo>
                    <a:pt x="249" y="959"/>
                  </a:lnTo>
                  <a:lnTo>
                    <a:pt x="296" y="950"/>
                  </a:lnTo>
                  <a:lnTo>
                    <a:pt x="335" y="937"/>
                  </a:lnTo>
                  <a:lnTo>
                    <a:pt x="369" y="923"/>
                  </a:lnTo>
                  <a:lnTo>
                    <a:pt x="401" y="911"/>
                  </a:lnTo>
                  <a:lnTo>
                    <a:pt x="1065" y="505"/>
                  </a:lnTo>
                  <a:lnTo>
                    <a:pt x="1417" y="537"/>
                  </a:lnTo>
                  <a:lnTo>
                    <a:pt x="1622" y="408"/>
                  </a:lnTo>
                  <a:lnTo>
                    <a:pt x="1622" y="346"/>
                  </a:lnTo>
                  <a:lnTo>
                    <a:pt x="1417" y="476"/>
                  </a:lnTo>
                  <a:lnTo>
                    <a:pt x="1065" y="444"/>
                  </a:lnTo>
                  <a:lnTo>
                    <a:pt x="320" y="896"/>
                  </a:lnTo>
                  <a:lnTo>
                    <a:pt x="296" y="908"/>
                  </a:lnTo>
                  <a:lnTo>
                    <a:pt x="269" y="920"/>
                  </a:lnTo>
                  <a:lnTo>
                    <a:pt x="239" y="933"/>
                  </a:lnTo>
                  <a:lnTo>
                    <a:pt x="208" y="940"/>
                  </a:lnTo>
                  <a:lnTo>
                    <a:pt x="169" y="950"/>
                  </a:lnTo>
                  <a:lnTo>
                    <a:pt x="122" y="955"/>
                  </a:lnTo>
                  <a:lnTo>
                    <a:pt x="66" y="959"/>
                  </a:lnTo>
                  <a:lnTo>
                    <a:pt x="0" y="962"/>
                  </a:lnTo>
                  <a:lnTo>
                    <a:pt x="10" y="920"/>
                  </a:lnTo>
                  <a:lnTo>
                    <a:pt x="22" y="884"/>
                  </a:lnTo>
                  <a:lnTo>
                    <a:pt x="39" y="854"/>
                  </a:lnTo>
                  <a:lnTo>
                    <a:pt x="59" y="828"/>
                  </a:lnTo>
                  <a:lnTo>
                    <a:pt x="81" y="803"/>
                  </a:lnTo>
                  <a:lnTo>
                    <a:pt x="108" y="781"/>
                  </a:lnTo>
                  <a:lnTo>
                    <a:pt x="137" y="759"/>
                  </a:lnTo>
                  <a:lnTo>
                    <a:pt x="166" y="740"/>
                  </a:lnTo>
                  <a:lnTo>
                    <a:pt x="855" y="320"/>
                  </a:lnTo>
                  <a:lnTo>
                    <a:pt x="786" y="127"/>
                  </a:lnTo>
                  <a:lnTo>
                    <a:pt x="996" y="0"/>
                  </a:lnTo>
                  <a:lnTo>
                    <a:pt x="1622" y="346"/>
                  </a:lnTo>
                </a:path>
              </a:pathLst>
            </a:custGeom>
            <a:noFill/>
            <a:ln w="7938">
              <a:solidFill>
                <a:srgbClr val="000000"/>
              </a:solidFill>
              <a:round/>
              <a:headEnd/>
              <a:tailEnd/>
            </a:ln>
          </p:spPr>
          <p:txBody>
            <a:bodyPr/>
            <a:lstStyle/>
            <a:p>
              <a:endParaRPr lang="en-US"/>
            </a:p>
          </p:txBody>
        </p:sp>
        <p:sp>
          <p:nvSpPr>
            <p:cNvPr id="48216" name="Freeform 6"/>
            <p:cNvSpPr>
              <a:spLocks/>
            </p:cNvSpPr>
            <p:nvPr/>
          </p:nvSpPr>
          <p:spPr bwMode="auto">
            <a:xfrm>
              <a:off x="3658" y="308"/>
              <a:ext cx="49" cy="202"/>
            </a:xfrm>
            <a:custGeom>
              <a:avLst/>
              <a:gdLst>
                <a:gd name="T0" fmla="*/ 49 w 49"/>
                <a:gd name="T1" fmla="*/ 202 h 202"/>
                <a:gd name="T2" fmla="*/ 0 w 49"/>
                <a:gd name="T3" fmla="*/ 63 h 202"/>
                <a:gd name="T4" fmla="*/ 0 w 49"/>
                <a:gd name="T5" fmla="*/ 0 h 202"/>
                <a:gd name="T6" fmla="*/ 0 60000 65536"/>
                <a:gd name="T7" fmla="*/ 0 60000 65536"/>
                <a:gd name="T8" fmla="*/ 0 60000 65536"/>
                <a:gd name="T9" fmla="*/ 0 w 49"/>
                <a:gd name="T10" fmla="*/ 0 h 202"/>
                <a:gd name="T11" fmla="*/ 49 w 49"/>
                <a:gd name="T12" fmla="*/ 202 h 202"/>
              </a:gdLst>
              <a:ahLst/>
              <a:cxnLst>
                <a:cxn ang="T6">
                  <a:pos x="T0" y="T1"/>
                </a:cxn>
                <a:cxn ang="T7">
                  <a:pos x="T2" y="T3"/>
                </a:cxn>
                <a:cxn ang="T8">
                  <a:pos x="T4" y="T5"/>
                </a:cxn>
              </a:cxnLst>
              <a:rect l="T9" t="T10" r="T11" b="T12"/>
              <a:pathLst>
                <a:path w="49" h="202">
                  <a:moveTo>
                    <a:pt x="49" y="202"/>
                  </a:moveTo>
                  <a:lnTo>
                    <a:pt x="0" y="63"/>
                  </a:lnTo>
                  <a:lnTo>
                    <a:pt x="0" y="0"/>
                  </a:lnTo>
                </a:path>
              </a:pathLst>
            </a:custGeom>
            <a:noFill/>
            <a:ln w="7938">
              <a:solidFill>
                <a:srgbClr val="000000"/>
              </a:solidFill>
              <a:round/>
              <a:headEnd/>
              <a:tailEnd/>
            </a:ln>
          </p:spPr>
          <p:txBody>
            <a:bodyPr/>
            <a:lstStyle/>
            <a:p>
              <a:endParaRPr lang="en-US"/>
            </a:p>
          </p:txBody>
        </p:sp>
        <p:sp>
          <p:nvSpPr>
            <p:cNvPr id="48217" name="Line 7"/>
            <p:cNvSpPr>
              <a:spLocks noChangeShapeType="1"/>
            </p:cNvSpPr>
            <p:nvPr/>
          </p:nvSpPr>
          <p:spPr bwMode="auto">
            <a:xfrm>
              <a:off x="3937" y="623"/>
              <a:ext cx="1" cy="63"/>
            </a:xfrm>
            <a:prstGeom prst="line">
              <a:avLst/>
            </a:prstGeom>
            <a:noFill/>
            <a:ln w="7938">
              <a:solidFill>
                <a:srgbClr val="000000"/>
              </a:solidFill>
              <a:round/>
              <a:headEnd/>
              <a:tailEnd/>
            </a:ln>
          </p:spPr>
          <p:txBody>
            <a:bodyPr/>
            <a:lstStyle/>
            <a:p>
              <a:endParaRPr lang="en-US"/>
            </a:p>
          </p:txBody>
        </p:sp>
        <p:sp>
          <p:nvSpPr>
            <p:cNvPr id="48218" name="Line 8"/>
            <p:cNvSpPr>
              <a:spLocks noChangeShapeType="1"/>
            </p:cNvSpPr>
            <p:nvPr/>
          </p:nvSpPr>
          <p:spPr bwMode="auto">
            <a:xfrm>
              <a:off x="4289" y="657"/>
              <a:ext cx="1" cy="61"/>
            </a:xfrm>
            <a:prstGeom prst="line">
              <a:avLst/>
            </a:prstGeom>
            <a:noFill/>
            <a:ln w="7938">
              <a:solidFill>
                <a:srgbClr val="000000"/>
              </a:solidFill>
              <a:round/>
              <a:headEnd/>
              <a:tailEnd/>
            </a:ln>
          </p:spPr>
          <p:txBody>
            <a:bodyPr/>
            <a:lstStyle/>
            <a:p>
              <a:endParaRPr lang="en-US"/>
            </a:p>
          </p:txBody>
        </p:sp>
        <p:sp>
          <p:nvSpPr>
            <p:cNvPr id="48219" name="Freeform 9"/>
            <p:cNvSpPr>
              <a:spLocks/>
            </p:cNvSpPr>
            <p:nvPr/>
          </p:nvSpPr>
          <p:spPr bwMode="auto">
            <a:xfrm>
              <a:off x="3837" y="232"/>
              <a:ext cx="144" cy="88"/>
            </a:xfrm>
            <a:custGeom>
              <a:avLst/>
              <a:gdLst>
                <a:gd name="T0" fmla="*/ 144 w 144"/>
                <a:gd name="T1" fmla="*/ 34 h 88"/>
                <a:gd name="T2" fmla="*/ 80 w 144"/>
                <a:gd name="T3" fmla="*/ 0 h 88"/>
                <a:gd name="T4" fmla="*/ 0 w 144"/>
                <a:gd name="T5" fmla="*/ 54 h 88"/>
                <a:gd name="T6" fmla="*/ 61 w 144"/>
                <a:gd name="T7" fmla="*/ 88 h 88"/>
                <a:gd name="T8" fmla="*/ 144 w 144"/>
                <a:gd name="T9" fmla="*/ 34 h 88"/>
                <a:gd name="T10" fmla="*/ 0 60000 65536"/>
                <a:gd name="T11" fmla="*/ 0 60000 65536"/>
                <a:gd name="T12" fmla="*/ 0 60000 65536"/>
                <a:gd name="T13" fmla="*/ 0 60000 65536"/>
                <a:gd name="T14" fmla="*/ 0 60000 65536"/>
                <a:gd name="T15" fmla="*/ 0 w 144"/>
                <a:gd name="T16" fmla="*/ 0 h 88"/>
                <a:gd name="T17" fmla="*/ 144 w 144"/>
                <a:gd name="T18" fmla="*/ 88 h 88"/>
              </a:gdLst>
              <a:ahLst/>
              <a:cxnLst>
                <a:cxn ang="T10">
                  <a:pos x="T0" y="T1"/>
                </a:cxn>
                <a:cxn ang="T11">
                  <a:pos x="T2" y="T3"/>
                </a:cxn>
                <a:cxn ang="T12">
                  <a:pos x="T4" y="T5"/>
                </a:cxn>
                <a:cxn ang="T13">
                  <a:pos x="T6" y="T7"/>
                </a:cxn>
                <a:cxn ang="T14">
                  <a:pos x="T8" y="T9"/>
                </a:cxn>
              </a:cxnLst>
              <a:rect l="T15" t="T16" r="T17" b="T18"/>
              <a:pathLst>
                <a:path w="144" h="88">
                  <a:moveTo>
                    <a:pt x="144" y="34"/>
                  </a:moveTo>
                  <a:lnTo>
                    <a:pt x="80" y="0"/>
                  </a:lnTo>
                  <a:lnTo>
                    <a:pt x="0" y="54"/>
                  </a:lnTo>
                  <a:lnTo>
                    <a:pt x="61" y="88"/>
                  </a:lnTo>
                  <a:lnTo>
                    <a:pt x="144" y="34"/>
                  </a:lnTo>
                  <a:close/>
                </a:path>
              </a:pathLst>
            </a:custGeom>
            <a:noFill/>
            <a:ln w="7938">
              <a:solidFill>
                <a:srgbClr val="000000"/>
              </a:solidFill>
              <a:round/>
              <a:headEnd/>
              <a:tailEnd/>
            </a:ln>
          </p:spPr>
          <p:txBody>
            <a:bodyPr/>
            <a:lstStyle/>
            <a:p>
              <a:endParaRPr lang="en-US"/>
            </a:p>
          </p:txBody>
        </p:sp>
        <p:sp>
          <p:nvSpPr>
            <p:cNvPr id="48220" name="Freeform 10"/>
            <p:cNvSpPr>
              <a:spLocks/>
            </p:cNvSpPr>
            <p:nvPr/>
          </p:nvSpPr>
          <p:spPr bwMode="auto">
            <a:xfrm>
              <a:off x="3939" y="291"/>
              <a:ext cx="147" cy="85"/>
            </a:xfrm>
            <a:custGeom>
              <a:avLst/>
              <a:gdLst>
                <a:gd name="T0" fmla="*/ 147 w 147"/>
                <a:gd name="T1" fmla="*/ 34 h 85"/>
                <a:gd name="T2" fmla="*/ 83 w 147"/>
                <a:gd name="T3" fmla="*/ 0 h 85"/>
                <a:gd name="T4" fmla="*/ 0 w 147"/>
                <a:gd name="T5" fmla="*/ 51 h 85"/>
                <a:gd name="T6" fmla="*/ 61 w 147"/>
                <a:gd name="T7" fmla="*/ 85 h 85"/>
                <a:gd name="T8" fmla="*/ 147 w 147"/>
                <a:gd name="T9" fmla="*/ 34 h 85"/>
                <a:gd name="T10" fmla="*/ 0 60000 65536"/>
                <a:gd name="T11" fmla="*/ 0 60000 65536"/>
                <a:gd name="T12" fmla="*/ 0 60000 65536"/>
                <a:gd name="T13" fmla="*/ 0 60000 65536"/>
                <a:gd name="T14" fmla="*/ 0 60000 65536"/>
                <a:gd name="T15" fmla="*/ 0 w 147"/>
                <a:gd name="T16" fmla="*/ 0 h 85"/>
                <a:gd name="T17" fmla="*/ 147 w 147"/>
                <a:gd name="T18" fmla="*/ 85 h 85"/>
              </a:gdLst>
              <a:ahLst/>
              <a:cxnLst>
                <a:cxn ang="T10">
                  <a:pos x="T0" y="T1"/>
                </a:cxn>
                <a:cxn ang="T11">
                  <a:pos x="T2" y="T3"/>
                </a:cxn>
                <a:cxn ang="T12">
                  <a:pos x="T4" y="T5"/>
                </a:cxn>
                <a:cxn ang="T13">
                  <a:pos x="T6" y="T7"/>
                </a:cxn>
                <a:cxn ang="T14">
                  <a:pos x="T8" y="T9"/>
                </a:cxn>
              </a:cxnLst>
              <a:rect l="T15" t="T16" r="T17" b="T18"/>
              <a:pathLst>
                <a:path w="147" h="85">
                  <a:moveTo>
                    <a:pt x="147" y="34"/>
                  </a:moveTo>
                  <a:lnTo>
                    <a:pt x="83" y="0"/>
                  </a:lnTo>
                  <a:lnTo>
                    <a:pt x="0" y="51"/>
                  </a:lnTo>
                  <a:lnTo>
                    <a:pt x="61" y="85"/>
                  </a:lnTo>
                  <a:lnTo>
                    <a:pt x="147" y="34"/>
                  </a:lnTo>
                  <a:close/>
                </a:path>
              </a:pathLst>
            </a:custGeom>
            <a:noFill/>
            <a:ln w="7938">
              <a:solidFill>
                <a:srgbClr val="000000"/>
              </a:solidFill>
              <a:round/>
              <a:headEnd/>
              <a:tailEnd/>
            </a:ln>
          </p:spPr>
          <p:txBody>
            <a:bodyPr/>
            <a:lstStyle/>
            <a:p>
              <a:endParaRPr lang="en-US"/>
            </a:p>
          </p:txBody>
        </p:sp>
        <p:sp>
          <p:nvSpPr>
            <p:cNvPr id="48221" name="Freeform 11"/>
            <p:cNvSpPr>
              <a:spLocks/>
            </p:cNvSpPr>
            <p:nvPr/>
          </p:nvSpPr>
          <p:spPr bwMode="auto">
            <a:xfrm>
              <a:off x="4044" y="347"/>
              <a:ext cx="144" cy="88"/>
            </a:xfrm>
            <a:custGeom>
              <a:avLst/>
              <a:gdLst>
                <a:gd name="T0" fmla="*/ 144 w 144"/>
                <a:gd name="T1" fmla="*/ 36 h 88"/>
                <a:gd name="T2" fmla="*/ 81 w 144"/>
                <a:gd name="T3" fmla="*/ 0 h 88"/>
                <a:gd name="T4" fmla="*/ 0 w 144"/>
                <a:gd name="T5" fmla="*/ 53 h 88"/>
                <a:gd name="T6" fmla="*/ 61 w 144"/>
                <a:gd name="T7" fmla="*/ 88 h 88"/>
                <a:gd name="T8" fmla="*/ 144 w 144"/>
                <a:gd name="T9" fmla="*/ 36 h 88"/>
                <a:gd name="T10" fmla="*/ 0 60000 65536"/>
                <a:gd name="T11" fmla="*/ 0 60000 65536"/>
                <a:gd name="T12" fmla="*/ 0 60000 65536"/>
                <a:gd name="T13" fmla="*/ 0 60000 65536"/>
                <a:gd name="T14" fmla="*/ 0 60000 65536"/>
                <a:gd name="T15" fmla="*/ 0 w 144"/>
                <a:gd name="T16" fmla="*/ 0 h 88"/>
                <a:gd name="T17" fmla="*/ 144 w 144"/>
                <a:gd name="T18" fmla="*/ 88 h 88"/>
              </a:gdLst>
              <a:ahLst/>
              <a:cxnLst>
                <a:cxn ang="T10">
                  <a:pos x="T0" y="T1"/>
                </a:cxn>
                <a:cxn ang="T11">
                  <a:pos x="T2" y="T3"/>
                </a:cxn>
                <a:cxn ang="T12">
                  <a:pos x="T4" y="T5"/>
                </a:cxn>
                <a:cxn ang="T13">
                  <a:pos x="T6" y="T7"/>
                </a:cxn>
                <a:cxn ang="T14">
                  <a:pos x="T8" y="T9"/>
                </a:cxn>
              </a:cxnLst>
              <a:rect l="T15" t="T16" r="T17" b="T18"/>
              <a:pathLst>
                <a:path w="144" h="88">
                  <a:moveTo>
                    <a:pt x="144" y="36"/>
                  </a:moveTo>
                  <a:lnTo>
                    <a:pt x="81" y="0"/>
                  </a:lnTo>
                  <a:lnTo>
                    <a:pt x="0" y="53"/>
                  </a:lnTo>
                  <a:lnTo>
                    <a:pt x="61" y="88"/>
                  </a:lnTo>
                  <a:lnTo>
                    <a:pt x="144" y="36"/>
                  </a:lnTo>
                  <a:close/>
                </a:path>
              </a:pathLst>
            </a:custGeom>
            <a:noFill/>
            <a:ln w="7938">
              <a:solidFill>
                <a:srgbClr val="000000"/>
              </a:solidFill>
              <a:round/>
              <a:headEnd/>
              <a:tailEnd/>
            </a:ln>
          </p:spPr>
          <p:txBody>
            <a:bodyPr/>
            <a:lstStyle/>
            <a:p>
              <a:endParaRPr lang="en-US"/>
            </a:p>
          </p:txBody>
        </p:sp>
        <p:sp>
          <p:nvSpPr>
            <p:cNvPr id="48222" name="Freeform 12"/>
            <p:cNvSpPr>
              <a:spLocks/>
            </p:cNvSpPr>
            <p:nvPr/>
          </p:nvSpPr>
          <p:spPr bwMode="auto">
            <a:xfrm>
              <a:off x="4147" y="405"/>
              <a:ext cx="146" cy="88"/>
            </a:xfrm>
            <a:custGeom>
              <a:avLst/>
              <a:gdLst>
                <a:gd name="T0" fmla="*/ 146 w 146"/>
                <a:gd name="T1" fmla="*/ 35 h 88"/>
                <a:gd name="T2" fmla="*/ 83 w 146"/>
                <a:gd name="T3" fmla="*/ 0 h 88"/>
                <a:gd name="T4" fmla="*/ 0 w 146"/>
                <a:gd name="T5" fmla="*/ 54 h 88"/>
                <a:gd name="T6" fmla="*/ 61 w 146"/>
                <a:gd name="T7" fmla="*/ 88 h 88"/>
                <a:gd name="T8" fmla="*/ 146 w 146"/>
                <a:gd name="T9" fmla="*/ 35 h 88"/>
                <a:gd name="T10" fmla="*/ 0 60000 65536"/>
                <a:gd name="T11" fmla="*/ 0 60000 65536"/>
                <a:gd name="T12" fmla="*/ 0 60000 65536"/>
                <a:gd name="T13" fmla="*/ 0 60000 65536"/>
                <a:gd name="T14" fmla="*/ 0 60000 65536"/>
                <a:gd name="T15" fmla="*/ 0 w 146"/>
                <a:gd name="T16" fmla="*/ 0 h 88"/>
                <a:gd name="T17" fmla="*/ 146 w 146"/>
                <a:gd name="T18" fmla="*/ 88 h 88"/>
              </a:gdLst>
              <a:ahLst/>
              <a:cxnLst>
                <a:cxn ang="T10">
                  <a:pos x="T0" y="T1"/>
                </a:cxn>
                <a:cxn ang="T11">
                  <a:pos x="T2" y="T3"/>
                </a:cxn>
                <a:cxn ang="T12">
                  <a:pos x="T4" y="T5"/>
                </a:cxn>
                <a:cxn ang="T13">
                  <a:pos x="T6" y="T7"/>
                </a:cxn>
                <a:cxn ang="T14">
                  <a:pos x="T8" y="T9"/>
                </a:cxn>
              </a:cxnLst>
              <a:rect l="T15" t="T16" r="T17" b="T18"/>
              <a:pathLst>
                <a:path w="146" h="88">
                  <a:moveTo>
                    <a:pt x="146" y="35"/>
                  </a:moveTo>
                  <a:lnTo>
                    <a:pt x="83" y="0"/>
                  </a:lnTo>
                  <a:lnTo>
                    <a:pt x="0" y="54"/>
                  </a:lnTo>
                  <a:lnTo>
                    <a:pt x="61" y="88"/>
                  </a:lnTo>
                  <a:lnTo>
                    <a:pt x="146" y="35"/>
                  </a:lnTo>
                  <a:close/>
                </a:path>
              </a:pathLst>
            </a:custGeom>
            <a:noFill/>
            <a:ln w="7938">
              <a:solidFill>
                <a:srgbClr val="000000"/>
              </a:solidFill>
              <a:round/>
              <a:headEnd/>
              <a:tailEnd/>
            </a:ln>
          </p:spPr>
          <p:txBody>
            <a:bodyPr/>
            <a:lstStyle/>
            <a:p>
              <a:endParaRPr lang="en-US"/>
            </a:p>
          </p:txBody>
        </p:sp>
        <p:sp>
          <p:nvSpPr>
            <p:cNvPr id="48223" name="Freeform 13"/>
            <p:cNvSpPr>
              <a:spLocks/>
            </p:cNvSpPr>
            <p:nvPr/>
          </p:nvSpPr>
          <p:spPr bwMode="auto">
            <a:xfrm>
              <a:off x="4252" y="462"/>
              <a:ext cx="144" cy="87"/>
            </a:xfrm>
            <a:custGeom>
              <a:avLst/>
              <a:gdLst>
                <a:gd name="T0" fmla="*/ 144 w 144"/>
                <a:gd name="T1" fmla="*/ 36 h 87"/>
                <a:gd name="T2" fmla="*/ 83 w 144"/>
                <a:gd name="T3" fmla="*/ 0 h 87"/>
                <a:gd name="T4" fmla="*/ 0 w 144"/>
                <a:gd name="T5" fmla="*/ 53 h 87"/>
                <a:gd name="T6" fmla="*/ 61 w 144"/>
                <a:gd name="T7" fmla="*/ 87 h 87"/>
                <a:gd name="T8" fmla="*/ 144 w 144"/>
                <a:gd name="T9" fmla="*/ 36 h 87"/>
                <a:gd name="T10" fmla="*/ 0 60000 65536"/>
                <a:gd name="T11" fmla="*/ 0 60000 65536"/>
                <a:gd name="T12" fmla="*/ 0 60000 65536"/>
                <a:gd name="T13" fmla="*/ 0 60000 65536"/>
                <a:gd name="T14" fmla="*/ 0 60000 65536"/>
                <a:gd name="T15" fmla="*/ 0 w 144"/>
                <a:gd name="T16" fmla="*/ 0 h 87"/>
                <a:gd name="T17" fmla="*/ 144 w 144"/>
                <a:gd name="T18" fmla="*/ 87 h 87"/>
              </a:gdLst>
              <a:ahLst/>
              <a:cxnLst>
                <a:cxn ang="T10">
                  <a:pos x="T0" y="T1"/>
                </a:cxn>
                <a:cxn ang="T11">
                  <a:pos x="T2" y="T3"/>
                </a:cxn>
                <a:cxn ang="T12">
                  <a:pos x="T4" y="T5"/>
                </a:cxn>
                <a:cxn ang="T13">
                  <a:pos x="T6" y="T7"/>
                </a:cxn>
                <a:cxn ang="T14">
                  <a:pos x="T8" y="T9"/>
                </a:cxn>
              </a:cxnLst>
              <a:rect l="T15" t="T16" r="T17" b="T18"/>
              <a:pathLst>
                <a:path w="144" h="87">
                  <a:moveTo>
                    <a:pt x="144" y="36"/>
                  </a:moveTo>
                  <a:lnTo>
                    <a:pt x="83" y="0"/>
                  </a:lnTo>
                  <a:lnTo>
                    <a:pt x="0" y="53"/>
                  </a:lnTo>
                  <a:lnTo>
                    <a:pt x="61" y="87"/>
                  </a:lnTo>
                  <a:lnTo>
                    <a:pt x="144" y="36"/>
                  </a:lnTo>
                  <a:close/>
                </a:path>
              </a:pathLst>
            </a:custGeom>
            <a:noFill/>
            <a:ln w="7938">
              <a:solidFill>
                <a:srgbClr val="000000"/>
              </a:solidFill>
              <a:round/>
              <a:headEnd/>
              <a:tailEnd/>
            </a:ln>
          </p:spPr>
          <p:txBody>
            <a:bodyPr/>
            <a:lstStyle/>
            <a:p>
              <a:endParaRPr lang="en-US"/>
            </a:p>
          </p:txBody>
        </p:sp>
        <p:sp>
          <p:nvSpPr>
            <p:cNvPr id="48224" name="Freeform 14"/>
            <p:cNvSpPr>
              <a:spLocks/>
            </p:cNvSpPr>
            <p:nvPr/>
          </p:nvSpPr>
          <p:spPr bwMode="auto">
            <a:xfrm>
              <a:off x="3241" y="303"/>
              <a:ext cx="625" cy="596"/>
            </a:xfrm>
            <a:custGeom>
              <a:avLst/>
              <a:gdLst>
                <a:gd name="T0" fmla="*/ 625 w 625"/>
                <a:gd name="T1" fmla="*/ 0 h 596"/>
                <a:gd name="T2" fmla="*/ 542 w 625"/>
                <a:gd name="T3" fmla="*/ 53 h 596"/>
                <a:gd name="T4" fmla="*/ 542 w 625"/>
                <a:gd name="T5" fmla="*/ 53 h 596"/>
                <a:gd name="T6" fmla="*/ 535 w 625"/>
                <a:gd name="T7" fmla="*/ 61 h 596"/>
                <a:gd name="T8" fmla="*/ 530 w 625"/>
                <a:gd name="T9" fmla="*/ 71 h 596"/>
                <a:gd name="T10" fmla="*/ 527 w 625"/>
                <a:gd name="T11" fmla="*/ 80 h 596"/>
                <a:gd name="T12" fmla="*/ 525 w 625"/>
                <a:gd name="T13" fmla="*/ 90 h 596"/>
                <a:gd name="T14" fmla="*/ 515 w 625"/>
                <a:gd name="T15" fmla="*/ 198 h 596"/>
                <a:gd name="T16" fmla="*/ 515 w 625"/>
                <a:gd name="T17" fmla="*/ 198 h 596"/>
                <a:gd name="T18" fmla="*/ 513 w 625"/>
                <a:gd name="T19" fmla="*/ 210 h 596"/>
                <a:gd name="T20" fmla="*/ 508 w 625"/>
                <a:gd name="T21" fmla="*/ 217 h 596"/>
                <a:gd name="T22" fmla="*/ 503 w 625"/>
                <a:gd name="T23" fmla="*/ 227 h 596"/>
                <a:gd name="T24" fmla="*/ 491 w 625"/>
                <a:gd name="T25" fmla="*/ 234 h 596"/>
                <a:gd name="T26" fmla="*/ 10 w 625"/>
                <a:gd name="T27" fmla="*/ 527 h 596"/>
                <a:gd name="T28" fmla="*/ 10 w 625"/>
                <a:gd name="T29" fmla="*/ 527 h 596"/>
                <a:gd name="T30" fmla="*/ 5 w 625"/>
                <a:gd name="T31" fmla="*/ 535 h 596"/>
                <a:gd name="T32" fmla="*/ 0 w 625"/>
                <a:gd name="T33" fmla="*/ 542 h 596"/>
                <a:gd name="T34" fmla="*/ 0 w 625"/>
                <a:gd name="T35" fmla="*/ 549 h 596"/>
                <a:gd name="T36" fmla="*/ 2 w 625"/>
                <a:gd name="T37" fmla="*/ 559 h 596"/>
                <a:gd name="T38" fmla="*/ 5 w 625"/>
                <a:gd name="T39" fmla="*/ 569 h 596"/>
                <a:gd name="T40" fmla="*/ 10 w 625"/>
                <a:gd name="T41" fmla="*/ 579 h 596"/>
                <a:gd name="T42" fmla="*/ 27 w 625"/>
                <a:gd name="T43" fmla="*/ 596 h 5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5"/>
                <a:gd name="T67" fmla="*/ 0 h 596"/>
                <a:gd name="T68" fmla="*/ 625 w 625"/>
                <a:gd name="T69" fmla="*/ 596 h 5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5" h="596">
                  <a:moveTo>
                    <a:pt x="625" y="0"/>
                  </a:moveTo>
                  <a:lnTo>
                    <a:pt x="542" y="53"/>
                  </a:lnTo>
                  <a:lnTo>
                    <a:pt x="535" y="61"/>
                  </a:lnTo>
                  <a:lnTo>
                    <a:pt x="530" y="71"/>
                  </a:lnTo>
                  <a:lnTo>
                    <a:pt x="527" y="80"/>
                  </a:lnTo>
                  <a:lnTo>
                    <a:pt x="525" y="90"/>
                  </a:lnTo>
                  <a:lnTo>
                    <a:pt x="515" y="198"/>
                  </a:lnTo>
                  <a:lnTo>
                    <a:pt x="513" y="210"/>
                  </a:lnTo>
                  <a:lnTo>
                    <a:pt x="508" y="217"/>
                  </a:lnTo>
                  <a:lnTo>
                    <a:pt x="503" y="227"/>
                  </a:lnTo>
                  <a:lnTo>
                    <a:pt x="491" y="234"/>
                  </a:lnTo>
                  <a:lnTo>
                    <a:pt x="10" y="527"/>
                  </a:lnTo>
                  <a:lnTo>
                    <a:pt x="5" y="535"/>
                  </a:lnTo>
                  <a:lnTo>
                    <a:pt x="0" y="542"/>
                  </a:lnTo>
                  <a:lnTo>
                    <a:pt x="0" y="549"/>
                  </a:lnTo>
                  <a:lnTo>
                    <a:pt x="2" y="559"/>
                  </a:lnTo>
                  <a:lnTo>
                    <a:pt x="5" y="569"/>
                  </a:lnTo>
                  <a:lnTo>
                    <a:pt x="10" y="579"/>
                  </a:lnTo>
                  <a:lnTo>
                    <a:pt x="27" y="596"/>
                  </a:lnTo>
                </a:path>
              </a:pathLst>
            </a:custGeom>
            <a:noFill/>
            <a:ln w="15875">
              <a:solidFill>
                <a:srgbClr val="000000"/>
              </a:solidFill>
              <a:round/>
              <a:headEnd/>
              <a:tailEnd/>
            </a:ln>
          </p:spPr>
          <p:txBody>
            <a:bodyPr/>
            <a:lstStyle/>
            <a:p>
              <a:endParaRPr lang="en-US"/>
            </a:p>
          </p:txBody>
        </p:sp>
        <p:sp>
          <p:nvSpPr>
            <p:cNvPr id="48225" name="Freeform 15"/>
            <p:cNvSpPr>
              <a:spLocks/>
            </p:cNvSpPr>
            <p:nvPr/>
          </p:nvSpPr>
          <p:spPr bwMode="auto">
            <a:xfrm>
              <a:off x="3343" y="359"/>
              <a:ext cx="626" cy="491"/>
            </a:xfrm>
            <a:custGeom>
              <a:avLst/>
              <a:gdLst>
                <a:gd name="T0" fmla="*/ 626 w 626"/>
                <a:gd name="T1" fmla="*/ 0 h 491"/>
                <a:gd name="T2" fmla="*/ 547 w 626"/>
                <a:gd name="T3" fmla="*/ 46 h 491"/>
                <a:gd name="T4" fmla="*/ 547 w 626"/>
                <a:gd name="T5" fmla="*/ 46 h 491"/>
                <a:gd name="T6" fmla="*/ 533 w 626"/>
                <a:gd name="T7" fmla="*/ 59 h 491"/>
                <a:gd name="T8" fmla="*/ 525 w 626"/>
                <a:gd name="T9" fmla="*/ 71 h 491"/>
                <a:gd name="T10" fmla="*/ 506 w 626"/>
                <a:gd name="T11" fmla="*/ 110 h 491"/>
                <a:gd name="T12" fmla="*/ 506 w 626"/>
                <a:gd name="T13" fmla="*/ 110 h 491"/>
                <a:gd name="T14" fmla="*/ 499 w 626"/>
                <a:gd name="T15" fmla="*/ 127 h 491"/>
                <a:gd name="T16" fmla="*/ 491 w 626"/>
                <a:gd name="T17" fmla="*/ 142 h 491"/>
                <a:gd name="T18" fmla="*/ 484 w 626"/>
                <a:gd name="T19" fmla="*/ 151 h 491"/>
                <a:gd name="T20" fmla="*/ 474 w 626"/>
                <a:gd name="T21" fmla="*/ 161 h 491"/>
                <a:gd name="T22" fmla="*/ 457 w 626"/>
                <a:gd name="T23" fmla="*/ 178 h 491"/>
                <a:gd name="T24" fmla="*/ 438 w 626"/>
                <a:gd name="T25" fmla="*/ 190 h 491"/>
                <a:gd name="T26" fmla="*/ 13 w 626"/>
                <a:gd name="T27" fmla="*/ 449 h 491"/>
                <a:gd name="T28" fmla="*/ 13 w 626"/>
                <a:gd name="T29" fmla="*/ 449 h 491"/>
                <a:gd name="T30" fmla="*/ 5 w 626"/>
                <a:gd name="T31" fmla="*/ 459 h 491"/>
                <a:gd name="T32" fmla="*/ 0 w 626"/>
                <a:gd name="T33" fmla="*/ 469 h 491"/>
                <a:gd name="T34" fmla="*/ 0 w 626"/>
                <a:gd name="T35" fmla="*/ 476 h 491"/>
                <a:gd name="T36" fmla="*/ 3 w 626"/>
                <a:gd name="T37" fmla="*/ 481 h 491"/>
                <a:gd name="T38" fmla="*/ 5 w 626"/>
                <a:gd name="T39" fmla="*/ 486 h 491"/>
                <a:gd name="T40" fmla="*/ 13 w 626"/>
                <a:gd name="T41" fmla="*/ 491 h 4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6"/>
                <a:gd name="T64" fmla="*/ 0 h 491"/>
                <a:gd name="T65" fmla="*/ 626 w 626"/>
                <a:gd name="T66" fmla="*/ 491 h 4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6" h="491">
                  <a:moveTo>
                    <a:pt x="626" y="0"/>
                  </a:moveTo>
                  <a:lnTo>
                    <a:pt x="547" y="46"/>
                  </a:lnTo>
                  <a:lnTo>
                    <a:pt x="533" y="59"/>
                  </a:lnTo>
                  <a:lnTo>
                    <a:pt x="525" y="71"/>
                  </a:lnTo>
                  <a:lnTo>
                    <a:pt x="506" y="110"/>
                  </a:lnTo>
                  <a:lnTo>
                    <a:pt x="499" y="127"/>
                  </a:lnTo>
                  <a:lnTo>
                    <a:pt x="491" y="142"/>
                  </a:lnTo>
                  <a:lnTo>
                    <a:pt x="484" y="151"/>
                  </a:lnTo>
                  <a:lnTo>
                    <a:pt x="474" y="161"/>
                  </a:lnTo>
                  <a:lnTo>
                    <a:pt x="457" y="178"/>
                  </a:lnTo>
                  <a:lnTo>
                    <a:pt x="438" y="190"/>
                  </a:lnTo>
                  <a:lnTo>
                    <a:pt x="13" y="449"/>
                  </a:lnTo>
                  <a:lnTo>
                    <a:pt x="5" y="459"/>
                  </a:lnTo>
                  <a:lnTo>
                    <a:pt x="0" y="469"/>
                  </a:lnTo>
                  <a:lnTo>
                    <a:pt x="0" y="476"/>
                  </a:lnTo>
                  <a:lnTo>
                    <a:pt x="3" y="481"/>
                  </a:lnTo>
                  <a:lnTo>
                    <a:pt x="5" y="486"/>
                  </a:lnTo>
                  <a:lnTo>
                    <a:pt x="13" y="491"/>
                  </a:lnTo>
                </a:path>
              </a:pathLst>
            </a:custGeom>
            <a:noFill/>
            <a:ln w="15875">
              <a:solidFill>
                <a:srgbClr val="000000"/>
              </a:solidFill>
              <a:round/>
              <a:headEnd/>
              <a:tailEnd/>
            </a:ln>
          </p:spPr>
          <p:txBody>
            <a:bodyPr/>
            <a:lstStyle/>
            <a:p>
              <a:endParaRPr lang="en-US"/>
            </a:p>
          </p:txBody>
        </p:sp>
        <p:sp>
          <p:nvSpPr>
            <p:cNvPr id="48226" name="Freeform 16"/>
            <p:cNvSpPr>
              <a:spLocks/>
            </p:cNvSpPr>
            <p:nvPr/>
          </p:nvSpPr>
          <p:spPr bwMode="auto">
            <a:xfrm>
              <a:off x="3194" y="420"/>
              <a:ext cx="882" cy="545"/>
            </a:xfrm>
            <a:custGeom>
              <a:avLst/>
              <a:gdLst>
                <a:gd name="T0" fmla="*/ 882 w 882"/>
                <a:gd name="T1" fmla="*/ 0 h 545"/>
                <a:gd name="T2" fmla="*/ 386 w 882"/>
                <a:gd name="T3" fmla="*/ 298 h 545"/>
                <a:gd name="T4" fmla="*/ 315 w 882"/>
                <a:gd name="T5" fmla="*/ 379 h 545"/>
                <a:gd name="T6" fmla="*/ 61 w 882"/>
                <a:gd name="T7" fmla="*/ 532 h 545"/>
                <a:gd name="T8" fmla="*/ 61 w 882"/>
                <a:gd name="T9" fmla="*/ 532 h 545"/>
                <a:gd name="T10" fmla="*/ 44 w 882"/>
                <a:gd name="T11" fmla="*/ 540 h 545"/>
                <a:gd name="T12" fmla="*/ 27 w 882"/>
                <a:gd name="T13" fmla="*/ 545 h 545"/>
                <a:gd name="T14" fmla="*/ 13 w 882"/>
                <a:gd name="T15" fmla="*/ 542 h 545"/>
                <a:gd name="T16" fmla="*/ 5 w 882"/>
                <a:gd name="T17" fmla="*/ 542 h 545"/>
                <a:gd name="T18" fmla="*/ 0 w 882"/>
                <a:gd name="T19" fmla="*/ 537 h 5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2"/>
                <a:gd name="T31" fmla="*/ 0 h 545"/>
                <a:gd name="T32" fmla="*/ 882 w 882"/>
                <a:gd name="T33" fmla="*/ 545 h 5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2" h="545">
                  <a:moveTo>
                    <a:pt x="882" y="0"/>
                  </a:moveTo>
                  <a:lnTo>
                    <a:pt x="386" y="298"/>
                  </a:lnTo>
                  <a:lnTo>
                    <a:pt x="315" y="379"/>
                  </a:lnTo>
                  <a:lnTo>
                    <a:pt x="61" y="532"/>
                  </a:lnTo>
                  <a:lnTo>
                    <a:pt x="44" y="540"/>
                  </a:lnTo>
                  <a:lnTo>
                    <a:pt x="27" y="545"/>
                  </a:lnTo>
                  <a:lnTo>
                    <a:pt x="13" y="542"/>
                  </a:lnTo>
                  <a:lnTo>
                    <a:pt x="5" y="542"/>
                  </a:lnTo>
                  <a:lnTo>
                    <a:pt x="0" y="537"/>
                  </a:lnTo>
                </a:path>
              </a:pathLst>
            </a:custGeom>
            <a:noFill/>
            <a:ln w="15875">
              <a:solidFill>
                <a:srgbClr val="000000"/>
              </a:solidFill>
              <a:round/>
              <a:headEnd/>
              <a:tailEnd/>
            </a:ln>
          </p:spPr>
          <p:txBody>
            <a:bodyPr/>
            <a:lstStyle/>
            <a:p>
              <a:endParaRPr lang="en-US"/>
            </a:p>
          </p:txBody>
        </p:sp>
        <p:sp>
          <p:nvSpPr>
            <p:cNvPr id="48227" name="Freeform 17"/>
            <p:cNvSpPr>
              <a:spLocks/>
            </p:cNvSpPr>
            <p:nvPr/>
          </p:nvSpPr>
          <p:spPr bwMode="auto">
            <a:xfrm>
              <a:off x="3116" y="476"/>
              <a:ext cx="1063" cy="547"/>
            </a:xfrm>
            <a:custGeom>
              <a:avLst/>
              <a:gdLst>
                <a:gd name="T0" fmla="*/ 1063 w 1063"/>
                <a:gd name="T1" fmla="*/ 0 h 547"/>
                <a:gd name="T2" fmla="*/ 987 w 1063"/>
                <a:gd name="T3" fmla="*/ 42 h 547"/>
                <a:gd name="T4" fmla="*/ 987 w 1063"/>
                <a:gd name="T5" fmla="*/ 42 h 547"/>
                <a:gd name="T6" fmla="*/ 977 w 1063"/>
                <a:gd name="T7" fmla="*/ 47 h 547"/>
                <a:gd name="T8" fmla="*/ 965 w 1063"/>
                <a:gd name="T9" fmla="*/ 49 h 547"/>
                <a:gd name="T10" fmla="*/ 950 w 1063"/>
                <a:gd name="T11" fmla="*/ 49 h 547"/>
                <a:gd name="T12" fmla="*/ 933 w 1063"/>
                <a:gd name="T13" fmla="*/ 49 h 547"/>
                <a:gd name="T14" fmla="*/ 933 w 1063"/>
                <a:gd name="T15" fmla="*/ 49 h 547"/>
                <a:gd name="T16" fmla="*/ 901 w 1063"/>
                <a:gd name="T17" fmla="*/ 49 h 547"/>
                <a:gd name="T18" fmla="*/ 889 w 1063"/>
                <a:gd name="T19" fmla="*/ 51 h 547"/>
                <a:gd name="T20" fmla="*/ 875 w 1063"/>
                <a:gd name="T21" fmla="*/ 56 h 547"/>
                <a:gd name="T22" fmla="*/ 66 w 1063"/>
                <a:gd name="T23" fmla="*/ 540 h 547"/>
                <a:gd name="T24" fmla="*/ 66 w 1063"/>
                <a:gd name="T25" fmla="*/ 540 h 547"/>
                <a:gd name="T26" fmla="*/ 52 w 1063"/>
                <a:gd name="T27" fmla="*/ 545 h 547"/>
                <a:gd name="T28" fmla="*/ 34 w 1063"/>
                <a:gd name="T29" fmla="*/ 547 h 547"/>
                <a:gd name="T30" fmla="*/ 27 w 1063"/>
                <a:gd name="T31" fmla="*/ 545 h 547"/>
                <a:gd name="T32" fmla="*/ 17 w 1063"/>
                <a:gd name="T33" fmla="*/ 542 h 547"/>
                <a:gd name="T34" fmla="*/ 8 w 1063"/>
                <a:gd name="T35" fmla="*/ 537 h 547"/>
                <a:gd name="T36" fmla="*/ 0 w 1063"/>
                <a:gd name="T37" fmla="*/ 530 h 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3"/>
                <a:gd name="T58" fmla="*/ 0 h 547"/>
                <a:gd name="T59" fmla="*/ 1063 w 1063"/>
                <a:gd name="T60" fmla="*/ 547 h 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3" h="547">
                  <a:moveTo>
                    <a:pt x="1063" y="0"/>
                  </a:moveTo>
                  <a:lnTo>
                    <a:pt x="987" y="42"/>
                  </a:lnTo>
                  <a:lnTo>
                    <a:pt x="977" y="47"/>
                  </a:lnTo>
                  <a:lnTo>
                    <a:pt x="965" y="49"/>
                  </a:lnTo>
                  <a:lnTo>
                    <a:pt x="950" y="49"/>
                  </a:lnTo>
                  <a:lnTo>
                    <a:pt x="933" y="49"/>
                  </a:lnTo>
                  <a:lnTo>
                    <a:pt x="901" y="49"/>
                  </a:lnTo>
                  <a:lnTo>
                    <a:pt x="889" y="51"/>
                  </a:lnTo>
                  <a:lnTo>
                    <a:pt x="875" y="56"/>
                  </a:lnTo>
                  <a:lnTo>
                    <a:pt x="66" y="540"/>
                  </a:lnTo>
                  <a:lnTo>
                    <a:pt x="52" y="545"/>
                  </a:lnTo>
                  <a:lnTo>
                    <a:pt x="34" y="547"/>
                  </a:lnTo>
                  <a:lnTo>
                    <a:pt x="27" y="545"/>
                  </a:lnTo>
                  <a:lnTo>
                    <a:pt x="17" y="542"/>
                  </a:lnTo>
                  <a:lnTo>
                    <a:pt x="8" y="537"/>
                  </a:lnTo>
                  <a:lnTo>
                    <a:pt x="0" y="530"/>
                  </a:lnTo>
                </a:path>
              </a:pathLst>
            </a:custGeom>
            <a:noFill/>
            <a:ln w="15875">
              <a:solidFill>
                <a:srgbClr val="000000"/>
              </a:solidFill>
              <a:round/>
              <a:headEnd/>
              <a:tailEnd/>
            </a:ln>
          </p:spPr>
          <p:txBody>
            <a:bodyPr/>
            <a:lstStyle/>
            <a:p>
              <a:endParaRPr lang="en-US"/>
            </a:p>
          </p:txBody>
        </p:sp>
        <p:sp>
          <p:nvSpPr>
            <p:cNvPr id="48228" name="Freeform 18"/>
            <p:cNvSpPr>
              <a:spLocks/>
            </p:cNvSpPr>
            <p:nvPr/>
          </p:nvSpPr>
          <p:spPr bwMode="auto">
            <a:xfrm>
              <a:off x="3026" y="532"/>
              <a:ext cx="1258" cy="547"/>
            </a:xfrm>
            <a:custGeom>
              <a:avLst/>
              <a:gdLst>
                <a:gd name="T0" fmla="*/ 1258 w 1258"/>
                <a:gd name="T1" fmla="*/ 0 h 547"/>
                <a:gd name="T2" fmla="*/ 1184 w 1258"/>
                <a:gd name="T3" fmla="*/ 47 h 547"/>
                <a:gd name="T4" fmla="*/ 1184 w 1258"/>
                <a:gd name="T5" fmla="*/ 47 h 547"/>
                <a:gd name="T6" fmla="*/ 1175 w 1258"/>
                <a:gd name="T7" fmla="*/ 54 h 547"/>
                <a:gd name="T8" fmla="*/ 1165 w 1258"/>
                <a:gd name="T9" fmla="*/ 57 h 547"/>
                <a:gd name="T10" fmla="*/ 1153 w 1258"/>
                <a:gd name="T11" fmla="*/ 57 h 547"/>
                <a:gd name="T12" fmla="*/ 1138 w 1258"/>
                <a:gd name="T13" fmla="*/ 57 h 547"/>
                <a:gd name="T14" fmla="*/ 965 w 1258"/>
                <a:gd name="T15" fmla="*/ 44 h 547"/>
                <a:gd name="T16" fmla="*/ 965 w 1258"/>
                <a:gd name="T17" fmla="*/ 44 h 547"/>
                <a:gd name="T18" fmla="*/ 933 w 1258"/>
                <a:gd name="T19" fmla="*/ 47 h 547"/>
                <a:gd name="T20" fmla="*/ 921 w 1258"/>
                <a:gd name="T21" fmla="*/ 49 h 547"/>
                <a:gd name="T22" fmla="*/ 908 w 1258"/>
                <a:gd name="T23" fmla="*/ 54 h 547"/>
                <a:gd name="T24" fmla="*/ 107 w 1258"/>
                <a:gd name="T25" fmla="*/ 538 h 547"/>
                <a:gd name="T26" fmla="*/ 107 w 1258"/>
                <a:gd name="T27" fmla="*/ 538 h 547"/>
                <a:gd name="T28" fmla="*/ 98 w 1258"/>
                <a:gd name="T29" fmla="*/ 543 h 547"/>
                <a:gd name="T30" fmla="*/ 88 w 1258"/>
                <a:gd name="T31" fmla="*/ 545 h 547"/>
                <a:gd name="T32" fmla="*/ 78 w 1258"/>
                <a:gd name="T33" fmla="*/ 547 h 547"/>
                <a:gd name="T34" fmla="*/ 66 w 1258"/>
                <a:gd name="T35" fmla="*/ 547 h 547"/>
                <a:gd name="T36" fmla="*/ 51 w 1258"/>
                <a:gd name="T37" fmla="*/ 547 h 547"/>
                <a:gd name="T38" fmla="*/ 37 w 1258"/>
                <a:gd name="T39" fmla="*/ 543 h 547"/>
                <a:gd name="T40" fmla="*/ 19 w 1258"/>
                <a:gd name="T41" fmla="*/ 538 h 547"/>
                <a:gd name="T42" fmla="*/ 0 w 1258"/>
                <a:gd name="T43" fmla="*/ 528 h 5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8"/>
                <a:gd name="T67" fmla="*/ 0 h 547"/>
                <a:gd name="T68" fmla="*/ 1258 w 1258"/>
                <a:gd name="T69" fmla="*/ 547 h 5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8" h="547">
                  <a:moveTo>
                    <a:pt x="1258" y="0"/>
                  </a:moveTo>
                  <a:lnTo>
                    <a:pt x="1184" y="47"/>
                  </a:lnTo>
                  <a:lnTo>
                    <a:pt x="1175" y="54"/>
                  </a:lnTo>
                  <a:lnTo>
                    <a:pt x="1165" y="57"/>
                  </a:lnTo>
                  <a:lnTo>
                    <a:pt x="1153" y="57"/>
                  </a:lnTo>
                  <a:lnTo>
                    <a:pt x="1138" y="57"/>
                  </a:lnTo>
                  <a:lnTo>
                    <a:pt x="965" y="44"/>
                  </a:lnTo>
                  <a:lnTo>
                    <a:pt x="933" y="47"/>
                  </a:lnTo>
                  <a:lnTo>
                    <a:pt x="921" y="49"/>
                  </a:lnTo>
                  <a:lnTo>
                    <a:pt x="908" y="54"/>
                  </a:lnTo>
                  <a:lnTo>
                    <a:pt x="107" y="538"/>
                  </a:lnTo>
                  <a:lnTo>
                    <a:pt x="98" y="543"/>
                  </a:lnTo>
                  <a:lnTo>
                    <a:pt x="88" y="545"/>
                  </a:lnTo>
                  <a:lnTo>
                    <a:pt x="78" y="547"/>
                  </a:lnTo>
                  <a:lnTo>
                    <a:pt x="66" y="547"/>
                  </a:lnTo>
                  <a:lnTo>
                    <a:pt x="51" y="547"/>
                  </a:lnTo>
                  <a:lnTo>
                    <a:pt x="37" y="543"/>
                  </a:lnTo>
                  <a:lnTo>
                    <a:pt x="19" y="538"/>
                  </a:lnTo>
                  <a:lnTo>
                    <a:pt x="0" y="528"/>
                  </a:lnTo>
                </a:path>
              </a:pathLst>
            </a:custGeom>
            <a:noFill/>
            <a:ln w="15875">
              <a:solidFill>
                <a:srgbClr val="000000"/>
              </a:solidFill>
              <a:round/>
              <a:headEnd/>
              <a:tailEnd/>
            </a:ln>
          </p:spPr>
          <p:txBody>
            <a:bodyPr/>
            <a:lstStyle/>
            <a:p>
              <a:endParaRPr lang="en-US"/>
            </a:p>
          </p:txBody>
        </p:sp>
        <p:sp>
          <p:nvSpPr>
            <p:cNvPr id="48229" name="Line 19"/>
            <p:cNvSpPr>
              <a:spLocks noChangeShapeType="1"/>
            </p:cNvSpPr>
            <p:nvPr/>
          </p:nvSpPr>
          <p:spPr bwMode="auto">
            <a:xfrm>
              <a:off x="3065" y="752"/>
              <a:ext cx="100" cy="159"/>
            </a:xfrm>
            <a:prstGeom prst="line">
              <a:avLst/>
            </a:prstGeom>
            <a:noFill/>
            <a:ln w="7938">
              <a:solidFill>
                <a:srgbClr val="000000"/>
              </a:solidFill>
              <a:round/>
              <a:headEnd/>
              <a:tailEnd/>
            </a:ln>
          </p:spPr>
          <p:txBody>
            <a:bodyPr/>
            <a:lstStyle/>
            <a:p>
              <a:endParaRPr lang="en-US"/>
            </a:p>
          </p:txBody>
        </p:sp>
        <p:sp>
          <p:nvSpPr>
            <p:cNvPr id="48230" name="Line 20"/>
            <p:cNvSpPr>
              <a:spLocks noChangeShapeType="1"/>
            </p:cNvSpPr>
            <p:nvPr/>
          </p:nvSpPr>
          <p:spPr bwMode="auto">
            <a:xfrm>
              <a:off x="3329" y="510"/>
              <a:ext cx="105" cy="166"/>
            </a:xfrm>
            <a:prstGeom prst="line">
              <a:avLst/>
            </a:prstGeom>
            <a:noFill/>
            <a:ln w="7938">
              <a:solidFill>
                <a:srgbClr val="000000"/>
              </a:solidFill>
              <a:round/>
              <a:headEnd/>
              <a:tailEnd/>
            </a:ln>
          </p:spPr>
          <p:txBody>
            <a:bodyPr/>
            <a:lstStyle/>
            <a:p>
              <a:endParaRPr lang="en-US"/>
            </a:p>
          </p:txBody>
        </p:sp>
        <p:sp>
          <p:nvSpPr>
            <p:cNvPr id="48231" name="Line 21"/>
            <p:cNvSpPr>
              <a:spLocks noChangeShapeType="1"/>
            </p:cNvSpPr>
            <p:nvPr/>
          </p:nvSpPr>
          <p:spPr bwMode="auto">
            <a:xfrm flipV="1">
              <a:off x="4140" y="217"/>
              <a:ext cx="112" cy="154"/>
            </a:xfrm>
            <a:prstGeom prst="line">
              <a:avLst/>
            </a:prstGeom>
            <a:noFill/>
            <a:ln w="7938">
              <a:solidFill>
                <a:srgbClr val="000000"/>
              </a:solidFill>
              <a:round/>
              <a:headEnd/>
              <a:tailEnd/>
            </a:ln>
          </p:spPr>
          <p:txBody>
            <a:bodyPr/>
            <a:lstStyle/>
            <a:p>
              <a:endParaRPr lang="en-US"/>
            </a:p>
          </p:txBody>
        </p:sp>
        <p:sp>
          <p:nvSpPr>
            <p:cNvPr id="48232" name="Rectangle 22"/>
            <p:cNvSpPr>
              <a:spLocks noChangeArrowheads="1"/>
            </p:cNvSpPr>
            <p:nvPr/>
          </p:nvSpPr>
          <p:spPr bwMode="auto">
            <a:xfrm>
              <a:off x="4272" y="240"/>
              <a:ext cx="604" cy="129"/>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Bonding pads</a:t>
              </a:r>
              <a:endParaRPr lang="en-US" sz="1600" b="0">
                <a:latin typeface="Times New Roman" pitchFamily="18" charset="0"/>
              </a:endParaRPr>
            </a:p>
          </p:txBody>
        </p:sp>
        <p:sp>
          <p:nvSpPr>
            <p:cNvPr id="48233" name="Rectangle 23"/>
            <p:cNvSpPr>
              <a:spLocks noChangeArrowheads="1"/>
            </p:cNvSpPr>
            <p:nvPr/>
          </p:nvSpPr>
          <p:spPr bwMode="auto">
            <a:xfrm>
              <a:off x="3799" y="842"/>
              <a:ext cx="585" cy="129"/>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Silicon probe</a:t>
              </a:r>
              <a:endParaRPr lang="en-US" sz="1600" b="0">
                <a:latin typeface="Times New Roman" pitchFamily="18" charset="0"/>
              </a:endParaRPr>
            </a:p>
          </p:txBody>
        </p:sp>
        <p:sp>
          <p:nvSpPr>
            <p:cNvPr id="48234" name="Rectangle 24"/>
            <p:cNvSpPr>
              <a:spLocks noChangeArrowheads="1"/>
            </p:cNvSpPr>
            <p:nvPr/>
          </p:nvSpPr>
          <p:spPr bwMode="auto">
            <a:xfrm>
              <a:off x="2780" y="516"/>
              <a:ext cx="442" cy="259"/>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Exposed</a:t>
              </a:r>
            </a:p>
            <a:p>
              <a:pPr eaLnBrk="1" hangingPunct="1"/>
              <a:r>
                <a:rPr lang="en-US" sz="1600" b="0">
                  <a:solidFill>
                    <a:srgbClr val="000000"/>
                  </a:solidFill>
                  <a:latin typeface="Times New Roman" pitchFamily="18" charset="0"/>
                </a:rPr>
                <a:t>electrodes</a:t>
              </a:r>
            </a:p>
          </p:txBody>
        </p:sp>
        <p:sp>
          <p:nvSpPr>
            <p:cNvPr id="48235" name="Rectangle 25"/>
            <p:cNvSpPr>
              <a:spLocks noChangeArrowheads="1"/>
            </p:cNvSpPr>
            <p:nvPr/>
          </p:nvSpPr>
          <p:spPr bwMode="auto">
            <a:xfrm>
              <a:off x="3180" y="282"/>
              <a:ext cx="399" cy="259"/>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Insulated</a:t>
              </a:r>
            </a:p>
            <a:p>
              <a:pPr eaLnBrk="1" hangingPunct="1"/>
              <a:r>
                <a:rPr lang="en-US" sz="1600" b="0">
                  <a:solidFill>
                    <a:srgbClr val="000000"/>
                  </a:solidFill>
                  <a:latin typeface="Times New Roman" pitchFamily="18" charset="0"/>
                </a:rPr>
                <a:t>lead vias</a:t>
              </a:r>
            </a:p>
          </p:txBody>
        </p:sp>
        <p:sp>
          <p:nvSpPr>
            <p:cNvPr id="48236" name="Rectangle 26"/>
            <p:cNvSpPr>
              <a:spLocks noChangeArrowheads="1"/>
            </p:cNvSpPr>
            <p:nvPr/>
          </p:nvSpPr>
          <p:spPr bwMode="auto">
            <a:xfrm>
              <a:off x="2867" y="1255"/>
              <a:ext cx="0" cy="130"/>
            </a:xfrm>
            <a:prstGeom prst="rect">
              <a:avLst/>
            </a:prstGeom>
            <a:noFill/>
            <a:ln w="9525">
              <a:noFill/>
              <a:miter lim="800000"/>
              <a:headEnd/>
              <a:tailEnd/>
            </a:ln>
          </p:spPr>
          <p:txBody>
            <a:bodyPr wrap="none" lIns="0" tIns="0" rIns="0" bIns="0">
              <a:spAutoFit/>
            </a:bodyPr>
            <a:lstStyle/>
            <a:p>
              <a:pPr eaLnBrk="1" hangingPunct="1"/>
              <a:endParaRPr lang="en-US" sz="1600" b="0">
                <a:latin typeface="Times New Roman" pitchFamily="18" charset="0"/>
              </a:endParaRPr>
            </a:p>
          </p:txBody>
        </p:sp>
        <p:sp>
          <p:nvSpPr>
            <p:cNvPr id="48237" name="Freeform 27"/>
            <p:cNvSpPr>
              <a:spLocks/>
            </p:cNvSpPr>
            <p:nvPr/>
          </p:nvSpPr>
          <p:spPr bwMode="auto">
            <a:xfrm>
              <a:off x="3150" y="899"/>
              <a:ext cx="35" cy="44"/>
            </a:xfrm>
            <a:custGeom>
              <a:avLst/>
              <a:gdLst>
                <a:gd name="T0" fmla="*/ 13 w 35"/>
                <a:gd name="T1" fmla="*/ 9 h 44"/>
                <a:gd name="T2" fmla="*/ 13 w 35"/>
                <a:gd name="T3" fmla="*/ 9 h 44"/>
                <a:gd name="T4" fmla="*/ 18 w 35"/>
                <a:gd name="T5" fmla="*/ 5 h 44"/>
                <a:gd name="T6" fmla="*/ 22 w 35"/>
                <a:gd name="T7" fmla="*/ 0 h 44"/>
                <a:gd name="T8" fmla="*/ 22 w 35"/>
                <a:gd name="T9" fmla="*/ 0 h 44"/>
                <a:gd name="T10" fmla="*/ 27 w 35"/>
                <a:gd name="T11" fmla="*/ 22 h 44"/>
                <a:gd name="T12" fmla="*/ 35 w 35"/>
                <a:gd name="T13" fmla="*/ 44 h 44"/>
                <a:gd name="T14" fmla="*/ 35 w 35"/>
                <a:gd name="T15" fmla="*/ 44 h 44"/>
                <a:gd name="T16" fmla="*/ 18 w 35"/>
                <a:gd name="T17" fmla="*/ 27 h 44"/>
                <a:gd name="T18" fmla="*/ 0 w 35"/>
                <a:gd name="T19" fmla="*/ 12 h 44"/>
                <a:gd name="T20" fmla="*/ 0 w 35"/>
                <a:gd name="T21" fmla="*/ 12 h 44"/>
                <a:gd name="T22" fmla="*/ 8 w 35"/>
                <a:gd name="T23" fmla="*/ 12 h 44"/>
                <a:gd name="T24" fmla="*/ 13 w 35"/>
                <a:gd name="T25" fmla="*/ 9 h 44"/>
                <a:gd name="T26" fmla="*/ 13 w 35"/>
                <a:gd name="T27" fmla="*/ 9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44"/>
                <a:gd name="T44" fmla="*/ 35 w 35"/>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44">
                  <a:moveTo>
                    <a:pt x="13" y="9"/>
                  </a:moveTo>
                  <a:lnTo>
                    <a:pt x="13" y="9"/>
                  </a:lnTo>
                  <a:lnTo>
                    <a:pt x="18" y="5"/>
                  </a:lnTo>
                  <a:lnTo>
                    <a:pt x="22" y="0"/>
                  </a:lnTo>
                  <a:lnTo>
                    <a:pt x="27" y="22"/>
                  </a:lnTo>
                  <a:lnTo>
                    <a:pt x="35" y="44"/>
                  </a:lnTo>
                  <a:lnTo>
                    <a:pt x="18" y="27"/>
                  </a:lnTo>
                  <a:lnTo>
                    <a:pt x="0" y="12"/>
                  </a:lnTo>
                  <a:lnTo>
                    <a:pt x="8" y="12"/>
                  </a:lnTo>
                  <a:lnTo>
                    <a:pt x="13" y="9"/>
                  </a:lnTo>
                  <a:close/>
                </a:path>
              </a:pathLst>
            </a:custGeom>
            <a:solidFill>
              <a:srgbClr val="000000"/>
            </a:solidFill>
            <a:ln w="7938">
              <a:solidFill>
                <a:srgbClr val="000000"/>
              </a:solidFill>
              <a:round/>
              <a:headEnd/>
              <a:tailEnd/>
            </a:ln>
          </p:spPr>
          <p:txBody>
            <a:bodyPr/>
            <a:lstStyle/>
            <a:p>
              <a:endParaRPr lang="en-US"/>
            </a:p>
          </p:txBody>
        </p:sp>
        <p:sp>
          <p:nvSpPr>
            <p:cNvPr id="48238" name="Freeform 28"/>
            <p:cNvSpPr>
              <a:spLocks/>
            </p:cNvSpPr>
            <p:nvPr/>
          </p:nvSpPr>
          <p:spPr bwMode="auto">
            <a:xfrm>
              <a:off x="3334" y="835"/>
              <a:ext cx="41" cy="32"/>
            </a:xfrm>
            <a:custGeom>
              <a:avLst/>
              <a:gdLst>
                <a:gd name="T0" fmla="*/ 26 w 41"/>
                <a:gd name="T1" fmla="*/ 27 h 32"/>
                <a:gd name="T2" fmla="*/ 26 w 41"/>
                <a:gd name="T3" fmla="*/ 27 h 32"/>
                <a:gd name="T4" fmla="*/ 34 w 41"/>
                <a:gd name="T5" fmla="*/ 22 h 32"/>
                <a:gd name="T6" fmla="*/ 39 w 41"/>
                <a:gd name="T7" fmla="*/ 17 h 32"/>
                <a:gd name="T8" fmla="*/ 41 w 41"/>
                <a:gd name="T9" fmla="*/ 12 h 32"/>
                <a:gd name="T10" fmla="*/ 39 w 41"/>
                <a:gd name="T11" fmla="*/ 5 h 32"/>
                <a:gd name="T12" fmla="*/ 39 w 41"/>
                <a:gd name="T13" fmla="*/ 5 h 32"/>
                <a:gd name="T14" fmla="*/ 36 w 41"/>
                <a:gd name="T15" fmla="*/ 3 h 32"/>
                <a:gd name="T16" fmla="*/ 29 w 41"/>
                <a:gd name="T17" fmla="*/ 0 h 32"/>
                <a:gd name="T18" fmla="*/ 22 w 41"/>
                <a:gd name="T19" fmla="*/ 3 h 32"/>
                <a:gd name="T20" fmla="*/ 14 w 41"/>
                <a:gd name="T21" fmla="*/ 5 h 32"/>
                <a:gd name="T22" fmla="*/ 14 w 41"/>
                <a:gd name="T23" fmla="*/ 5 h 32"/>
                <a:gd name="T24" fmla="*/ 7 w 41"/>
                <a:gd name="T25" fmla="*/ 10 h 32"/>
                <a:gd name="T26" fmla="*/ 2 w 41"/>
                <a:gd name="T27" fmla="*/ 15 h 32"/>
                <a:gd name="T28" fmla="*/ 0 w 41"/>
                <a:gd name="T29" fmla="*/ 22 h 32"/>
                <a:gd name="T30" fmla="*/ 2 w 41"/>
                <a:gd name="T31" fmla="*/ 27 h 32"/>
                <a:gd name="T32" fmla="*/ 2 w 41"/>
                <a:gd name="T33" fmla="*/ 27 h 32"/>
                <a:gd name="T34" fmla="*/ 5 w 41"/>
                <a:gd name="T35" fmla="*/ 29 h 32"/>
                <a:gd name="T36" fmla="*/ 12 w 41"/>
                <a:gd name="T37" fmla="*/ 32 h 32"/>
                <a:gd name="T38" fmla="*/ 19 w 41"/>
                <a:gd name="T39" fmla="*/ 32 h 32"/>
                <a:gd name="T40" fmla="*/ 26 w 41"/>
                <a:gd name="T41" fmla="*/ 27 h 32"/>
                <a:gd name="T42" fmla="*/ 26 w 41"/>
                <a:gd name="T43" fmla="*/ 2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32"/>
                <a:gd name="T68" fmla="*/ 41 w 41"/>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32">
                  <a:moveTo>
                    <a:pt x="26" y="27"/>
                  </a:moveTo>
                  <a:lnTo>
                    <a:pt x="26" y="27"/>
                  </a:lnTo>
                  <a:lnTo>
                    <a:pt x="34" y="22"/>
                  </a:lnTo>
                  <a:lnTo>
                    <a:pt x="39" y="17"/>
                  </a:lnTo>
                  <a:lnTo>
                    <a:pt x="41" y="12"/>
                  </a:lnTo>
                  <a:lnTo>
                    <a:pt x="39" y="5"/>
                  </a:lnTo>
                  <a:lnTo>
                    <a:pt x="36" y="3"/>
                  </a:lnTo>
                  <a:lnTo>
                    <a:pt x="29" y="0"/>
                  </a:lnTo>
                  <a:lnTo>
                    <a:pt x="22" y="3"/>
                  </a:lnTo>
                  <a:lnTo>
                    <a:pt x="14" y="5"/>
                  </a:lnTo>
                  <a:lnTo>
                    <a:pt x="7" y="10"/>
                  </a:lnTo>
                  <a:lnTo>
                    <a:pt x="2" y="15"/>
                  </a:lnTo>
                  <a:lnTo>
                    <a:pt x="0" y="22"/>
                  </a:lnTo>
                  <a:lnTo>
                    <a:pt x="2" y="27"/>
                  </a:lnTo>
                  <a:lnTo>
                    <a:pt x="5" y="29"/>
                  </a:lnTo>
                  <a:lnTo>
                    <a:pt x="12" y="32"/>
                  </a:lnTo>
                  <a:lnTo>
                    <a:pt x="19" y="32"/>
                  </a:lnTo>
                  <a:lnTo>
                    <a:pt x="26" y="27"/>
                  </a:lnTo>
                  <a:close/>
                </a:path>
              </a:pathLst>
            </a:custGeom>
            <a:solidFill>
              <a:srgbClr val="FFFFFF"/>
            </a:solidFill>
            <a:ln w="7938">
              <a:solidFill>
                <a:srgbClr val="000000"/>
              </a:solidFill>
              <a:round/>
              <a:headEnd/>
              <a:tailEnd/>
            </a:ln>
          </p:spPr>
          <p:txBody>
            <a:bodyPr/>
            <a:lstStyle/>
            <a:p>
              <a:endParaRPr lang="en-US"/>
            </a:p>
          </p:txBody>
        </p:sp>
        <p:sp>
          <p:nvSpPr>
            <p:cNvPr id="48239" name="Freeform 29"/>
            <p:cNvSpPr>
              <a:spLocks/>
            </p:cNvSpPr>
            <p:nvPr/>
          </p:nvSpPr>
          <p:spPr bwMode="auto">
            <a:xfrm>
              <a:off x="3248" y="886"/>
              <a:ext cx="42" cy="32"/>
            </a:xfrm>
            <a:custGeom>
              <a:avLst/>
              <a:gdLst>
                <a:gd name="T0" fmla="*/ 27 w 42"/>
                <a:gd name="T1" fmla="*/ 27 h 32"/>
                <a:gd name="T2" fmla="*/ 27 w 42"/>
                <a:gd name="T3" fmla="*/ 27 h 32"/>
                <a:gd name="T4" fmla="*/ 34 w 42"/>
                <a:gd name="T5" fmla="*/ 22 h 32"/>
                <a:gd name="T6" fmla="*/ 39 w 42"/>
                <a:gd name="T7" fmla="*/ 18 h 32"/>
                <a:gd name="T8" fmla="*/ 42 w 42"/>
                <a:gd name="T9" fmla="*/ 13 h 32"/>
                <a:gd name="T10" fmla="*/ 39 w 42"/>
                <a:gd name="T11" fmla="*/ 5 h 32"/>
                <a:gd name="T12" fmla="*/ 39 w 42"/>
                <a:gd name="T13" fmla="*/ 5 h 32"/>
                <a:gd name="T14" fmla="*/ 37 w 42"/>
                <a:gd name="T15" fmla="*/ 3 h 32"/>
                <a:gd name="T16" fmla="*/ 29 w 42"/>
                <a:gd name="T17" fmla="*/ 0 h 32"/>
                <a:gd name="T18" fmla="*/ 22 w 42"/>
                <a:gd name="T19" fmla="*/ 3 h 32"/>
                <a:gd name="T20" fmla="*/ 15 w 42"/>
                <a:gd name="T21" fmla="*/ 5 h 32"/>
                <a:gd name="T22" fmla="*/ 15 w 42"/>
                <a:gd name="T23" fmla="*/ 5 h 32"/>
                <a:gd name="T24" fmla="*/ 7 w 42"/>
                <a:gd name="T25" fmla="*/ 10 h 32"/>
                <a:gd name="T26" fmla="*/ 3 w 42"/>
                <a:gd name="T27" fmla="*/ 15 h 32"/>
                <a:gd name="T28" fmla="*/ 0 w 42"/>
                <a:gd name="T29" fmla="*/ 22 h 32"/>
                <a:gd name="T30" fmla="*/ 3 w 42"/>
                <a:gd name="T31" fmla="*/ 27 h 32"/>
                <a:gd name="T32" fmla="*/ 3 w 42"/>
                <a:gd name="T33" fmla="*/ 27 h 32"/>
                <a:gd name="T34" fmla="*/ 5 w 42"/>
                <a:gd name="T35" fmla="*/ 30 h 32"/>
                <a:gd name="T36" fmla="*/ 12 w 42"/>
                <a:gd name="T37" fmla="*/ 32 h 32"/>
                <a:gd name="T38" fmla="*/ 20 w 42"/>
                <a:gd name="T39" fmla="*/ 32 h 32"/>
                <a:gd name="T40" fmla="*/ 27 w 42"/>
                <a:gd name="T41" fmla="*/ 27 h 32"/>
                <a:gd name="T42" fmla="*/ 27 w 42"/>
                <a:gd name="T43" fmla="*/ 2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32"/>
                <a:gd name="T68" fmla="*/ 42 w 4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32">
                  <a:moveTo>
                    <a:pt x="27" y="27"/>
                  </a:moveTo>
                  <a:lnTo>
                    <a:pt x="27" y="27"/>
                  </a:lnTo>
                  <a:lnTo>
                    <a:pt x="34" y="22"/>
                  </a:lnTo>
                  <a:lnTo>
                    <a:pt x="39" y="18"/>
                  </a:lnTo>
                  <a:lnTo>
                    <a:pt x="42" y="13"/>
                  </a:lnTo>
                  <a:lnTo>
                    <a:pt x="39" y="5"/>
                  </a:lnTo>
                  <a:lnTo>
                    <a:pt x="37" y="3"/>
                  </a:lnTo>
                  <a:lnTo>
                    <a:pt x="29" y="0"/>
                  </a:lnTo>
                  <a:lnTo>
                    <a:pt x="22" y="3"/>
                  </a:lnTo>
                  <a:lnTo>
                    <a:pt x="15" y="5"/>
                  </a:lnTo>
                  <a:lnTo>
                    <a:pt x="7" y="10"/>
                  </a:lnTo>
                  <a:lnTo>
                    <a:pt x="3" y="15"/>
                  </a:lnTo>
                  <a:lnTo>
                    <a:pt x="0" y="22"/>
                  </a:lnTo>
                  <a:lnTo>
                    <a:pt x="3" y="27"/>
                  </a:lnTo>
                  <a:lnTo>
                    <a:pt x="5" y="30"/>
                  </a:lnTo>
                  <a:lnTo>
                    <a:pt x="12" y="32"/>
                  </a:lnTo>
                  <a:lnTo>
                    <a:pt x="20" y="32"/>
                  </a:lnTo>
                  <a:lnTo>
                    <a:pt x="27" y="27"/>
                  </a:lnTo>
                  <a:close/>
                </a:path>
              </a:pathLst>
            </a:custGeom>
            <a:solidFill>
              <a:srgbClr val="FFFFFF"/>
            </a:solidFill>
            <a:ln w="7938">
              <a:solidFill>
                <a:srgbClr val="000000"/>
              </a:solidFill>
              <a:round/>
              <a:headEnd/>
              <a:tailEnd/>
            </a:ln>
          </p:spPr>
          <p:txBody>
            <a:bodyPr/>
            <a:lstStyle/>
            <a:p>
              <a:endParaRPr lang="en-US"/>
            </a:p>
          </p:txBody>
        </p:sp>
        <p:sp>
          <p:nvSpPr>
            <p:cNvPr id="48240" name="Freeform 30"/>
            <p:cNvSpPr>
              <a:spLocks/>
            </p:cNvSpPr>
            <p:nvPr/>
          </p:nvSpPr>
          <p:spPr bwMode="auto">
            <a:xfrm>
              <a:off x="3172" y="938"/>
              <a:ext cx="40" cy="32"/>
            </a:xfrm>
            <a:custGeom>
              <a:avLst/>
              <a:gdLst>
                <a:gd name="T0" fmla="*/ 25 w 40"/>
                <a:gd name="T1" fmla="*/ 27 h 32"/>
                <a:gd name="T2" fmla="*/ 25 w 40"/>
                <a:gd name="T3" fmla="*/ 27 h 32"/>
                <a:gd name="T4" fmla="*/ 32 w 40"/>
                <a:gd name="T5" fmla="*/ 22 h 32"/>
                <a:gd name="T6" fmla="*/ 37 w 40"/>
                <a:gd name="T7" fmla="*/ 17 h 32"/>
                <a:gd name="T8" fmla="*/ 40 w 40"/>
                <a:gd name="T9" fmla="*/ 12 h 32"/>
                <a:gd name="T10" fmla="*/ 40 w 40"/>
                <a:gd name="T11" fmla="*/ 5 h 32"/>
                <a:gd name="T12" fmla="*/ 40 w 40"/>
                <a:gd name="T13" fmla="*/ 5 h 32"/>
                <a:gd name="T14" fmla="*/ 35 w 40"/>
                <a:gd name="T15" fmla="*/ 2 h 32"/>
                <a:gd name="T16" fmla="*/ 30 w 40"/>
                <a:gd name="T17" fmla="*/ 0 h 32"/>
                <a:gd name="T18" fmla="*/ 20 w 40"/>
                <a:gd name="T19" fmla="*/ 2 h 32"/>
                <a:gd name="T20" fmla="*/ 13 w 40"/>
                <a:gd name="T21" fmla="*/ 5 h 32"/>
                <a:gd name="T22" fmla="*/ 13 w 40"/>
                <a:gd name="T23" fmla="*/ 5 h 32"/>
                <a:gd name="T24" fmla="*/ 5 w 40"/>
                <a:gd name="T25" fmla="*/ 10 h 32"/>
                <a:gd name="T26" fmla="*/ 0 w 40"/>
                <a:gd name="T27" fmla="*/ 14 h 32"/>
                <a:gd name="T28" fmla="*/ 0 w 40"/>
                <a:gd name="T29" fmla="*/ 22 h 32"/>
                <a:gd name="T30" fmla="*/ 0 w 40"/>
                <a:gd name="T31" fmla="*/ 27 h 32"/>
                <a:gd name="T32" fmla="*/ 0 w 40"/>
                <a:gd name="T33" fmla="*/ 27 h 32"/>
                <a:gd name="T34" fmla="*/ 5 w 40"/>
                <a:gd name="T35" fmla="*/ 29 h 32"/>
                <a:gd name="T36" fmla="*/ 10 w 40"/>
                <a:gd name="T37" fmla="*/ 32 h 32"/>
                <a:gd name="T38" fmla="*/ 18 w 40"/>
                <a:gd name="T39" fmla="*/ 32 h 32"/>
                <a:gd name="T40" fmla="*/ 25 w 40"/>
                <a:gd name="T41" fmla="*/ 27 h 32"/>
                <a:gd name="T42" fmla="*/ 25 w 40"/>
                <a:gd name="T43" fmla="*/ 2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32"/>
                <a:gd name="T68" fmla="*/ 40 w 4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32">
                  <a:moveTo>
                    <a:pt x="25" y="27"/>
                  </a:moveTo>
                  <a:lnTo>
                    <a:pt x="25" y="27"/>
                  </a:lnTo>
                  <a:lnTo>
                    <a:pt x="32" y="22"/>
                  </a:lnTo>
                  <a:lnTo>
                    <a:pt x="37" y="17"/>
                  </a:lnTo>
                  <a:lnTo>
                    <a:pt x="40" y="12"/>
                  </a:lnTo>
                  <a:lnTo>
                    <a:pt x="40" y="5"/>
                  </a:lnTo>
                  <a:lnTo>
                    <a:pt x="35" y="2"/>
                  </a:lnTo>
                  <a:lnTo>
                    <a:pt x="30" y="0"/>
                  </a:lnTo>
                  <a:lnTo>
                    <a:pt x="20" y="2"/>
                  </a:lnTo>
                  <a:lnTo>
                    <a:pt x="13" y="5"/>
                  </a:lnTo>
                  <a:lnTo>
                    <a:pt x="5" y="10"/>
                  </a:lnTo>
                  <a:lnTo>
                    <a:pt x="0" y="14"/>
                  </a:lnTo>
                  <a:lnTo>
                    <a:pt x="0" y="22"/>
                  </a:lnTo>
                  <a:lnTo>
                    <a:pt x="0" y="27"/>
                  </a:lnTo>
                  <a:lnTo>
                    <a:pt x="5" y="29"/>
                  </a:lnTo>
                  <a:lnTo>
                    <a:pt x="10" y="32"/>
                  </a:lnTo>
                  <a:lnTo>
                    <a:pt x="18" y="32"/>
                  </a:lnTo>
                  <a:lnTo>
                    <a:pt x="25" y="27"/>
                  </a:lnTo>
                  <a:close/>
                </a:path>
              </a:pathLst>
            </a:custGeom>
            <a:solidFill>
              <a:srgbClr val="FFFFFF"/>
            </a:solidFill>
            <a:ln w="7938">
              <a:solidFill>
                <a:srgbClr val="000000"/>
              </a:solidFill>
              <a:round/>
              <a:headEnd/>
              <a:tailEnd/>
            </a:ln>
          </p:spPr>
          <p:txBody>
            <a:bodyPr/>
            <a:lstStyle/>
            <a:p>
              <a:endParaRPr lang="en-US"/>
            </a:p>
          </p:txBody>
        </p:sp>
        <p:sp>
          <p:nvSpPr>
            <p:cNvPr id="48241" name="Freeform 31"/>
            <p:cNvSpPr>
              <a:spLocks/>
            </p:cNvSpPr>
            <p:nvPr/>
          </p:nvSpPr>
          <p:spPr bwMode="auto">
            <a:xfrm>
              <a:off x="3089" y="987"/>
              <a:ext cx="42" cy="31"/>
            </a:xfrm>
            <a:custGeom>
              <a:avLst/>
              <a:gdLst>
                <a:gd name="T0" fmla="*/ 27 w 42"/>
                <a:gd name="T1" fmla="*/ 26 h 31"/>
                <a:gd name="T2" fmla="*/ 27 w 42"/>
                <a:gd name="T3" fmla="*/ 26 h 31"/>
                <a:gd name="T4" fmla="*/ 35 w 42"/>
                <a:gd name="T5" fmla="*/ 22 h 31"/>
                <a:gd name="T6" fmla="*/ 39 w 42"/>
                <a:gd name="T7" fmla="*/ 17 h 31"/>
                <a:gd name="T8" fmla="*/ 42 w 42"/>
                <a:gd name="T9" fmla="*/ 9 h 31"/>
                <a:gd name="T10" fmla="*/ 39 w 42"/>
                <a:gd name="T11" fmla="*/ 4 h 31"/>
                <a:gd name="T12" fmla="*/ 39 w 42"/>
                <a:gd name="T13" fmla="*/ 4 h 31"/>
                <a:gd name="T14" fmla="*/ 35 w 42"/>
                <a:gd name="T15" fmla="*/ 2 h 31"/>
                <a:gd name="T16" fmla="*/ 30 w 42"/>
                <a:gd name="T17" fmla="*/ 0 h 31"/>
                <a:gd name="T18" fmla="*/ 22 w 42"/>
                <a:gd name="T19" fmla="*/ 0 h 31"/>
                <a:gd name="T20" fmla="*/ 15 w 42"/>
                <a:gd name="T21" fmla="*/ 4 h 31"/>
                <a:gd name="T22" fmla="*/ 15 w 42"/>
                <a:gd name="T23" fmla="*/ 4 h 31"/>
                <a:gd name="T24" fmla="*/ 8 w 42"/>
                <a:gd name="T25" fmla="*/ 9 h 31"/>
                <a:gd name="T26" fmla="*/ 3 w 42"/>
                <a:gd name="T27" fmla="*/ 14 h 31"/>
                <a:gd name="T28" fmla="*/ 0 w 42"/>
                <a:gd name="T29" fmla="*/ 19 h 31"/>
                <a:gd name="T30" fmla="*/ 3 w 42"/>
                <a:gd name="T31" fmla="*/ 26 h 31"/>
                <a:gd name="T32" fmla="*/ 3 w 42"/>
                <a:gd name="T33" fmla="*/ 26 h 31"/>
                <a:gd name="T34" fmla="*/ 5 w 42"/>
                <a:gd name="T35" fmla="*/ 29 h 31"/>
                <a:gd name="T36" fmla="*/ 13 w 42"/>
                <a:gd name="T37" fmla="*/ 31 h 31"/>
                <a:gd name="T38" fmla="*/ 20 w 42"/>
                <a:gd name="T39" fmla="*/ 29 h 31"/>
                <a:gd name="T40" fmla="*/ 27 w 42"/>
                <a:gd name="T41" fmla="*/ 26 h 31"/>
                <a:gd name="T42" fmla="*/ 27 w 42"/>
                <a:gd name="T43" fmla="*/ 26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31"/>
                <a:gd name="T68" fmla="*/ 42 w 42"/>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31">
                  <a:moveTo>
                    <a:pt x="27" y="26"/>
                  </a:moveTo>
                  <a:lnTo>
                    <a:pt x="27" y="26"/>
                  </a:lnTo>
                  <a:lnTo>
                    <a:pt x="35" y="22"/>
                  </a:lnTo>
                  <a:lnTo>
                    <a:pt x="39" y="17"/>
                  </a:lnTo>
                  <a:lnTo>
                    <a:pt x="42" y="9"/>
                  </a:lnTo>
                  <a:lnTo>
                    <a:pt x="39" y="4"/>
                  </a:lnTo>
                  <a:lnTo>
                    <a:pt x="35" y="2"/>
                  </a:lnTo>
                  <a:lnTo>
                    <a:pt x="30" y="0"/>
                  </a:lnTo>
                  <a:lnTo>
                    <a:pt x="22" y="0"/>
                  </a:lnTo>
                  <a:lnTo>
                    <a:pt x="15" y="4"/>
                  </a:lnTo>
                  <a:lnTo>
                    <a:pt x="8" y="9"/>
                  </a:lnTo>
                  <a:lnTo>
                    <a:pt x="3" y="14"/>
                  </a:lnTo>
                  <a:lnTo>
                    <a:pt x="0" y="19"/>
                  </a:lnTo>
                  <a:lnTo>
                    <a:pt x="3" y="26"/>
                  </a:lnTo>
                  <a:lnTo>
                    <a:pt x="5" y="29"/>
                  </a:lnTo>
                  <a:lnTo>
                    <a:pt x="13" y="31"/>
                  </a:lnTo>
                  <a:lnTo>
                    <a:pt x="20" y="29"/>
                  </a:lnTo>
                  <a:lnTo>
                    <a:pt x="27" y="26"/>
                  </a:lnTo>
                  <a:close/>
                </a:path>
              </a:pathLst>
            </a:custGeom>
            <a:solidFill>
              <a:srgbClr val="FFFFFF"/>
            </a:solidFill>
            <a:ln w="7938">
              <a:solidFill>
                <a:srgbClr val="000000"/>
              </a:solidFill>
              <a:round/>
              <a:headEnd/>
              <a:tailEnd/>
            </a:ln>
          </p:spPr>
          <p:txBody>
            <a:bodyPr/>
            <a:lstStyle/>
            <a:p>
              <a:endParaRPr lang="en-US"/>
            </a:p>
          </p:txBody>
        </p:sp>
        <p:sp>
          <p:nvSpPr>
            <p:cNvPr id="48242" name="Freeform 32"/>
            <p:cNvSpPr>
              <a:spLocks/>
            </p:cNvSpPr>
            <p:nvPr/>
          </p:nvSpPr>
          <p:spPr bwMode="auto">
            <a:xfrm>
              <a:off x="3004" y="1043"/>
              <a:ext cx="39" cy="32"/>
            </a:xfrm>
            <a:custGeom>
              <a:avLst/>
              <a:gdLst>
                <a:gd name="T0" fmla="*/ 24 w 39"/>
                <a:gd name="T1" fmla="*/ 27 h 32"/>
                <a:gd name="T2" fmla="*/ 24 w 39"/>
                <a:gd name="T3" fmla="*/ 27 h 32"/>
                <a:gd name="T4" fmla="*/ 32 w 39"/>
                <a:gd name="T5" fmla="*/ 22 h 32"/>
                <a:gd name="T6" fmla="*/ 37 w 39"/>
                <a:gd name="T7" fmla="*/ 17 h 32"/>
                <a:gd name="T8" fmla="*/ 39 w 39"/>
                <a:gd name="T9" fmla="*/ 10 h 32"/>
                <a:gd name="T10" fmla="*/ 39 w 39"/>
                <a:gd name="T11" fmla="*/ 5 h 32"/>
                <a:gd name="T12" fmla="*/ 39 w 39"/>
                <a:gd name="T13" fmla="*/ 5 h 32"/>
                <a:gd name="T14" fmla="*/ 34 w 39"/>
                <a:gd name="T15" fmla="*/ 2 h 32"/>
                <a:gd name="T16" fmla="*/ 29 w 39"/>
                <a:gd name="T17" fmla="*/ 0 h 32"/>
                <a:gd name="T18" fmla="*/ 19 w 39"/>
                <a:gd name="T19" fmla="*/ 0 h 32"/>
                <a:gd name="T20" fmla="*/ 12 w 39"/>
                <a:gd name="T21" fmla="*/ 5 h 32"/>
                <a:gd name="T22" fmla="*/ 12 w 39"/>
                <a:gd name="T23" fmla="*/ 5 h 32"/>
                <a:gd name="T24" fmla="*/ 5 w 39"/>
                <a:gd name="T25" fmla="*/ 10 h 32"/>
                <a:gd name="T26" fmla="*/ 0 w 39"/>
                <a:gd name="T27" fmla="*/ 14 h 32"/>
                <a:gd name="T28" fmla="*/ 0 w 39"/>
                <a:gd name="T29" fmla="*/ 19 h 32"/>
                <a:gd name="T30" fmla="*/ 0 w 39"/>
                <a:gd name="T31" fmla="*/ 27 h 32"/>
                <a:gd name="T32" fmla="*/ 0 w 39"/>
                <a:gd name="T33" fmla="*/ 27 h 32"/>
                <a:gd name="T34" fmla="*/ 5 w 39"/>
                <a:gd name="T35" fmla="*/ 29 h 32"/>
                <a:gd name="T36" fmla="*/ 10 w 39"/>
                <a:gd name="T37" fmla="*/ 32 h 32"/>
                <a:gd name="T38" fmla="*/ 17 w 39"/>
                <a:gd name="T39" fmla="*/ 29 h 32"/>
                <a:gd name="T40" fmla="*/ 24 w 39"/>
                <a:gd name="T41" fmla="*/ 27 h 32"/>
                <a:gd name="T42" fmla="*/ 24 w 39"/>
                <a:gd name="T43" fmla="*/ 27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2"/>
                <a:gd name="T68" fmla="*/ 39 w 39"/>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2">
                  <a:moveTo>
                    <a:pt x="24" y="27"/>
                  </a:moveTo>
                  <a:lnTo>
                    <a:pt x="24" y="27"/>
                  </a:lnTo>
                  <a:lnTo>
                    <a:pt x="32" y="22"/>
                  </a:lnTo>
                  <a:lnTo>
                    <a:pt x="37" y="17"/>
                  </a:lnTo>
                  <a:lnTo>
                    <a:pt x="39" y="10"/>
                  </a:lnTo>
                  <a:lnTo>
                    <a:pt x="39" y="5"/>
                  </a:lnTo>
                  <a:lnTo>
                    <a:pt x="34" y="2"/>
                  </a:lnTo>
                  <a:lnTo>
                    <a:pt x="29" y="0"/>
                  </a:lnTo>
                  <a:lnTo>
                    <a:pt x="19" y="0"/>
                  </a:lnTo>
                  <a:lnTo>
                    <a:pt x="12" y="5"/>
                  </a:lnTo>
                  <a:lnTo>
                    <a:pt x="5" y="10"/>
                  </a:lnTo>
                  <a:lnTo>
                    <a:pt x="0" y="14"/>
                  </a:lnTo>
                  <a:lnTo>
                    <a:pt x="0" y="19"/>
                  </a:lnTo>
                  <a:lnTo>
                    <a:pt x="0" y="27"/>
                  </a:lnTo>
                  <a:lnTo>
                    <a:pt x="5" y="29"/>
                  </a:lnTo>
                  <a:lnTo>
                    <a:pt x="10" y="32"/>
                  </a:lnTo>
                  <a:lnTo>
                    <a:pt x="17" y="29"/>
                  </a:lnTo>
                  <a:lnTo>
                    <a:pt x="24" y="27"/>
                  </a:lnTo>
                  <a:close/>
                </a:path>
              </a:pathLst>
            </a:custGeom>
            <a:solidFill>
              <a:srgbClr val="FFFFFF"/>
            </a:solidFill>
            <a:ln w="7938">
              <a:solidFill>
                <a:srgbClr val="000000"/>
              </a:solidFill>
              <a:round/>
              <a:headEnd/>
              <a:tailEnd/>
            </a:ln>
          </p:spPr>
          <p:txBody>
            <a:bodyPr/>
            <a:lstStyle/>
            <a:p>
              <a:endParaRPr lang="en-US"/>
            </a:p>
          </p:txBody>
        </p:sp>
        <p:sp>
          <p:nvSpPr>
            <p:cNvPr id="48243" name="Freeform 33"/>
            <p:cNvSpPr>
              <a:spLocks/>
            </p:cNvSpPr>
            <p:nvPr/>
          </p:nvSpPr>
          <p:spPr bwMode="auto">
            <a:xfrm>
              <a:off x="3419" y="664"/>
              <a:ext cx="32" cy="44"/>
            </a:xfrm>
            <a:custGeom>
              <a:avLst/>
              <a:gdLst>
                <a:gd name="T0" fmla="*/ 12 w 32"/>
                <a:gd name="T1" fmla="*/ 10 h 44"/>
                <a:gd name="T2" fmla="*/ 12 w 32"/>
                <a:gd name="T3" fmla="*/ 10 h 44"/>
                <a:gd name="T4" fmla="*/ 17 w 32"/>
                <a:gd name="T5" fmla="*/ 5 h 44"/>
                <a:gd name="T6" fmla="*/ 22 w 32"/>
                <a:gd name="T7" fmla="*/ 0 h 44"/>
                <a:gd name="T8" fmla="*/ 22 w 32"/>
                <a:gd name="T9" fmla="*/ 0 h 44"/>
                <a:gd name="T10" fmla="*/ 27 w 32"/>
                <a:gd name="T11" fmla="*/ 22 h 44"/>
                <a:gd name="T12" fmla="*/ 32 w 32"/>
                <a:gd name="T13" fmla="*/ 44 h 44"/>
                <a:gd name="T14" fmla="*/ 32 w 32"/>
                <a:gd name="T15" fmla="*/ 44 h 44"/>
                <a:gd name="T16" fmla="*/ 17 w 32"/>
                <a:gd name="T17" fmla="*/ 27 h 44"/>
                <a:gd name="T18" fmla="*/ 0 w 32"/>
                <a:gd name="T19" fmla="*/ 12 h 44"/>
                <a:gd name="T20" fmla="*/ 0 w 32"/>
                <a:gd name="T21" fmla="*/ 12 h 44"/>
                <a:gd name="T22" fmla="*/ 7 w 32"/>
                <a:gd name="T23" fmla="*/ 12 h 44"/>
                <a:gd name="T24" fmla="*/ 12 w 32"/>
                <a:gd name="T25" fmla="*/ 10 h 44"/>
                <a:gd name="T26" fmla="*/ 12 w 32"/>
                <a:gd name="T27" fmla="*/ 1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44"/>
                <a:gd name="T44" fmla="*/ 32 w 32"/>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44">
                  <a:moveTo>
                    <a:pt x="12" y="10"/>
                  </a:moveTo>
                  <a:lnTo>
                    <a:pt x="12" y="10"/>
                  </a:lnTo>
                  <a:lnTo>
                    <a:pt x="17" y="5"/>
                  </a:lnTo>
                  <a:lnTo>
                    <a:pt x="22" y="0"/>
                  </a:lnTo>
                  <a:lnTo>
                    <a:pt x="27" y="22"/>
                  </a:lnTo>
                  <a:lnTo>
                    <a:pt x="32" y="44"/>
                  </a:lnTo>
                  <a:lnTo>
                    <a:pt x="17" y="27"/>
                  </a:lnTo>
                  <a:lnTo>
                    <a:pt x="0" y="12"/>
                  </a:lnTo>
                  <a:lnTo>
                    <a:pt x="7" y="12"/>
                  </a:lnTo>
                  <a:lnTo>
                    <a:pt x="12" y="10"/>
                  </a:lnTo>
                  <a:close/>
                </a:path>
              </a:pathLst>
            </a:custGeom>
            <a:solidFill>
              <a:srgbClr val="000000"/>
            </a:solidFill>
            <a:ln w="7938">
              <a:solidFill>
                <a:srgbClr val="000000"/>
              </a:solidFill>
              <a:round/>
              <a:headEnd/>
              <a:tailEnd/>
            </a:ln>
          </p:spPr>
          <p:txBody>
            <a:bodyPr/>
            <a:lstStyle/>
            <a:p>
              <a:endParaRPr lang="en-US"/>
            </a:p>
          </p:txBody>
        </p:sp>
        <p:sp>
          <p:nvSpPr>
            <p:cNvPr id="48244" name="Freeform 34"/>
            <p:cNvSpPr>
              <a:spLocks/>
            </p:cNvSpPr>
            <p:nvPr/>
          </p:nvSpPr>
          <p:spPr bwMode="auto">
            <a:xfrm>
              <a:off x="4118" y="359"/>
              <a:ext cx="36" cy="41"/>
            </a:xfrm>
            <a:custGeom>
              <a:avLst/>
              <a:gdLst>
                <a:gd name="T0" fmla="*/ 24 w 36"/>
                <a:gd name="T1" fmla="*/ 10 h 41"/>
                <a:gd name="T2" fmla="*/ 24 w 36"/>
                <a:gd name="T3" fmla="*/ 10 h 41"/>
                <a:gd name="T4" fmla="*/ 31 w 36"/>
                <a:gd name="T5" fmla="*/ 12 h 41"/>
                <a:gd name="T6" fmla="*/ 36 w 36"/>
                <a:gd name="T7" fmla="*/ 15 h 41"/>
                <a:gd name="T8" fmla="*/ 36 w 36"/>
                <a:gd name="T9" fmla="*/ 15 h 41"/>
                <a:gd name="T10" fmla="*/ 19 w 36"/>
                <a:gd name="T11" fmla="*/ 27 h 41"/>
                <a:gd name="T12" fmla="*/ 0 w 36"/>
                <a:gd name="T13" fmla="*/ 41 h 41"/>
                <a:gd name="T14" fmla="*/ 0 w 36"/>
                <a:gd name="T15" fmla="*/ 41 h 41"/>
                <a:gd name="T16" fmla="*/ 9 w 36"/>
                <a:gd name="T17" fmla="*/ 19 h 41"/>
                <a:gd name="T18" fmla="*/ 17 w 36"/>
                <a:gd name="T19" fmla="*/ 0 h 41"/>
                <a:gd name="T20" fmla="*/ 17 w 36"/>
                <a:gd name="T21" fmla="*/ 0 h 41"/>
                <a:gd name="T22" fmla="*/ 22 w 36"/>
                <a:gd name="T23" fmla="*/ 7 h 41"/>
                <a:gd name="T24" fmla="*/ 24 w 36"/>
                <a:gd name="T25" fmla="*/ 10 h 41"/>
                <a:gd name="T26" fmla="*/ 24 w 36"/>
                <a:gd name="T27" fmla="*/ 1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1"/>
                <a:gd name="T44" fmla="*/ 36 w 36"/>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1">
                  <a:moveTo>
                    <a:pt x="24" y="10"/>
                  </a:moveTo>
                  <a:lnTo>
                    <a:pt x="24" y="10"/>
                  </a:lnTo>
                  <a:lnTo>
                    <a:pt x="31" y="12"/>
                  </a:lnTo>
                  <a:lnTo>
                    <a:pt x="36" y="15"/>
                  </a:lnTo>
                  <a:lnTo>
                    <a:pt x="19" y="27"/>
                  </a:lnTo>
                  <a:lnTo>
                    <a:pt x="0" y="41"/>
                  </a:lnTo>
                  <a:lnTo>
                    <a:pt x="9" y="19"/>
                  </a:lnTo>
                  <a:lnTo>
                    <a:pt x="17" y="0"/>
                  </a:lnTo>
                  <a:lnTo>
                    <a:pt x="22" y="7"/>
                  </a:lnTo>
                  <a:lnTo>
                    <a:pt x="24" y="10"/>
                  </a:lnTo>
                  <a:close/>
                </a:path>
              </a:pathLst>
            </a:custGeom>
            <a:solidFill>
              <a:srgbClr val="000000"/>
            </a:solidFill>
            <a:ln w="7938">
              <a:solidFill>
                <a:srgbClr val="000000"/>
              </a:solidFill>
              <a:round/>
              <a:headEnd/>
              <a:tailEnd/>
            </a:ln>
          </p:spPr>
          <p:txBody>
            <a:bodyPr/>
            <a:lstStyle/>
            <a:p>
              <a:endParaRPr lang="en-US"/>
            </a:p>
          </p:txBody>
        </p:sp>
      </p:grpSp>
      <p:grpSp>
        <p:nvGrpSpPr>
          <p:cNvPr id="3" name="Group 35"/>
          <p:cNvGrpSpPr>
            <a:grpSpLocks/>
          </p:cNvGrpSpPr>
          <p:nvPr/>
        </p:nvGrpSpPr>
        <p:grpSpPr bwMode="auto">
          <a:xfrm>
            <a:off x="893763" y="3714750"/>
            <a:ext cx="3251200" cy="1816100"/>
            <a:chOff x="1129" y="1557"/>
            <a:chExt cx="1640" cy="983"/>
          </a:xfrm>
        </p:grpSpPr>
        <p:sp>
          <p:nvSpPr>
            <p:cNvPr id="48196" name="Rectangle 36"/>
            <p:cNvSpPr>
              <a:spLocks noChangeArrowheads="1"/>
            </p:cNvSpPr>
            <p:nvPr/>
          </p:nvSpPr>
          <p:spPr bwMode="auto">
            <a:xfrm>
              <a:off x="1436" y="2007"/>
              <a:ext cx="340" cy="62"/>
            </a:xfrm>
            <a:prstGeom prst="rect">
              <a:avLst/>
            </a:prstGeom>
            <a:noFill/>
            <a:ln w="7938">
              <a:solidFill>
                <a:srgbClr val="000000"/>
              </a:solidFill>
              <a:miter lim="800000"/>
              <a:headEnd/>
              <a:tailEnd/>
            </a:ln>
          </p:spPr>
          <p:txBody>
            <a:bodyPr/>
            <a:lstStyle/>
            <a:p>
              <a:endParaRPr lang="en-US"/>
            </a:p>
          </p:txBody>
        </p:sp>
        <p:sp>
          <p:nvSpPr>
            <p:cNvPr id="48197" name="Freeform 37"/>
            <p:cNvSpPr>
              <a:spLocks/>
            </p:cNvSpPr>
            <p:nvPr/>
          </p:nvSpPr>
          <p:spPr bwMode="auto">
            <a:xfrm>
              <a:off x="1255" y="2069"/>
              <a:ext cx="1514" cy="131"/>
            </a:xfrm>
            <a:custGeom>
              <a:avLst/>
              <a:gdLst>
                <a:gd name="T0" fmla="*/ 1514 w 1514"/>
                <a:gd name="T1" fmla="*/ 131 h 131"/>
                <a:gd name="T2" fmla="*/ 342 w 1514"/>
                <a:gd name="T3" fmla="*/ 131 h 131"/>
                <a:gd name="T4" fmla="*/ 342 w 1514"/>
                <a:gd name="T5" fmla="*/ 131 h 131"/>
                <a:gd name="T6" fmla="*/ 303 w 1514"/>
                <a:gd name="T7" fmla="*/ 131 h 131"/>
                <a:gd name="T8" fmla="*/ 267 w 1514"/>
                <a:gd name="T9" fmla="*/ 129 h 131"/>
                <a:gd name="T10" fmla="*/ 230 w 1514"/>
                <a:gd name="T11" fmla="*/ 124 h 131"/>
                <a:gd name="T12" fmla="*/ 198 w 1514"/>
                <a:gd name="T13" fmla="*/ 119 h 131"/>
                <a:gd name="T14" fmla="*/ 169 w 1514"/>
                <a:gd name="T15" fmla="*/ 114 h 131"/>
                <a:gd name="T16" fmla="*/ 140 w 1514"/>
                <a:gd name="T17" fmla="*/ 107 h 131"/>
                <a:gd name="T18" fmla="*/ 115 w 1514"/>
                <a:gd name="T19" fmla="*/ 100 h 131"/>
                <a:gd name="T20" fmla="*/ 91 w 1514"/>
                <a:gd name="T21" fmla="*/ 90 h 131"/>
                <a:gd name="T22" fmla="*/ 71 w 1514"/>
                <a:gd name="T23" fmla="*/ 83 h 131"/>
                <a:gd name="T24" fmla="*/ 52 w 1514"/>
                <a:gd name="T25" fmla="*/ 70 h 131"/>
                <a:gd name="T26" fmla="*/ 37 w 1514"/>
                <a:gd name="T27" fmla="*/ 61 h 131"/>
                <a:gd name="T28" fmla="*/ 25 w 1514"/>
                <a:gd name="T29" fmla="*/ 48 h 131"/>
                <a:gd name="T30" fmla="*/ 13 w 1514"/>
                <a:gd name="T31" fmla="*/ 36 h 131"/>
                <a:gd name="T32" fmla="*/ 5 w 1514"/>
                <a:gd name="T33" fmla="*/ 24 h 131"/>
                <a:gd name="T34" fmla="*/ 3 w 1514"/>
                <a:gd name="T35" fmla="*/ 12 h 131"/>
                <a:gd name="T36" fmla="*/ 0 w 1514"/>
                <a:gd name="T37" fmla="*/ 0 h 131"/>
                <a:gd name="T38" fmla="*/ 1514 w 1514"/>
                <a:gd name="T39" fmla="*/ 0 h 1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14"/>
                <a:gd name="T61" fmla="*/ 0 h 131"/>
                <a:gd name="T62" fmla="*/ 1514 w 1514"/>
                <a:gd name="T63" fmla="*/ 131 h 1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14" h="131">
                  <a:moveTo>
                    <a:pt x="1514" y="131"/>
                  </a:moveTo>
                  <a:lnTo>
                    <a:pt x="342" y="131"/>
                  </a:lnTo>
                  <a:lnTo>
                    <a:pt x="303" y="131"/>
                  </a:lnTo>
                  <a:lnTo>
                    <a:pt x="267" y="129"/>
                  </a:lnTo>
                  <a:lnTo>
                    <a:pt x="230" y="124"/>
                  </a:lnTo>
                  <a:lnTo>
                    <a:pt x="198" y="119"/>
                  </a:lnTo>
                  <a:lnTo>
                    <a:pt x="169" y="114"/>
                  </a:lnTo>
                  <a:lnTo>
                    <a:pt x="140" y="107"/>
                  </a:lnTo>
                  <a:lnTo>
                    <a:pt x="115" y="100"/>
                  </a:lnTo>
                  <a:lnTo>
                    <a:pt x="91" y="90"/>
                  </a:lnTo>
                  <a:lnTo>
                    <a:pt x="71" y="83"/>
                  </a:lnTo>
                  <a:lnTo>
                    <a:pt x="52" y="70"/>
                  </a:lnTo>
                  <a:lnTo>
                    <a:pt x="37" y="61"/>
                  </a:lnTo>
                  <a:lnTo>
                    <a:pt x="25" y="48"/>
                  </a:lnTo>
                  <a:lnTo>
                    <a:pt x="13" y="36"/>
                  </a:lnTo>
                  <a:lnTo>
                    <a:pt x="5" y="24"/>
                  </a:lnTo>
                  <a:lnTo>
                    <a:pt x="3" y="12"/>
                  </a:lnTo>
                  <a:lnTo>
                    <a:pt x="0" y="0"/>
                  </a:lnTo>
                  <a:lnTo>
                    <a:pt x="1514" y="0"/>
                  </a:lnTo>
                </a:path>
              </a:pathLst>
            </a:custGeom>
            <a:noFill/>
            <a:ln w="7938">
              <a:solidFill>
                <a:srgbClr val="000000"/>
              </a:solidFill>
              <a:round/>
              <a:headEnd/>
              <a:tailEnd/>
            </a:ln>
          </p:spPr>
          <p:txBody>
            <a:bodyPr/>
            <a:lstStyle/>
            <a:p>
              <a:endParaRPr lang="en-US"/>
            </a:p>
          </p:txBody>
        </p:sp>
        <p:sp>
          <p:nvSpPr>
            <p:cNvPr id="48198" name="Rectangle 38"/>
            <p:cNvSpPr>
              <a:spLocks noChangeArrowheads="1"/>
            </p:cNvSpPr>
            <p:nvPr/>
          </p:nvSpPr>
          <p:spPr bwMode="auto">
            <a:xfrm>
              <a:off x="1544" y="2069"/>
              <a:ext cx="148" cy="46"/>
            </a:xfrm>
            <a:prstGeom prst="rect">
              <a:avLst/>
            </a:prstGeom>
            <a:noFill/>
            <a:ln w="7938">
              <a:solidFill>
                <a:srgbClr val="000000"/>
              </a:solidFill>
              <a:miter lim="800000"/>
              <a:headEnd/>
              <a:tailEnd/>
            </a:ln>
          </p:spPr>
          <p:txBody>
            <a:bodyPr/>
            <a:lstStyle/>
            <a:p>
              <a:endParaRPr lang="en-US"/>
            </a:p>
          </p:txBody>
        </p:sp>
        <p:sp>
          <p:nvSpPr>
            <p:cNvPr id="48199" name="Line 39"/>
            <p:cNvSpPr>
              <a:spLocks noChangeShapeType="1"/>
            </p:cNvSpPr>
            <p:nvPr/>
          </p:nvSpPr>
          <p:spPr bwMode="auto">
            <a:xfrm>
              <a:off x="1692" y="2105"/>
              <a:ext cx="1077" cy="1"/>
            </a:xfrm>
            <a:prstGeom prst="line">
              <a:avLst/>
            </a:prstGeom>
            <a:noFill/>
            <a:ln w="7938">
              <a:solidFill>
                <a:srgbClr val="000000"/>
              </a:solidFill>
              <a:round/>
              <a:headEnd/>
              <a:tailEnd/>
            </a:ln>
          </p:spPr>
          <p:txBody>
            <a:bodyPr/>
            <a:lstStyle/>
            <a:p>
              <a:endParaRPr lang="en-US"/>
            </a:p>
          </p:txBody>
        </p:sp>
        <p:sp>
          <p:nvSpPr>
            <p:cNvPr id="48200" name="Line 40"/>
            <p:cNvSpPr>
              <a:spLocks noChangeShapeType="1"/>
            </p:cNvSpPr>
            <p:nvPr/>
          </p:nvSpPr>
          <p:spPr bwMode="auto">
            <a:xfrm>
              <a:off x="1692" y="2086"/>
              <a:ext cx="1077" cy="1"/>
            </a:xfrm>
            <a:prstGeom prst="line">
              <a:avLst/>
            </a:prstGeom>
            <a:noFill/>
            <a:ln w="7938">
              <a:solidFill>
                <a:srgbClr val="000000"/>
              </a:solidFill>
              <a:round/>
              <a:headEnd/>
              <a:tailEnd/>
            </a:ln>
          </p:spPr>
          <p:txBody>
            <a:bodyPr/>
            <a:lstStyle/>
            <a:p>
              <a:endParaRPr lang="en-US"/>
            </a:p>
          </p:txBody>
        </p:sp>
        <p:sp>
          <p:nvSpPr>
            <p:cNvPr id="48201" name="Line 41"/>
            <p:cNvSpPr>
              <a:spLocks noChangeShapeType="1"/>
            </p:cNvSpPr>
            <p:nvPr/>
          </p:nvSpPr>
          <p:spPr bwMode="auto">
            <a:xfrm>
              <a:off x="1421" y="1907"/>
              <a:ext cx="57" cy="71"/>
            </a:xfrm>
            <a:prstGeom prst="line">
              <a:avLst/>
            </a:prstGeom>
            <a:noFill/>
            <a:ln w="7938">
              <a:solidFill>
                <a:srgbClr val="000000"/>
              </a:solidFill>
              <a:round/>
              <a:headEnd/>
              <a:tailEnd/>
            </a:ln>
          </p:spPr>
          <p:txBody>
            <a:bodyPr/>
            <a:lstStyle/>
            <a:p>
              <a:endParaRPr lang="en-US"/>
            </a:p>
          </p:txBody>
        </p:sp>
        <p:sp>
          <p:nvSpPr>
            <p:cNvPr id="48202" name="Line 42"/>
            <p:cNvSpPr>
              <a:spLocks noChangeShapeType="1"/>
            </p:cNvSpPr>
            <p:nvPr/>
          </p:nvSpPr>
          <p:spPr bwMode="auto">
            <a:xfrm flipV="1">
              <a:off x="1622" y="1861"/>
              <a:ext cx="56" cy="149"/>
            </a:xfrm>
            <a:prstGeom prst="line">
              <a:avLst/>
            </a:prstGeom>
            <a:noFill/>
            <a:ln w="7938">
              <a:solidFill>
                <a:srgbClr val="000000"/>
              </a:solidFill>
              <a:round/>
              <a:headEnd/>
              <a:tailEnd/>
            </a:ln>
          </p:spPr>
          <p:txBody>
            <a:bodyPr/>
            <a:lstStyle/>
            <a:p>
              <a:endParaRPr lang="en-US"/>
            </a:p>
          </p:txBody>
        </p:sp>
        <p:sp>
          <p:nvSpPr>
            <p:cNvPr id="48203" name="Line 43"/>
            <p:cNvSpPr>
              <a:spLocks noChangeShapeType="1"/>
            </p:cNvSpPr>
            <p:nvPr/>
          </p:nvSpPr>
          <p:spPr bwMode="auto">
            <a:xfrm flipH="1">
              <a:off x="1553" y="2149"/>
              <a:ext cx="32" cy="174"/>
            </a:xfrm>
            <a:prstGeom prst="line">
              <a:avLst/>
            </a:prstGeom>
            <a:noFill/>
            <a:ln w="7938">
              <a:solidFill>
                <a:srgbClr val="000000"/>
              </a:solidFill>
              <a:round/>
              <a:headEnd/>
              <a:tailEnd/>
            </a:ln>
          </p:spPr>
          <p:txBody>
            <a:bodyPr/>
            <a:lstStyle/>
            <a:p>
              <a:endParaRPr lang="en-US"/>
            </a:p>
          </p:txBody>
        </p:sp>
        <p:sp>
          <p:nvSpPr>
            <p:cNvPr id="48204" name="Line 44"/>
            <p:cNvSpPr>
              <a:spLocks noChangeShapeType="1"/>
            </p:cNvSpPr>
            <p:nvPr/>
          </p:nvSpPr>
          <p:spPr bwMode="auto">
            <a:xfrm>
              <a:off x="2452" y="1944"/>
              <a:ext cx="29" cy="107"/>
            </a:xfrm>
            <a:prstGeom prst="line">
              <a:avLst/>
            </a:prstGeom>
            <a:noFill/>
            <a:ln w="7938">
              <a:solidFill>
                <a:srgbClr val="000000"/>
              </a:solidFill>
              <a:round/>
              <a:headEnd/>
              <a:tailEnd/>
            </a:ln>
          </p:spPr>
          <p:txBody>
            <a:bodyPr/>
            <a:lstStyle/>
            <a:p>
              <a:endParaRPr lang="en-US"/>
            </a:p>
          </p:txBody>
        </p:sp>
        <p:sp>
          <p:nvSpPr>
            <p:cNvPr id="48205" name="Rectangle 45"/>
            <p:cNvSpPr>
              <a:spLocks noChangeArrowheads="1"/>
            </p:cNvSpPr>
            <p:nvPr/>
          </p:nvSpPr>
          <p:spPr bwMode="auto">
            <a:xfrm>
              <a:off x="2310" y="1815"/>
              <a:ext cx="356" cy="132"/>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Lead via</a:t>
              </a:r>
              <a:endParaRPr lang="en-US" sz="1600" b="0">
                <a:latin typeface="Times New Roman" pitchFamily="18" charset="0"/>
              </a:endParaRPr>
            </a:p>
          </p:txBody>
        </p:sp>
        <p:sp>
          <p:nvSpPr>
            <p:cNvPr id="48206" name="Rectangle 46"/>
            <p:cNvSpPr>
              <a:spLocks noChangeArrowheads="1"/>
            </p:cNvSpPr>
            <p:nvPr/>
          </p:nvSpPr>
          <p:spPr bwMode="auto">
            <a:xfrm>
              <a:off x="1402" y="2329"/>
              <a:ext cx="392" cy="132"/>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Electrode</a:t>
              </a:r>
              <a:endParaRPr lang="en-US" sz="1600" b="0">
                <a:latin typeface="Times New Roman" pitchFamily="18" charset="0"/>
              </a:endParaRPr>
            </a:p>
          </p:txBody>
        </p:sp>
        <p:sp>
          <p:nvSpPr>
            <p:cNvPr id="48207" name="Rectangle 47"/>
            <p:cNvSpPr>
              <a:spLocks noChangeArrowheads="1"/>
            </p:cNvSpPr>
            <p:nvPr/>
          </p:nvSpPr>
          <p:spPr bwMode="auto">
            <a:xfrm>
              <a:off x="1920" y="2091"/>
              <a:ext cx="550" cy="132"/>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Silicon probe</a:t>
              </a:r>
              <a:endParaRPr lang="en-US" sz="1600" b="0">
                <a:latin typeface="Times New Roman" pitchFamily="18" charset="0"/>
              </a:endParaRPr>
            </a:p>
          </p:txBody>
        </p:sp>
        <p:sp>
          <p:nvSpPr>
            <p:cNvPr id="48208" name="Rectangle 48"/>
            <p:cNvSpPr>
              <a:spLocks noChangeArrowheads="1"/>
            </p:cNvSpPr>
            <p:nvPr/>
          </p:nvSpPr>
          <p:spPr bwMode="auto">
            <a:xfrm>
              <a:off x="1129" y="1557"/>
              <a:ext cx="404" cy="397"/>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Miniature</a:t>
              </a:r>
            </a:p>
            <a:p>
              <a:pPr eaLnBrk="1" hangingPunct="1"/>
              <a:r>
                <a:rPr lang="en-US" sz="1600" b="0">
                  <a:solidFill>
                    <a:srgbClr val="000000"/>
                  </a:solidFill>
                  <a:latin typeface="Times New Roman" pitchFamily="18" charset="0"/>
                </a:rPr>
                <a:t>insulating</a:t>
              </a:r>
            </a:p>
            <a:p>
              <a:pPr eaLnBrk="1" hangingPunct="1"/>
              <a:r>
                <a:rPr lang="en-US" sz="1600" b="0">
                  <a:solidFill>
                    <a:srgbClr val="000000"/>
                  </a:solidFill>
                  <a:latin typeface="Times New Roman" pitchFamily="18" charset="0"/>
                </a:rPr>
                <a:t>chamber</a:t>
              </a:r>
            </a:p>
          </p:txBody>
        </p:sp>
        <p:sp>
          <p:nvSpPr>
            <p:cNvPr id="48209" name="Rectangle 49"/>
            <p:cNvSpPr>
              <a:spLocks noChangeArrowheads="1"/>
            </p:cNvSpPr>
            <p:nvPr/>
          </p:nvSpPr>
          <p:spPr bwMode="auto">
            <a:xfrm>
              <a:off x="1673" y="1734"/>
              <a:ext cx="199" cy="132"/>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Hole</a:t>
              </a:r>
              <a:endParaRPr lang="en-US" sz="1600" b="0">
                <a:latin typeface="Times New Roman" pitchFamily="18" charset="0"/>
              </a:endParaRPr>
            </a:p>
          </p:txBody>
        </p:sp>
        <p:sp>
          <p:nvSpPr>
            <p:cNvPr id="48210" name="Rectangle 50"/>
            <p:cNvSpPr>
              <a:spLocks noChangeArrowheads="1"/>
            </p:cNvSpPr>
            <p:nvPr/>
          </p:nvSpPr>
          <p:spPr bwMode="auto">
            <a:xfrm>
              <a:off x="1250" y="2408"/>
              <a:ext cx="0" cy="132"/>
            </a:xfrm>
            <a:prstGeom prst="rect">
              <a:avLst/>
            </a:prstGeom>
            <a:noFill/>
            <a:ln w="9525">
              <a:noFill/>
              <a:miter lim="800000"/>
              <a:headEnd/>
              <a:tailEnd/>
            </a:ln>
          </p:spPr>
          <p:txBody>
            <a:bodyPr wrap="none" lIns="0" tIns="0" rIns="0" bIns="0">
              <a:spAutoFit/>
            </a:bodyPr>
            <a:lstStyle/>
            <a:p>
              <a:pPr eaLnBrk="1" hangingPunct="1"/>
              <a:endParaRPr lang="en-US" sz="1600" b="0">
                <a:latin typeface="Times New Roman" pitchFamily="18" charset="0"/>
              </a:endParaRPr>
            </a:p>
          </p:txBody>
        </p:sp>
        <p:sp>
          <p:nvSpPr>
            <p:cNvPr id="48211" name="Freeform 51"/>
            <p:cNvSpPr>
              <a:spLocks/>
            </p:cNvSpPr>
            <p:nvPr/>
          </p:nvSpPr>
          <p:spPr bwMode="auto">
            <a:xfrm>
              <a:off x="1460" y="1964"/>
              <a:ext cx="37" cy="43"/>
            </a:xfrm>
            <a:custGeom>
              <a:avLst/>
              <a:gdLst>
                <a:gd name="T0" fmla="*/ 13 w 37"/>
                <a:gd name="T1" fmla="*/ 12 h 43"/>
                <a:gd name="T2" fmla="*/ 13 w 37"/>
                <a:gd name="T3" fmla="*/ 12 h 43"/>
                <a:gd name="T4" fmla="*/ 20 w 37"/>
                <a:gd name="T5" fmla="*/ 7 h 43"/>
                <a:gd name="T6" fmla="*/ 22 w 37"/>
                <a:gd name="T7" fmla="*/ 0 h 43"/>
                <a:gd name="T8" fmla="*/ 22 w 37"/>
                <a:gd name="T9" fmla="*/ 0 h 43"/>
                <a:gd name="T10" fmla="*/ 27 w 37"/>
                <a:gd name="T11" fmla="*/ 22 h 43"/>
                <a:gd name="T12" fmla="*/ 37 w 37"/>
                <a:gd name="T13" fmla="*/ 43 h 43"/>
                <a:gd name="T14" fmla="*/ 37 w 37"/>
                <a:gd name="T15" fmla="*/ 43 h 43"/>
                <a:gd name="T16" fmla="*/ 20 w 37"/>
                <a:gd name="T17" fmla="*/ 29 h 43"/>
                <a:gd name="T18" fmla="*/ 0 w 37"/>
                <a:gd name="T19" fmla="*/ 17 h 43"/>
                <a:gd name="T20" fmla="*/ 0 w 37"/>
                <a:gd name="T21" fmla="*/ 17 h 43"/>
                <a:gd name="T22" fmla="*/ 10 w 37"/>
                <a:gd name="T23" fmla="*/ 14 h 43"/>
                <a:gd name="T24" fmla="*/ 13 w 37"/>
                <a:gd name="T25" fmla="*/ 12 h 43"/>
                <a:gd name="T26" fmla="*/ 13 w 37"/>
                <a:gd name="T27" fmla="*/ 12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43"/>
                <a:gd name="T44" fmla="*/ 37 w 37"/>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43">
                  <a:moveTo>
                    <a:pt x="13" y="12"/>
                  </a:moveTo>
                  <a:lnTo>
                    <a:pt x="13" y="12"/>
                  </a:lnTo>
                  <a:lnTo>
                    <a:pt x="20" y="7"/>
                  </a:lnTo>
                  <a:lnTo>
                    <a:pt x="22" y="0"/>
                  </a:lnTo>
                  <a:lnTo>
                    <a:pt x="27" y="22"/>
                  </a:lnTo>
                  <a:lnTo>
                    <a:pt x="37" y="43"/>
                  </a:lnTo>
                  <a:lnTo>
                    <a:pt x="20" y="29"/>
                  </a:lnTo>
                  <a:lnTo>
                    <a:pt x="0" y="17"/>
                  </a:lnTo>
                  <a:lnTo>
                    <a:pt x="10" y="14"/>
                  </a:lnTo>
                  <a:lnTo>
                    <a:pt x="13" y="12"/>
                  </a:lnTo>
                  <a:close/>
                </a:path>
              </a:pathLst>
            </a:custGeom>
            <a:solidFill>
              <a:srgbClr val="000000"/>
            </a:solidFill>
            <a:ln w="7938">
              <a:solidFill>
                <a:srgbClr val="000000"/>
              </a:solidFill>
              <a:round/>
              <a:headEnd/>
              <a:tailEnd/>
            </a:ln>
          </p:spPr>
          <p:txBody>
            <a:bodyPr/>
            <a:lstStyle/>
            <a:p>
              <a:endParaRPr lang="en-US"/>
            </a:p>
          </p:txBody>
        </p:sp>
        <p:sp>
          <p:nvSpPr>
            <p:cNvPr id="48212" name="Freeform 52"/>
            <p:cNvSpPr>
              <a:spLocks/>
            </p:cNvSpPr>
            <p:nvPr/>
          </p:nvSpPr>
          <p:spPr bwMode="auto">
            <a:xfrm>
              <a:off x="1609" y="1998"/>
              <a:ext cx="30" cy="44"/>
            </a:xfrm>
            <a:custGeom>
              <a:avLst/>
              <a:gdLst>
                <a:gd name="T0" fmla="*/ 15 w 30"/>
                <a:gd name="T1" fmla="*/ 7 h 44"/>
                <a:gd name="T2" fmla="*/ 15 w 30"/>
                <a:gd name="T3" fmla="*/ 7 h 44"/>
                <a:gd name="T4" fmla="*/ 22 w 30"/>
                <a:gd name="T5" fmla="*/ 9 h 44"/>
                <a:gd name="T6" fmla="*/ 30 w 30"/>
                <a:gd name="T7" fmla="*/ 7 h 44"/>
                <a:gd name="T8" fmla="*/ 30 w 30"/>
                <a:gd name="T9" fmla="*/ 7 h 44"/>
                <a:gd name="T10" fmla="*/ 13 w 30"/>
                <a:gd name="T11" fmla="*/ 24 h 44"/>
                <a:gd name="T12" fmla="*/ 0 w 30"/>
                <a:gd name="T13" fmla="*/ 44 h 44"/>
                <a:gd name="T14" fmla="*/ 0 w 30"/>
                <a:gd name="T15" fmla="*/ 44 h 44"/>
                <a:gd name="T16" fmla="*/ 3 w 30"/>
                <a:gd name="T17" fmla="*/ 22 h 44"/>
                <a:gd name="T18" fmla="*/ 5 w 30"/>
                <a:gd name="T19" fmla="*/ 0 h 44"/>
                <a:gd name="T20" fmla="*/ 5 w 30"/>
                <a:gd name="T21" fmla="*/ 0 h 44"/>
                <a:gd name="T22" fmla="*/ 10 w 30"/>
                <a:gd name="T23" fmla="*/ 5 h 44"/>
                <a:gd name="T24" fmla="*/ 15 w 30"/>
                <a:gd name="T25" fmla="*/ 7 h 44"/>
                <a:gd name="T26" fmla="*/ 15 w 30"/>
                <a:gd name="T27" fmla="*/ 7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4"/>
                <a:gd name="T44" fmla="*/ 30 w 3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4">
                  <a:moveTo>
                    <a:pt x="15" y="7"/>
                  </a:moveTo>
                  <a:lnTo>
                    <a:pt x="15" y="7"/>
                  </a:lnTo>
                  <a:lnTo>
                    <a:pt x="22" y="9"/>
                  </a:lnTo>
                  <a:lnTo>
                    <a:pt x="30" y="7"/>
                  </a:lnTo>
                  <a:lnTo>
                    <a:pt x="13" y="24"/>
                  </a:lnTo>
                  <a:lnTo>
                    <a:pt x="0" y="44"/>
                  </a:lnTo>
                  <a:lnTo>
                    <a:pt x="3" y="22"/>
                  </a:lnTo>
                  <a:lnTo>
                    <a:pt x="5" y="0"/>
                  </a:lnTo>
                  <a:lnTo>
                    <a:pt x="10" y="5"/>
                  </a:lnTo>
                  <a:lnTo>
                    <a:pt x="15" y="7"/>
                  </a:lnTo>
                  <a:close/>
                </a:path>
              </a:pathLst>
            </a:custGeom>
            <a:solidFill>
              <a:srgbClr val="000000"/>
            </a:solidFill>
            <a:ln w="7938">
              <a:solidFill>
                <a:srgbClr val="000000"/>
              </a:solidFill>
              <a:round/>
              <a:headEnd/>
              <a:tailEnd/>
            </a:ln>
          </p:spPr>
          <p:txBody>
            <a:bodyPr/>
            <a:lstStyle/>
            <a:p>
              <a:endParaRPr lang="en-US"/>
            </a:p>
          </p:txBody>
        </p:sp>
        <p:sp>
          <p:nvSpPr>
            <p:cNvPr id="48213" name="Freeform 53"/>
            <p:cNvSpPr>
              <a:spLocks/>
            </p:cNvSpPr>
            <p:nvPr/>
          </p:nvSpPr>
          <p:spPr bwMode="auto">
            <a:xfrm>
              <a:off x="1573" y="2115"/>
              <a:ext cx="24" cy="46"/>
            </a:xfrm>
            <a:custGeom>
              <a:avLst/>
              <a:gdLst>
                <a:gd name="T0" fmla="*/ 12 w 24"/>
                <a:gd name="T1" fmla="*/ 39 h 46"/>
                <a:gd name="T2" fmla="*/ 12 w 24"/>
                <a:gd name="T3" fmla="*/ 39 h 46"/>
                <a:gd name="T4" fmla="*/ 5 w 24"/>
                <a:gd name="T5" fmla="*/ 39 h 46"/>
                <a:gd name="T6" fmla="*/ 0 w 24"/>
                <a:gd name="T7" fmla="*/ 41 h 46"/>
                <a:gd name="T8" fmla="*/ 0 w 24"/>
                <a:gd name="T9" fmla="*/ 41 h 46"/>
                <a:gd name="T10" fmla="*/ 10 w 24"/>
                <a:gd name="T11" fmla="*/ 22 h 46"/>
                <a:gd name="T12" fmla="*/ 19 w 24"/>
                <a:gd name="T13" fmla="*/ 0 h 46"/>
                <a:gd name="T14" fmla="*/ 19 w 24"/>
                <a:gd name="T15" fmla="*/ 0 h 46"/>
                <a:gd name="T16" fmla="*/ 22 w 24"/>
                <a:gd name="T17" fmla="*/ 24 h 46"/>
                <a:gd name="T18" fmla="*/ 24 w 24"/>
                <a:gd name="T19" fmla="*/ 46 h 46"/>
                <a:gd name="T20" fmla="*/ 24 w 24"/>
                <a:gd name="T21" fmla="*/ 46 h 46"/>
                <a:gd name="T22" fmla="*/ 17 w 24"/>
                <a:gd name="T23" fmla="*/ 41 h 46"/>
                <a:gd name="T24" fmla="*/ 12 w 24"/>
                <a:gd name="T25" fmla="*/ 39 h 46"/>
                <a:gd name="T26" fmla="*/ 12 w 24"/>
                <a:gd name="T27" fmla="*/ 39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46"/>
                <a:gd name="T44" fmla="*/ 24 w 24"/>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46">
                  <a:moveTo>
                    <a:pt x="12" y="39"/>
                  </a:moveTo>
                  <a:lnTo>
                    <a:pt x="12" y="39"/>
                  </a:lnTo>
                  <a:lnTo>
                    <a:pt x="5" y="39"/>
                  </a:lnTo>
                  <a:lnTo>
                    <a:pt x="0" y="41"/>
                  </a:lnTo>
                  <a:lnTo>
                    <a:pt x="10" y="22"/>
                  </a:lnTo>
                  <a:lnTo>
                    <a:pt x="19" y="0"/>
                  </a:lnTo>
                  <a:lnTo>
                    <a:pt x="22" y="24"/>
                  </a:lnTo>
                  <a:lnTo>
                    <a:pt x="24" y="46"/>
                  </a:lnTo>
                  <a:lnTo>
                    <a:pt x="17" y="41"/>
                  </a:lnTo>
                  <a:lnTo>
                    <a:pt x="12" y="39"/>
                  </a:lnTo>
                  <a:close/>
                </a:path>
              </a:pathLst>
            </a:custGeom>
            <a:solidFill>
              <a:srgbClr val="000000"/>
            </a:solidFill>
            <a:ln w="7938">
              <a:solidFill>
                <a:srgbClr val="000000"/>
              </a:solidFill>
              <a:round/>
              <a:headEnd/>
              <a:tailEnd/>
            </a:ln>
          </p:spPr>
          <p:txBody>
            <a:bodyPr/>
            <a:lstStyle/>
            <a:p>
              <a:endParaRPr lang="en-US"/>
            </a:p>
          </p:txBody>
        </p:sp>
        <p:sp>
          <p:nvSpPr>
            <p:cNvPr id="48214" name="Freeform 54"/>
            <p:cNvSpPr>
              <a:spLocks/>
            </p:cNvSpPr>
            <p:nvPr/>
          </p:nvSpPr>
          <p:spPr bwMode="auto">
            <a:xfrm>
              <a:off x="2469" y="2042"/>
              <a:ext cx="25" cy="44"/>
            </a:xfrm>
            <a:custGeom>
              <a:avLst/>
              <a:gdLst>
                <a:gd name="T0" fmla="*/ 12 w 25"/>
                <a:gd name="T1" fmla="*/ 7 h 44"/>
                <a:gd name="T2" fmla="*/ 12 w 25"/>
                <a:gd name="T3" fmla="*/ 7 h 44"/>
                <a:gd name="T4" fmla="*/ 20 w 25"/>
                <a:gd name="T5" fmla="*/ 5 h 44"/>
                <a:gd name="T6" fmla="*/ 25 w 25"/>
                <a:gd name="T7" fmla="*/ 0 h 44"/>
                <a:gd name="T8" fmla="*/ 25 w 25"/>
                <a:gd name="T9" fmla="*/ 0 h 44"/>
                <a:gd name="T10" fmla="*/ 22 w 25"/>
                <a:gd name="T11" fmla="*/ 22 h 44"/>
                <a:gd name="T12" fmla="*/ 25 w 25"/>
                <a:gd name="T13" fmla="*/ 44 h 44"/>
                <a:gd name="T14" fmla="*/ 25 w 25"/>
                <a:gd name="T15" fmla="*/ 44 h 44"/>
                <a:gd name="T16" fmla="*/ 12 w 25"/>
                <a:gd name="T17" fmla="*/ 24 h 44"/>
                <a:gd name="T18" fmla="*/ 0 w 25"/>
                <a:gd name="T19" fmla="*/ 7 h 44"/>
                <a:gd name="T20" fmla="*/ 0 w 25"/>
                <a:gd name="T21" fmla="*/ 7 h 44"/>
                <a:gd name="T22" fmla="*/ 7 w 25"/>
                <a:gd name="T23" fmla="*/ 7 h 44"/>
                <a:gd name="T24" fmla="*/ 12 w 25"/>
                <a:gd name="T25" fmla="*/ 7 h 44"/>
                <a:gd name="T26" fmla="*/ 12 w 25"/>
                <a:gd name="T27" fmla="*/ 7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44"/>
                <a:gd name="T44" fmla="*/ 25 w 25"/>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44">
                  <a:moveTo>
                    <a:pt x="12" y="7"/>
                  </a:moveTo>
                  <a:lnTo>
                    <a:pt x="12" y="7"/>
                  </a:lnTo>
                  <a:lnTo>
                    <a:pt x="20" y="5"/>
                  </a:lnTo>
                  <a:lnTo>
                    <a:pt x="25" y="0"/>
                  </a:lnTo>
                  <a:lnTo>
                    <a:pt x="22" y="22"/>
                  </a:lnTo>
                  <a:lnTo>
                    <a:pt x="25" y="44"/>
                  </a:lnTo>
                  <a:lnTo>
                    <a:pt x="12" y="24"/>
                  </a:lnTo>
                  <a:lnTo>
                    <a:pt x="0" y="7"/>
                  </a:lnTo>
                  <a:lnTo>
                    <a:pt x="7" y="7"/>
                  </a:lnTo>
                  <a:lnTo>
                    <a:pt x="12" y="7"/>
                  </a:lnTo>
                  <a:close/>
                </a:path>
              </a:pathLst>
            </a:custGeom>
            <a:solidFill>
              <a:srgbClr val="000000"/>
            </a:solidFill>
            <a:ln w="7938">
              <a:solidFill>
                <a:srgbClr val="000000"/>
              </a:solidFill>
              <a:round/>
              <a:headEnd/>
              <a:tailEnd/>
            </a:ln>
          </p:spPr>
          <p:txBody>
            <a:bodyPr/>
            <a:lstStyle/>
            <a:p>
              <a:endParaRPr lang="en-US"/>
            </a:p>
          </p:txBody>
        </p:sp>
      </p:grpSp>
      <p:grpSp>
        <p:nvGrpSpPr>
          <p:cNvPr id="4" name="Group 88"/>
          <p:cNvGrpSpPr>
            <a:grpSpLocks/>
          </p:cNvGrpSpPr>
          <p:nvPr/>
        </p:nvGrpSpPr>
        <p:grpSpPr bwMode="auto">
          <a:xfrm>
            <a:off x="1150938" y="889000"/>
            <a:ext cx="3084512" cy="2089150"/>
            <a:chOff x="1250" y="301"/>
            <a:chExt cx="1552" cy="1081"/>
          </a:xfrm>
        </p:grpSpPr>
        <p:sp>
          <p:nvSpPr>
            <p:cNvPr id="48171" name="Freeform 89"/>
            <p:cNvSpPr>
              <a:spLocks/>
            </p:cNvSpPr>
            <p:nvPr/>
          </p:nvSpPr>
          <p:spPr bwMode="auto">
            <a:xfrm>
              <a:off x="1636" y="444"/>
              <a:ext cx="865" cy="467"/>
            </a:xfrm>
            <a:custGeom>
              <a:avLst/>
              <a:gdLst>
                <a:gd name="T0" fmla="*/ 865 w 865"/>
                <a:gd name="T1" fmla="*/ 467 h 467"/>
                <a:gd name="T2" fmla="*/ 814 w 865"/>
                <a:gd name="T3" fmla="*/ 384 h 467"/>
                <a:gd name="T4" fmla="*/ 108 w 865"/>
                <a:gd name="T5" fmla="*/ 0 h 467"/>
                <a:gd name="T6" fmla="*/ 0 w 865"/>
                <a:gd name="T7" fmla="*/ 57 h 467"/>
                <a:gd name="T8" fmla="*/ 0 60000 65536"/>
                <a:gd name="T9" fmla="*/ 0 60000 65536"/>
                <a:gd name="T10" fmla="*/ 0 60000 65536"/>
                <a:gd name="T11" fmla="*/ 0 60000 65536"/>
                <a:gd name="T12" fmla="*/ 0 w 865"/>
                <a:gd name="T13" fmla="*/ 0 h 467"/>
                <a:gd name="T14" fmla="*/ 865 w 865"/>
                <a:gd name="T15" fmla="*/ 467 h 467"/>
              </a:gdLst>
              <a:ahLst/>
              <a:cxnLst>
                <a:cxn ang="T8">
                  <a:pos x="T0" y="T1"/>
                </a:cxn>
                <a:cxn ang="T9">
                  <a:pos x="T2" y="T3"/>
                </a:cxn>
                <a:cxn ang="T10">
                  <a:pos x="T4" y="T5"/>
                </a:cxn>
                <a:cxn ang="T11">
                  <a:pos x="T6" y="T7"/>
                </a:cxn>
              </a:cxnLst>
              <a:rect l="T12" t="T13" r="T14" b="T15"/>
              <a:pathLst>
                <a:path w="865" h="467">
                  <a:moveTo>
                    <a:pt x="865" y="467"/>
                  </a:moveTo>
                  <a:lnTo>
                    <a:pt x="814" y="384"/>
                  </a:lnTo>
                  <a:lnTo>
                    <a:pt x="108" y="0"/>
                  </a:lnTo>
                  <a:lnTo>
                    <a:pt x="0" y="57"/>
                  </a:lnTo>
                </a:path>
              </a:pathLst>
            </a:custGeom>
            <a:noFill/>
            <a:ln w="7938">
              <a:solidFill>
                <a:srgbClr val="000000"/>
              </a:solidFill>
              <a:round/>
              <a:headEnd/>
              <a:tailEnd/>
            </a:ln>
          </p:spPr>
          <p:txBody>
            <a:bodyPr/>
            <a:lstStyle/>
            <a:p>
              <a:endParaRPr lang="en-US"/>
            </a:p>
          </p:txBody>
        </p:sp>
        <p:sp>
          <p:nvSpPr>
            <p:cNvPr id="48172" name="Freeform 90"/>
            <p:cNvSpPr>
              <a:spLocks/>
            </p:cNvSpPr>
            <p:nvPr/>
          </p:nvSpPr>
          <p:spPr bwMode="auto">
            <a:xfrm>
              <a:off x="1255" y="706"/>
              <a:ext cx="1068" cy="327"/>
            </a:xfrm>
            <a:custGeom>
              <a:avLst/>
              <a:gdLst>
                <a:gd name="T0" fmla="*/ 1068 w 1068"/>
                <a:gd name="T1" fmla="*/ 41 h 327"/>
                <a:gd name="T2" fmla="*/ 606 w 1068"/>
                <a:gd name="T3" fmla="*/ 327 h 327"/>
                <a:gd name="T4" fmla="*/ 606 w 1068"/>
                <a:gd name="T5" fmla="*/ 327 h 327"/>
                <a:gd name="T6" fmla="*/ 574 w 1068"/>
                <a:gd name="T7" fmla="*/ 305 h 327"/>
                <a:gd name="T8" fmla="*/ 538 w 1068"/>
                <a:gd name="T9" fmla="*/ 285 h 327"/>
                <a:gd name="T10" fmla="*/ 494 w 1068"/>
                <a:gd name="T11" fmla="*/ 261 h 327"/>
                <a:gd name="T12" fmla="*/ 435 w 1068"/>
                <a:gd name="T13" fmla="*/ 237 h 327"/>
                <a:gd name="T14" fmla="*/ 362 w 1068"/>
                <a:gd name="T15" fmla="*/ 210 h 327"/>
                <a:gd name="T16" fmla="*/ 267 w 1068"/>
                <a:gd name="T17" fmla="*/ 178 h 327"/>
                <a:gd name="T18" fmla="*/ 147 w 1068"/>
                <a:gd name="T19" fmla="*/ 144 h 327"/>
                <a:gd name="T20" fmla="*/ 0 w 1068"/>
                <a:gd name="T21" fmla="*/ 105 h 327"/>
                <a:gd name="T22" fmla="*/ 0 w 1068"/>
                <a:gd name="T23" fmla="*/ 63 h 327"/>
                <a:gd name="T24" fmla="*/ 0 w 1068"/>
                <a:gd name="T25" fmla="*/ 63 h 327"/>
                <a:gd name="T26" fmla="*/ 147 w 1068"/>
                <a:gd name="T27" fmla="*/ 102 h 327"/>
                <a:gd name="T28" fmla="*/ 267 w 1068"/>
                <a:gd name="T29" fmla="*/ 137 h 327"/>
                <a:gd name="T30" fmla="*/ 362 w 1068"/>
                <a:gd name="T31" fmla="*/ 168 h 327"/>
                <a:gd name="T32" fmla="*/ 435 w 1068"/>
                <a:gd name="T33" fmla="*/ 195 h 327"/>
                <a:gd name="T34" fmla="*/ 494 w 1068"/>
                <a:gd name="T35" fmla="*/ 220 h 327"/>
                <a:gd name="T36" fmla="*/ 538 w 1068"/>
                <a:gd name="T37" fmla="*/ 244 h 327"/>
                <a:gd name="T38" fmla="*/ 574 w 1068"/>
                <a:gd name="T39" fmla="*/ 264 h 327"/>
                <a:gd name="T40" fmla="*/ 606 w 1068"/>
                <a:gd name="T41" fmla="*/ 285 h 327"/>
                <a:gd name="T42" fmla="*/ 1068 w 1068"/>
                <a:gd name="T43" fmla="*/ 0 h 327"/>
                <a:gd name="T44" fmla="*/ 1068 w 1068"/>
                <a:gd name="T45" fmla="*/ 41 h 3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8"/>
                <a:gd name="T70" fmla="*/ 0 h 327"/>
                <a:gd name="T71" fmla="*/ 1068 w 1068"/>
                <a:gd name="T72" fmla="*/ 327 h 3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8" h="327">
                  <a:moveTo>
                    <a:pt x="1068" y="41"/>
                  </a:moveTo>
                  <a:lnTo>
                    <a:pt x="606" y="327"/>
                  </a:lnTo>
                  <a:lnTo>
                    <a:pt x="574" y="305"/>
                  </a:lnTo>
                  <a:lnTo>
                    <a:pt x="538" y="285"/>
                  </a:lnTo>
                  <a:lnTo>
                    <a:pt x="494" y="261"/>
                  </a:lnTo>
                  <a:lnTo>
                    <a:pt x="435" y="237"/>
                  </a:lnTo>
                  <a:lnTo>
                    <a:pt x="362" y="210"/>
                  </a:lnTo>
                  <a:lnTo>
                    <a:pt x="267" y="178"/>
                  </a:lnTo>
                  <a:lnTo>
                    <a:pt x="147" y="144"/>
                  </a:lnTo>
                  <a:lnTo>
                    <a:pt x="0" y="105"/>
                  </a:lnTo>
                  <a:lnTo>
                    <a:pt x="0" y="63"/>
                  </a:lnTo>
                  <a:lnTo>
                    <a:pt x="147" y="102"/>
                  </a:lnTo>
                  <a:lnTo>
                    <a:pt x="267" y="137"/>
                  </a:lnTo>
                  <a:lnTo>
                    <a:pt x="362" y="168"/>
                  </a:lnTo>
                  <a:lnTo>
                    <a:pt x="435" y="195"/>
                  </a:lnTo>
                  <a:lnTo>
                    <a:pt x="494" y="220"/>
                  </a:lnTo>
                  <a:lnTo>
                    <a:pt x="538" y="244"/>
                  </a:lnTo>
                  <a:lnTo>
                    <a:pt x="574" y="264"/>
                  </a:lnTo>
                  <a:lnTo>
                    <a:pt x="606" y="285"/>
                  </a:lnTo>
                  <a:lnTo>
                    <a:pt x="1068" y="0"/>
                  </a:lnTo>
                  <a:lnTo>
                    <a:pt x="1068" y="41"/>
                  </a:lnTo>
                  <a:close/>
                </a:path>
              </a:pathLst>
            </a:custGeom>
            <a:noFill/>
            <a:ln w="7938">
              <a:solidFill>
                <a:srgbClr val="000000"/>
              </a:solidFill>
              <a:round/>
              <a:headEnd/>
              <a:tailEnd/>
            </a:ln>
          </p:spPr>
          <p:txBody>
            <a:bodyPr/>
            <a:lstStyle/>
            <a:p>
              <a:endParaRPr lang="en-US"/>
            </a:p>
          </p:txBody>
        </p:sp>
        <p:sp>
          <p:nvSpPr>
            <p:cNvPr id="48173" name="Freeform 91"/>
            <p:cNvSpPr>
              <a:spLocks/>
            </p:cNvSpPr>
            <p:nvPr/>
          </p:nvSpPr>
          <p:spPr bwMode="auto">
            <a:xfrm>
              <a:off x="1255" y="662"/>
              <a:ext cx="181" cy="107"/>
            </a:xfrm>
            <a:custGeom>
              <a:avLst/>
              <a:gdLst>
                <a:gd name="T0" fmla="*/ 0 w 181"/>
                <a:gd name="T1" fmla="*/ 107 h 107"/>
                <a:gd name="T2" fmla="*/ 0 w 181"/>
                <a:gd name="T3" fmla="*/ 107 h 107"/>
                <a:gd name="T4" fmla="*/ 35 w 181"/>
                <a:gd name="T5" fmla="*/ 83 h 107"/>
                <a:gd name="T6" fmla="*/ 56 w 181"/>
                <a:gd name="T7" fmla="*/ 66 h 107"/>
                <a:gd name="T8" fmla="*/ 74 w 181"/>
                <a:gd name="T9" fmla="*/ 51 h 107"/>
                <a:gd name="T10" fmla="*/ 83 w 181"/>
                <a:gd name="T11" fmla="*/ 44 h 107"/>
                <a:gd name="T12" fmla="*/ 96 w 181"/>
                <a:gd name="T13" fmla="*/ 39 h 107"/>
                <a:gd name="T14" fmla="*/ 96 w 181"/>
                <a:gd name="T15" fmla="*/ 39 h 107"/>
                <a:gd name="T16" fmla="*/ 108 w 181"/>
                <a:gd name="T17" fmla="*/ 36 h 107"/>
                <a:gd name="T18" fmla="*/ 135 w 181"/>
                <a:gd name="T19" fmla="*/ 36 h 107"/>
                <a:gd name="T20" fmla="*/ 137 w 181"/>
                <a:gd name="T21" fmla="*/ 19 h 107"/>
                <a:gd name="T22" fmla="*/ 137 w 181"/>
                <a:gd name="T23" fmla="*/ 19 h 107"/>
                <a:gd name="T24" fmla="*/ 149 w 181"/>
                <a:gd name="T25" fmla="*/ 19 h 107"/>
                <a:gd name="T26" fmla="*/ 157 w 181"/>
                <a:gd name="T27" fmla="*/ 17 h 107"/>
                <a:gd name="T28" fmla="*/ 162 w 181"/>
                <a:gd name="T29" fmla="*/ 14 h 107"/>
                <a:gd name="T30" fmla="*/ 164 w 181"/>
                <a:gd name="T31" fmla="*/ 10 h 107"/>
                <a:gd name="T32" fmla="*/ 169 w 181"/>
                <a:gd name="T33" fmla="*/ 5 h 107"/>
                <a:gd name="T34" fmla="*/ 174 w 181"/>
                <a:gd name="T35" fmla="*/ 2 h 107"/>
                <a:gd name="T36" fmla="*/ 181 w 181"/>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1"/>
                <a:gd name="T58" fmla="*/ 0 h 107"/>
                <a:gd name="T59" fmla="*/ 181 w 181"/>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1" h="107">
                  <a:moveTo>
                    <a:pt x="0" y="107"/>
                  </a:moveTo>
                  <a:lnTo>
                    <a:pt x="0" y="107"/>
                  </a:lnTo>
                  <a:lnTo>
                    <a:pt x="35" y="83"/>
                  </a:lnTo>
                  <a:lnTo>
                    <a:pt x="56" y="66"/>
                  </a:lnTo>
                  <a:lnTo>
                    <a:pt x="74" y="51"/>
                  </a:lnTo>
                  <a:lnTo>
                    <a:pt x="83" y="44"/>
                  </a:lnTo>
                  <a:lnTo>
                    <a:pt x="96" y="39"/>
                  </a:lnTo>
                  <a:lnTo>
                    <a:pt x="108" y="36"/>
                  </a:lnTo>
                  <a:lnTo>
                    <a:pt x="135" y="36"/>
                  </a:lnTo>
                  <a:lnTo>
                    <a:pt x="137" y="19"/>
                  </a:lnTo>
                  <a:lnTo>
                    <a:pt x="149" y="19"/>
                  </a:lnTo>
                  <a:lnTo>
                    <a:pt x="157" y="17"/>
                  </a:lnTo>
                  <a:lnTo>
                    <a:pt x="162" y="14"/>
                  </a:lnTo>
                  <a:lnTo>
                    <a:pt x="164" y="10"/>
                  </a:lnTo>
                  <a:lnTo>
                    <a:pt x="169" y="5"/>
                  </a:lnTo>
                  <a:lnTo>
                    <a:pt x="174" y="2"/>
                  </a:lnTo>
                  <a:lnTo>
                    <a:pt x="181" y="0"/>
                  </a:lnTo>
                </a:path>
              </a:pathLst>
            </a:custGeom>
            <a:noFill/>
            <a:ln w="7938">
              <a:solidFill>
                <a:srgbClr val="000000"/>
              </a:solidFill>
              <a:round/>
              <a:headEnd/>
              <a:tailEnd/>
            </a:ln>
          </p:spPr>
          <p:txBody>
            <a:bodyPr/>
            <a:lstStyle/>
            <a:p>
              <a:endParaRPr lang="en-US"/>
            </a:p>
          </p:txBody>
        </p:sp>
        <p:sp>
          <p:nvSpPr>
            <p:cNvPr id="48174" name="Freeform 92"/>
            <p:cNvSpPr>
              <a:spLocks/>
            </p:cNvSpPr>
            <p:nvPr/>
          </p:nvSpPr>
          <p:spPr bwMode="auto">
            <a:xfrm>
              <a:off x="1580" y="535"/>
              <a:ext cx="56" cy="58"/>
            </a:xfrm>
            <a:custGeom>
              <a:avLst/>
              <a:gdLst>
                <a:gd name="T0" fmla="*/ 0 w 56"/>
                <a:gd name="T1" fmla="*/ 58 h 58"/>
                <a:gd name="T2" fmla="*/ 0 w 56"/>
                <a:gd name="T3" fmla="*/ 58 h 58"/>
                <a:gd name="T4" fmla="*/ 3 w 56"/>
                <a:gd name="T5" fmla="*/ 51 h 58"/>
                <a:gd name="T6" fmla="*/ 5 w 56"/>
                <a:gd name="T7" fmla="*/ 44 h 58"/>
                <a:gd name="T8" fmla="*/ 5 w 56"/>
                <a:gd name="T9" fmla="*/ 27 h 58"/>
                <a:gd name="T10" fmla="*/ 5 w 56"/>
                <a:gd name="T11" fmla="*/ 27 h 58"/>
                <a:gd name="T12" fmla="*/ 25 w 56"/>
                <a:gd name="T13" fmla="*/ 24 h 58"/>
                <a:gd name="T14" fmla="*/ 37 w 56"/>
                <a:gd name="T15" fmla="*/ 19 h 58"/>
                <a:gd name="T16" fmla="*/ 47 w 56"/>
                <a:gd name="T17" fmla="*/ 12 h 58"/>
                <a:gd name="T18" fmla="*/ 56 w 56"/>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8"/>
                <a:gd name="T32" fmla="*/ 56 w 56"/>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8">
                  <a:moveTo>
                    <a:pt x="0" y="58"/>
                  </a:moveTo>
                  <a:lnTo>
                    <a:pt x="0" y="58"/>
                  </a:lnTo>
                  <a:lnTo>
                    <a:pt x="3" y="51"/>
                  </a:lnTo>
                  <a:lnTo>
                    <a:pt x="5" y="44"/>
                  </a:lnTo>
                  <a:lnTo>
                    <a:pt x="5" y="27"/>
                  </a:lnTo>
                  <a:lnTo>
                    <a:pt x="25" y="24"/>
                  </a:lnTo>
                  <a:lnTo>
                    <a:pt x="37" y="19"/>
                  </a:lnTo>
                  <a:lnTo>
                    <a:pt x="47" y="12"/>
                  </a:lnTo>
                  <a:lnTo>
                    <a:pt x="56" y="0"/>
                  </a:lnTo>
                </a:path>
              </a:pathLst>
            </a:custGeom>
            <a:noFill/>
            <a:ln w="7938">
              <a:solidFill>
                <a:srgbClr val="000000"/>
              </a:solidFill>
              <a:round/>
              <a:headEnd/>
              <a:tailEnd/>
            </a:ln>
          </p:spPr>
          <p:txBody>
            <a:bodyPr/>
            <a:lstStyle/>
            <a:p>
              <a:endParaRPr lang="en-US"/>
            </a:p>
          </p:txBody>
        </p:sp>
        <p:sp>
          <p:nvSpPr>
            <p:cNvPr id="48175" name="Freeform 93"/>
            <p:cNvSpPr>
              <a:spLocks/>
            </p:cNvSpPr>
            <p:nvPr/>
          </p:nvSpPr>
          <p:spPr bwMode="auto">
            <a:xfrm>
              <a:off x="1771" y="366"/>
              <a:ext cx="552" cy="340"/>
            </a:xfrm>
            <a:custGeom>
              <a:avLst/>
              <a:gdLst>
                <a:gd name="T0" fmla="*/ 0 w 552"/>
                <a:gd name="T1" fmla="*/ 93 h 340"/>
                <a:gd name="T2" fmla="*/ 0 w 552"/>
                <a:gd name="T3" fmla="*/ 81 h 340"/>
                <a:gd name="T4" fmla="*/ 0 w 552"/>
                <a:gd name="T5" fmla="*/ 81 h 340"/>
                <a:gd name="T6" fmla="*/ 19 w 552"/>
                <a:gd name="T7" fmla="*/ 78 h 340"/>
                <a:gd name="T8" fmla="*/ 34 w 552"/>
                <a:gd name="T9" fmla="*/ 76 h 340"/>
                <a:gd name="T10" fmla="*/ 44 w 552"/>
                <a:gd name="T11" fmla="*/ 71 h 340"/>
                <a:gd name="T12" fmla="*/ 51 w 552"/>
                <a:gd name="T13" fmla="*/ 66 h 340"/>
                <a:gd name="T14" fmla="*/ 53 w 552"/>
                <a:gd name="T15" fmla="*/ 61 h 340"/>
                <a:gd name="T16" fmla="*/ 56 w 552"/>
                <a:gd name="T17" fmla="*/ 54 h 340"/>
                <a:gd name="T18" fmla="*/ 58 w 552"/>
                <a:gd name="T19" fmla="*/ 42 h 340"/>
                <a:gd name="T20" fmla="*/ 58 w 552"/>
                <a:gd name="T21" fmla="*/ 42 h 340"/>
                <a:gd name="T22" fmla="*/ 58 w 552"/>
                <a:gd name="T23" fmla="*/ 42 h 340"/>
                <a:gd name="T24" fmla="*/ 63 w 552"/>
                <a:gd name="T25" fmla="*/ 42 h 340"/>
                <a:gd name="T26" fmla="*/ 75 w 552"/>
                <a:gd name="T27" fmla="*/ 42 h 340"/>
                <a:gd name="T28" fmla="*/ 90 w 552"/>
                <a:gd name="T29" fmla="*/ 39 h 340"/>
                <a:gd name="T30" fmla="*/ 97 w 552"/>
                <a:gd name="T31" fmla="*/ 37 h 340"/>
                <a:gd name="T32" fmla="*/ 102 w 552"/>
                <a:gd name="T33" fmla="*/ 30 h 340"/>
                <a:gd name="T34" fmla="*/ 102 w 552"/>
                <a:gd name="T35" fmla="*/ 30 h 340"/>
                <a:gd name="T36" fmla="*/ 110 w 552"/>
                <a:gd name="T37" fmla="*/ 17 h 340"/>
                <a:gd name="T38" fmla="*/ 117 w 552"/>
                <a:gd name="T39" fmla="*/ 10 h 340"/>
                <a:gd name="T40" fmla="*/ 129 w 552"/>
                <a:gd name="T41" fmla="*/ 3 h 340"/>
                <a:gd name="T42" fmla="*/ 141 w 552"/>
                <a:gd name="T43" fmla="*/ 0 h 340"/>
                <a:gd name="T44" fmla="*/ 141 w 552"/>
                <a:gd name="T45" fmla="*/ 0 h 340"/>
                <a:gd name="T46" fmla="*/ 163 w 552"/>
                <a:gd name="T47" fmla="*/ 42 h 340"/>
                <a:gd name="T48" fmla="*/ 190 w 552"/>
                <a:gd name="T49" fmla="*/ 81 h 340"/>
                <a:gd name="T50" fmla="*/ 205 w 552"/>
                <a:gd name="T51" fmla="*/ 100 h 340"/>
                <a:gd name="T52" fmla="*/ 222 w 552"/>
                <a:gd name="T53" fmla="*/ 117 h 340"/>
                <a:gd name="T54" fmla="*/ 263 w 552"/>
                <a:gd name="T55" fmla="*/ 154 h 340"/>
                <a:gd name="T56" fmla="*/ 315 w 552"/>
                <a:gd name="T57" fmla="*/ 193 h 340"/>
                <a:gd name="T58" fmla="*/ 378 w 552"/>
                <a:gd name="T59" fmla="*/ 235 h 340"/>
                <a:gd name="T60" fmla="*/ 456 w 552"/>
                <a:gd name="T61" fmla="*/ 284 h 340"/>
                <a:gd name="T62" fmla="*/ 552 w 552"/>
                <a:gd name="T63" fmla="*/ 340 h 3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2"/>
                <a:gd name="T97" fmla="*/ 0 h 340"/>
                <a:gd name="T98" fmla="*/ 552 w 552"/>
                <a:gd name="T99" fmla="*/ 340 h 3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2" h="340">
                  <a:moveTo>
                    <a:pt x="0" y="93"/>
                  </a:moveTo>
                  <a:lnTo>
                    <a:pt x="0" y="81"/>
                  </a:lnTo>
                  <a:lnTo>
                    <a:pt x="19" y="78"/>
                  </a:lnTo>
                  <a:lnTo>
                    <a:pt x="34" y="76"/>
                  </a:lnTo>
                  <a:lnTo>
                    <a:pt x="44" y="71"/>
                  </a:lnTo>
                  <a:lnTo>
                    <a:pt x="51" y="66"/>
                  </a:lnTo>
                  <a:lnTo>
                    <a:pt x="53" y="61"/>
                  </a:lnTo>
                  <a:lnTo>
                    <a:pt x="56" y="54"/>
                  </a:lnTo>
                  <a:lnTo>
                    <a:pt x="58" y="42"/>
                  </a:lnTo>
                  <a:lnTo>
                    <a:pt x="63" y="42"/>
                  </a:lnTo>
                  <a:lnTo>
                    <a:pt x="75" y="42"/>
                  </a:lnTo>
                  <a:lnTo>
                    <a:pt x="90" y="39"/>
                  </a:lnTo>
                  <a:lnTo>
                    <a:pt x="97" y="37"/>
                  </a:lnTo>
                  <a:lnTo>
                    <a:pt x="102" y="30"/>
                  </a:lnTo>
                  <a:lnTo>
                    <a:pt x="110" y="17"/>
                  </a:lnTo>
                  <a:lnTo>
                    <a:pt x="117" y="10"/>
                  </a:lnTo>
                  <a:lnTo>
                    <a:pt x="129" y="3"/>
                  </a:lnTo>
                  <a:lnTo>
                    <a:pt x="141" y="0"/>
                  </a:lnTo>
                  <a:lnTo>
                    <a:pt x="163" y="42"/>
                  </a:lnTo>
                  <a:lnTo>
                    <a:pt x="190" y="81"/>
                  </a:lnTo>
                  <a:lnTo>
                    <a:pt x="205" y="100"/>
                  </a:lnTo>
                  <a:lnTo>
                    <a:pt x="222" y="117"/>
                  </a:lnTo>
                  <a:lnTo>
                    <a:pt x="263" y="154"/>
                  </a:lnTo>
                  <a:lnTo>
                    <a:pt x="315" y="193"/>
                  </a:lnTo>
                  <a:lnTo>
                    <a:pt x="378" y="235"/>
                  </a:lnTo>
                  <a:lnTo>
                    <a:pt x="456" y="284"/>
                  </a:lnTo>
                  <a:lnTo>
                    <a:pt x="552" y="340"/>
                  </a:lnTo>
                </a:path>
              </a:pathLst>
            </a:custGeom>
            <a:noFill/>
            <a:ln w="7938">
              <a:solidFill>
                <a:srgbClr val="000000"/>
              </a:solidFill>
              <a:round/>
              <a:headEnd/>
              <a:tailEnd/>
            </a:ln>
          </p:spPr>
          <p:txBody>
            <a:bodyPr/>
            <a:lstStyle/>
            <a:p>
              <a:endParaRPr lang="en-US"/>
            </a:p>
          </p:txBody>
        </p:sp>
        <p:sp>
          <p:nvSpPr>
            <p:cNvPr id="48176" name="Line 94"/>
            <p:cNvSpPr>
              <a:spLocks noChangeShapeType="1"/>
            </p:cNvSpPr>
            <p:nvPr/>
          </p:nvSpPr>
          <p:spPr bwMode="auto">
            <a:xfrm flipV="1">
              <a:off x="1509" y="843"/>
              <a:ext cx="91" cy="207"/>
            </a:xfrm>
            <a:prstGeom prst="line">
              <a:avLst/>
            </a:prstGeom>
            <a:noFill/>
            <a:ln w="7938">
              <a:solidFill>
                <a:srgbClr val="000000"/>
              </a:solidFill>
              <a:round/>
              <a:headEnd/>
              <a:tailEnd/>
            </a:ln>
          </p:spPr>
          <p:txBody>
            <a:bodyPr/>
            <a:lstStyle/>
            <a:p>
              <a:endParaRPr lang="en-US"/>
            </a:p>
          </p:txBody>
        </p:sp>
        <p:sp>
          <p:nvSpPr>
            <p:cNvPr id="48177" name="Freeform 95"/>
            <p:cNvSpPr>
              <a:spLocks/>
            </p:cNvSpPr>
            <p:nvPr/>
          </p:nvSpPr>
          <p:spPr bwMode="auto">
            <a:xfrm>
              <a:off x="2330" y="977"/>
              <a:ext cx="137" cy="151"/>
            </a:xfrm>
            <a:custGeom>
              <a:avLst/>
              <a:gdLst>
                <a:gd name="T0" fmla="*/ 0 w 137"/>
                <a:gd name="T1" fmla="*/ 88 h 151"/>
                <a:gd name="T2" fmla="*/ 110 w 137"/>
                <a:gd name="T3" fmla="*/ 151 h 151"/>
                <a:gd name="T4" fmla="*/ 137 w 137"/>
                <a:gd name="T5" fmla="*/ 0 h 151"/>
                <a:gd name="T6" fmla="*/ 0 60000 65536"/>
                <a:gd name="T7" fmla="*/ 0 60000 65536"/>
                <a:gd name="T8" fmla="*/ 0 60000 65536"/>
                <a:gd name="T9" fmla="*/ 0 w 137"/>
                <a:gd name="T10" fmla="*/ 0 h 151"/>
                <a:gd name="T11" fmla="*/ 137 w 137"/>
                <a:gd name="T12" fmla="*/ 151 h 151"/>
              </a:gdLst>
              <a:ahLst/>
              <a:cxnLst>
                <a:cxn ang="T6">
                  <a:pos x="T0" y="T1"/>
                </a:cxn>
                <a:cxn ang="T7">
                  <a:pos x="T2" y="T3"/>
                </a:cxn>
                <a:cxn ang="T8">
                  <a:pos x="T4" y="T5"/>
                </a:cxn>
              </a:cxnLst>
              <a:rect l="T9" t="T10" r="T11" b="T12"/>
              <a:pathLst>
                <a:path w="137" h="151">
                  <a:moveTo>
                    <a:pt x="0" y="88"/>
                  </a:moveTo>
                  <a:lnTo>
                    <a:pt x="110" y="151"/>
                  </a:lnTo>
                  <a:lnTo>
                    <a:pt x="137" y="0"/>
                  </a:lnTo>
                </a:path>
              </a:pathLst>
            </a:custGeom>
            <a:noFill/>
            <a:ln w="7938">
              <a:solidFill>
                <a:srgbClr val="000000"/>
              </a:solidFill>
              <a:round/>
              <a:headEnd/>
              <a:tailEnd/>
            </a:ln>
          </p:spPr>
          <p:txBody>
            <a:bodyPr/>
            <a:lstStyle/>
            <a:p>
              <a:endParaRPr lang="en-US"/>
            </a:p>
          </p:txBody>
        </p:sp>
        <p:sp>
          <p:nvSpPr>
            <p:cNvPr id="48178" name="Rectangle 96"/>
            <p:cNvSpPr>
              <a:spLocks noChangeArrowheads="1"/>
            </p:cNvSpPr>
            <p:nvPr/>
          </p:nvSpPr>
          <p:spPr bwMode="auto">
            <a:xfrm>
              <a:off x="1321" y="1052"/>
              <a:ext cx="475" cy="126"/>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Si substrate</a:t>
              </a:r>
              <a:endParaRPr lang="en-US" sz="1600" b="0">
                <a:latin typeface="Times New Roman" pitchFamily="18" charset="0"/>
              </a:endParaRPr>
            </a:p>
          </p:txBody>
        </p:sp>
        <p:sp>
          <p:nvSpPr>
            <p:cNvPr id="48179" name="Rectangle 97"/>
            <p:cNvSpPr>
              <a:spLocks noChangeArrowheads="1"/>
            </p:cNvSpPr>
            <p:nvPr/>
          </p:nvSpPr>
          <p:spPr bwMode="auto">
            <a:xfrm>
              <a:off x="2276" y="1125"/>
              <a:ext cx="526" cy="126"/>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Exposed tips</a:t>
              </a:r>
              <a:endParaRPr lang="en-US" sz="1600" b="0">
                <a:latin typeface="Times New Roman" pitchFamily="18" charset="0"/>
              </a:endParaRPr>
            </a:p>
          </p:txBody>
        </p:sp>
        <p:sp>
          <p:nvSpPr>
            <p:cNvPr id="48180" name="Rectangle 98"/>
            <p:cNvSpPr>
              <a:spLocks noChangeArrowheads="1"/>
            </p:cNvSpPr>
            <p:nvPr/>
          </p:nvSpPr>
          <p:spPr bwMode="auto">
            <a:xfrm>
              <a:off x="2184" y="301"/>
              <a:ext cx="614" cy="253"/>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SiO</a:t>
              </a:r>
              <a:r>
                <a:rPr lang="en-US" sz="1600" b="0" baseline="-25000">
                  <a:solidFill>
                    <a:srgbClr val="000000"/>
                  </a:solidFill>
                  <a:latin typeface="Times New Roman" pitchFamily="18" charset="0"/>
                </a:rPr>
                <a:t>2</a:t>
              </a:r>
              <a:r>
                <a:rPr lang="en-US" sz="1600" b="0">
                  <a:solidFill>
                    <a:srgbClr val="000000"/>
                  </a:solidFill>
                  <a:latin typeface="Times New Roman" pitchFamily="18" charset="0"/>
                </a:rPr>
                <a:t>  insulated</a:t>
              </a:r>
            </a:p>
            <a:p>
              <a:pPr eaLnBrk="1" hangingPunct="1"/>
              <a:r>
                <a:rPr lang="en-US" sz="1600" b="0">
                  <a:solidFill>
                    <a:srgbClr val="000000"/>
                  </a:solidFill>
                  <a:latin typeface="Times New Roman" pitchFamily="18" charset="0"/>
                </a:rPr>
                <a:t>Au probes</a:t>
              </a:r>
            </a:p>
          </p:txBody>
        </p:sp>
        <p:sp>
          <p:nvSpPr>
            <p:cNvPr id="48181" name="Rectangle 99"/>
            <p:cNvSpPr>
              <a:spLocks noChangeArrowheads="1"/>
            </p:cNvSpPr>
            <p:nvPr/>
          </p:nvSpPr>
          <p:spPr bwMode="auto">
            <a:xfrm>
              <a:off x="1250" y="1255"/>
              <a:ext cx="0" cy="127"/>
            </a:xfrm>
            <a:prstGeom prst="rect">
              <a:avLst/>
            </a:prstGeom>
            <a:noFill/>
            <a:ln w="9525">
              <a:noFill/>
              <a:miter lim="800000"/>
              <a:headEnd/>
              <a:tailEnd/>
            </a:ln>
          </p:spPr>
          <p:txBody>
            <a:bodyPr wrap="none" lIns="0" tIns="0" rIns="0" bIns="0">
              <a:spAutoFit/>
            </a:bodyPr>
            <a:lstStyle/>
            <a:p>
              <a:pPr eaLnBrk="1" hangingPunct="1"/>
              <a:endParaRPr lang="en-US" sz="1600" b="0">
                <a:latin typeface="Times New Roman" pitchFamily="18" charset="0"/>
              </a:endParaRPr>
            </a:p>
          </p:txBody>
        </p:sp>
        <p:sp>
          <p:nvSpPr>
            <p:cNvPr id="48182" name="Freeform 100"/>
            <p:cNvSpPr>
              <a:spLocks/>
            </p:cNvSpPr>
            <p:nvPr/>
          </p:nvSpPr>
          <p:spPr bwMode="auto">
            <a:xfrm>
              <a:off x="1587" y="808"/>
              <a:ext cx="27" cy="47"/>
            </a:xfrm>
            <a:custGeom>
              <a:avLst/>
              <a:gdLst>
                <a:gd name="T0" fmla="*/ 13 w 27"/>
                <a:gd name="T1" fmla="*/ 37 h 47"/>
                <a:gd name="T2" fmla="*/ 13 w 27"/>
                <a:gd name="T3" fmla="*/ 37 h 47"/>
                <a:gd name="T4" fmla="*/ 5 w 27"/>
                <a:gd name="T5" fmla="*/ 35 h 47"/>
                <a:gd name="T6" fmla="*/ 0 w 27"/>
                <a:gd name="T7" fmla="*/ 37 h 47"/>
                <a:gd name="T8" fmla="*/ 0 w 27"/>
                <a:gd name="T9" fmla="*/ 37 h 47"/>
                <a:gd name="T10" fmla="*/ 15 w 27"/>
                <a:gd name="T11" fmla="*/ 20 h 47"/>
                <a:gd name="T12" fmla="*/ 27 w 27"/>
                <a:gd name="T13" fmla="*/ 0 h 47"/>
                <a:gd name="T14" fmla="*/ 27 w 27"/>
                <a:gd name="T15" fmla="*/ 0 h 47"/>
                <a:gd name="T16" fmla="*/ 25 w 27"/>
                <a:gd name="T17" fmla="*/ 25 h 47"/>
                <a:gd name="T18" fmla="*/ 22 w 27"/>
                <a:gd name="T19" fmla="*/ 47 h 47"/>
                <a:gd name="T20" fmla="*/ 22 w 27"/>
                <a:gd name="T21" fmla="*/ 47 h 47"/>
                <a:gd name="T22" fmla="*/ 18 w 27"/>
                <a:gd name="T23" fmla="*/ 39 h 47"/>
                <a:gd name="T24" fmla="*/ 13 w 27"/>
                <a:gd name="T25" fmla="*/ 37 h 47"/>
                <a:gd name="T26" fmla="*/ 13 w 27"/>
                <a:gd name="T27" fmla="*/ 37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47"/>
                <a:gd name="T44" fmla="*/ 27 w 27"/>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47">
                  <a:moveTo>
                    <a:pt x="13" y="37"/>
                  </a:moveTo>
                  <a:lnTo>
                    <a:pt x="13" y="37"/>
                  </a:lnTo>
                  <a:lnTo>
                    <a:pt x="5" y="35"/>
                  </a:lnTo>
                  <a:lnTo>
                    <a:pt x="0" y="37"/>
                  </a:lnTo>
                  <a:lnTo>
                    <a:pt x="15" y="20"/>
                  </a:lnTo>
                  <a:lnTo>
                    <a:pt x="27" y="0"/>
                  </a:lnTo>
                  <a:lnTo>
                    <a:pt x="25" y="25"/>
                  </a:lnTo>
                  <a:lnTo>
                    <a:pt x="22" y="47"/>
                  </a:lnTo>
                  <a:lnTo>
                    <a:pt x="18" y="39"/>
                  </a:lnTo>
                  <a:lnTo>
                    <a:pt x="13" y="37"/>
                  </a:lnTo>
                  <a:close/>
                </a:path>
              </a:pathLst>
            </a:custGeom>
            <a:solidFill>
              <a:srgbClr val="000000"/>
            </a:solidFill>
            <a:ln w="7938">
              <a:solidFill>
                <a:srgbClr val="000000"/>
              </a:solidFill>
              <a:round/>
              <a:headEnd/>
              <a:tailEnd/>
            </a:ln>
          </p:spPr>
          <p:txBody>
            <a:bodyPr/>
            <a:lstStyle/>
            <a:p>
              <a:endParaRPr lang="en-US"/>
            </a:p>
          </p:txBody>
        </p:sp>
        <p:sp>
          <p:nvSpPr>
            <p:cNvPr id="48183" name="Freeform 101"/>
            <p:cNvSpPr>
              <a:spLocks/>
            </p:cNvSpPr>
            <p:nvPr/>
          </p:nvSpPr>
          <p:spPr bwMode="auto">
            <a:xfrm>
              <a:off x="2454" y="940"/>
              <a:ext cx="25" cy="44"/>
            </a:xfrm>
            <a:custGeom>
              <a:avLst/>
              <a:gdLst>
                <a:gd name="T0" fmla="*/ 13 w 25"/>
                <a:gd name="T1" fmla="*/ 39 h 44"/>
                <a:gd name="T2" fmla="*/ 13 w 25"/>
                <a:gd name="T3" fmla="*/ 39 h 44"/>
                <a:gd name="T4" fmla="*/ 5 w 25"/>
                <a:gd name="T5" fmla="*/ 39 h 44"/>
                <a:gd name="T6" fmla="*/ 0 w 25"/>
                <a:gd name="T7" fmla="*/ 42 h 44"/>
                <a:gd name="T8" fmla="*/ 0 w 25"/>
                <a:gd name="T9" fmla="*/ 42 h 44"/>
                <a:gd name="T10" fmla="*/ 10 w 25"/>
                <a:gd name="T11" fmla="*/ 22 h 44"/>
                <a:gd name="T12" fmla="*/ 20 w 25"/>
                <a:gd name="T13" fmla="*/ 0 h 44"/>
                <a:gd name="T14" fmla="*/ 20 w 25"/>
                <a:gd name="T15" fmla="*/ 0 h 44"/>
                <a:gd name="T16" fmla="*/ 22 w 25"/>
                <a:gd name="T17" fmla="*/ 22 h 44"/>
                <a:gd name="T18" fmla="*/ 25 w 25"/>
                <a:gd name="T19" fmla="*/ 44 h 44"/>
                <a:gd name="T20" fmla="*/ 25 w 25"/>
                <a:gd name="T21" fmla="*/ 44 h 44"/>
                <a:gd name="T22" fmla="*/ 18 w 25"/>
                <a:gd name="T23" fmla="*/ 42 h 44"/>
                <a:gd name="T24" fmla="*/ 13 w 25"/>
                <a:gd name="T25" fmla="*/ 39 h 44"/>
                <a:gd name="T26" fmla="*/ 13 w 25"/>
                <a:gd name="T27" fmla="*/ 39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44"/>
                <a:gd name="T44" fmla="*/ 25 w 25"/>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44">
                  <a:moveTo>
                    <a:pt x="13" y="39"/>
                  </a:moveTo>
                  <a:lnTo>
                    <a:pt x="13" y="39"/>
                  </a:lnTo>
                  <a:lnTo>
                    <a:pt x="5" y="39"/>
                  </a:lnTo>
                  <a:lnTo>
                    <a:pt x="0" y="42"/>
                  </a:lnTo>
                  <a:lnTo>
                    <a:pt x="10" y="22"/>
                  </a:lnTo>
                  <a:lnTo>
                    <a:pt x="20" y="0"/>
                  </a:lnTo>
                  <a:lnTo>
                    <a:pt x="22" y="22"/>
                  </a:lnTo>
                  <a:lnTo>
                    <a:pt x="25" y="44"/>
                  </a:lnTo>
                  <a:lnTo>
                    <a:pt x="18" y="42"/>
                  </a:lnTo>
                  <a:lnTo>
                    <a:pt x="13" y="39"/>
                  </a:lnTo>
                  <a:close/>
                </a:path>
              </a:pathLst>
            </a:custGeom>
            <a:solidFill>
              <a:srgbClr val="000000"/>
            </a:solidFill>
            <a:ln w="7938">
              <a:solidFill>
                <a:srgbClr val="000000"/>
              </a:solidFill>
              <a:round/>
              <a:headEnd/>
              <a:tailEnd/>
            </a:ln>
          </p:spPr>
          <p:txBody>
            <a:bodyPr/>
            <a:lstStyle/>
            <a:p>
              <a:endParaRPr lang="en-US"/>
            </a:p>
          </p:txBody>
        </p:sp>
        <p:sp>
          <p:nvSpPr>
            <p:cNvPr id="48184" name="Freeform 102"/>
            <p:cNvSpPr>
              <a:spLocks/>
            </p:cNvSpPr>
            <p:nvPr/>
          </p:nvSpPr>
          <p:spPr bwMode="auto">
            <a:xfrm>
              <a:off x="2301" y="1048"/>
              <a:ext cx="44" cy="34"/>
            </a:xfrm>
            <a:custGeom>
              <a:avLst/>
              <a:gdLst>
                <a:gd name="T0" fmla="*/ 34 w 44"/>
                <a:gd name="T1" fmla="*/ 22 h 34"/>
                <a:gd name="T2" fmla="*/ 34 w 44"/>
                <a:gd name="T3" fmla="*/ 22 h 34"/>
                <a:gd name="T4" fmla="*/ 31 w 44"/>
                <a:gd name="T5" fmla="*/ 27 h 34"/>
                <a:gd name="T6" fmla="*/ 31 w 44"/>
                <a:gd name="T7" fmla="*/ 34 h 34"/>
                <a:gd name="T8" fmla="*/ 31 w 44"/>
                <a:gd name="T9" fmla="*/ 34 h 34"/>
                <a:gd name="T10" fmla="*/ 17 w 44"/>
                <a:gd name="T11" fmla="*/ 17 h 34"/>
                <a:gd name="T12" fmla="*/ 0 w 44"/>
                <a:gd name="T13" fmla="*/ 0 h 34"/>
                <a:gd name="T14" fmla="*/ 0 w 44"/>
                <a:gd name="T15" fmla="*/ 0 h 34"/>
                <a:gd name="T16" fmla="*/ 22 w 44"/>
                <a:gd name="T17" fmla="*/ 7 h 34"/>
                <a:gd name="T18" fmla="*/ 44 w 44"/>
                <a:gd name="T19" fmla="*/ 12 h 34"/>
                <a:gd name="T20" fmla="*/ 44 w 44"/>
                <a:gd name="T21" fmla="*/ 12 h 34"/>
                <a:gd name="T22" fmla="*/ 39 w 44"/>
                <a:gd name="T23" fmla="*/ 17 h 34"/>
                <a:gd name="T24" fmla="*/ 34 w 44"/>
                <a:gd name="T25" fmla="*/ 22 h 34"/>
                <a:gd name="T26" fmla="*/ 34 w 44"/>
                <a:gd name="T27" fmla="*/ 22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34"/>
                <a:gd name="T44" fmla="*/ 44 w 44"/>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34">
                  <a:moveTo>
                    <a:pt x="34" y="22"/>
                  </a:moveTo>
                  <a:lnTo>
                    <a:pt x="34" y="22"/>
                  </a:lnTo>
                  <a:lnTo>
                    <a:pt x="31" y="27"/>
                  </a:lnTo>
                  <a:lnTo>
                    <a:pt x="31" y="34"/>
                  </a:lnTo>
                  <a:lnTo>
                    <a:pt x="17" y="17"/>
                  </a:lnTo>
                  <a:lnTo>
                    <a:pt x="0" y="0"/>
                  </a:lnTo>
                  <a:lnTo>
                    <a:pt x="22" y="7"/>
                  </a:lnTo>
                  <a:lnTo>
                    <a:pt x="44" y="12"/>
                  </a:lnTo>
                  <a:lnTo>
                    <a:pt x="39" y="17"/>
                  </a:lnTo>
                  <a:lnTo>
                    <a:pt x="34" y="22"/>
                  </a:lnTo>
                  <a:close/>
                </a:path>
              </a:pathLst>
            </a:custGeom>
            <a:solidFill>
              <a:srgbClr val="000000"/>
            </a:solidFill>
            <a:ln w="7938">
              <a:solidFill>
                <a:srgbClr val="000000"/>
              </a:solidFill>
              <a:round/>
              <a:headEnd/>
              <a:tailEnd/>
            </a:ln>
          </p:spPr>
          <p:txBody>
            <a:bodyPr/>
            <a:lstStyle/>
            <a:p>
              <a:endParaRPr lang="en-US"/>
            </a:p>
          </p:txBody>
        </p:sp>
        <p:sp>
          <p:nvSpPr>
            <p:cNvPr id="48185" name="Freeform 103"/>
            <p:cNvSpPr>
              <a:spLocks/>
            </p:cNvSpPr>
            <p:nvPr/>
          </p:nvSpPr>
          <p:spPr bwMode="auto">
            <a:xfrm>
              <a:off x="1436" y="571"/>
              <a:ext cx="865" cy="501"/>
            </a:xfrm>
            <a:custGeom>
              <a:avLst/>
              <a:gdLst>
                <a:gd name="T0" fmla="*/ 813 w 865"/>
                <a:gd name="T1" fmla="*/ 384 h 501"/>
                <a:gd name="T2" fmla="*/ 108 w 865"/>
                <a:gd name="T3" fmla="*/ 0 h 501"/>
                <a:gd name="T4" fmla="*/ 0 w 865"/>
                <a:gd name="T5" fmla="*/ 57 h 501"/>
                <a:gd name="T6" fmla="*/ 0 w 865"/>
                <a:gd name="T7" fmla="*/ 91 h 501"/>
                <a:gd name="T8" fmla="*/ 706 w 865"/>
                <a:gd name="T9" fmla="*/ 474 h 501"/>
                <a:gd name="T10" fmla="*/ 865 w 865"/>
                <a:gd name="T11" fmla="*/ 501 h 501"/>
                <a:gd name="T12" fmla="*/ 865 w 865"/>
                <a:gd name="T13" fmla="*/ 467 h 501"/>
                <a:gd name="T14" fmla="*/ 813 w 865"/>
                <a:gd name="T15" fmla="*/ 384 h 501"/>
                <a:gd name="T16" fmla="*/ 0 60000 65536"/>
                <a:gd name="T17" fmla="*/ 0 60000 65536"/>
                <a:gd name="T18" fmla="*/ 0 60000 65536"/>
                <a:gd name="T19" fmla="*/ 0 60000 65536"/>
                <a:gd name="T20" fmla="*/ 0 60000 65536"/>
                <a:gd name="T21" fmla="*/ 0 60000 65536"/>
                <a:gd name="T22" fmla="*/ 0 60000 65536"/>
                <a:gd name="T23" fmla="*/ 0 60000 65536"/>
                <a:gd name="T24" fmla="*/ 0 w 865"/>
                <a:gd name="T25" fmla="*/ 0 h 501"/>
                <a:gd name="T26" fmla="*/ 865 w 865"/>
                <a:gd name="T27" fmla="*/ 501 h 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5" h="501">
                  <a:moveTo>
                    <a:pt x="813" y="384"/>
                  </a:moveTo>
                  <a:lnTo>
                    <a:pt x="108" y="0"/>
                  </a:lnTo>
                  <a:lnTo>
                    <a:pt x="0" y="57"/>
                  </a:lnTo>
                  <a:lnTo>
                    <a:pt x="0" y="91"/>
                  </a:lnTo>
                  <a:lnTo>
                    <a:pt x="706" y="474"/>
                  </a:lnTo>
                  <a:lnTo>
                    <a:pt x="865" y="501"/>
                  </a:lnTo>
                  <a:lnTo>
                    <a:pt x="865" y="467"/>
                  </a:lnTo>
                  <a:lnTo>
                    <a:pt x="813" y="384"/>
                  </a:lnTo>
                  <a:close/>
                </a:path>
              </a:pathLst>
            </a:custGeom>
            <a:solidFill>
              <a:srgbClr val="FFFFFF"/>
            </a:solidFill>
            <a:ln w="7938">
              <a:solidFill>
                <a:srgbClr val="000000"/>
              </a:solidFill>
              <a:round/>
              <a:headEnd/>
              <a:tailEnd/>
            </a:ln>
          </p:spPr>
          <p:txBody>
            <a:bodyPr/>
            <a:lstStyle/>
            <a:p>
              <a:endParaRPr lang="en-US"/>
            </a:p>
          </p:txBody>
        </p:sp>
        <p:sp>
          <p:nvSpPr>
            <p:cNvPr id="48186" name="Freeform 104"/>
            <p:cNvSpPr>
              <a:spLocks/>
            </p:cNvSpPr>
            <p:nvPr/>
          </p:nvSpPr>
          <p:spPr bwMode="auto">
            <a:xfrm>
              <a:off x="1436" y="628"/>
              <a:ext cx="865" cy="410"/>
            </a:xfrm>
            <a:custGeom>
              <a:avLst/>
              <a:gdLst>
                <a:gd name="T0" fmla="*/ 865 w 865"/>
                <a:gd name="T1" fmla="*/ 410 h 410"/>
                <a:gd name="T2" fmla="*/ 706 w 865"/>
                <a:gd name="T3" fmla="*/ 383 h 410"/>
                <a:gd name="T4" fmla="*/ 0 w 865"/>
                <a:gd name="T5" fmla="*/ 0 h 410"/>
                <a:gd name="T6" fmla="*/ 0 60000 65536"/>
                <a:gd name="T7" fmla="*/ 0 60000 65536"/>
                <a:gd name="T8" fmla="*/ 0 60000 65536"/>
                <a:gd name="T9" fmla="*/ 0 w 865"/>
                <a:gd name="T10" fmla="*/ 0 h 410"/>
                <a:gd name="T11" fmla="*/ 865 w 865"/>
                <a:gd name="T12" fmla="*/ 410 h 410"/>
              </a:gdLst>
              <a:ahLst/>
              <a:cxnLst>
                <a:cxn ang="T6">
                  <a:pos x="T0" y="T1"/>
                </a:cxn>
                <a:cxn ang="T7">
                  <a:pos x="T2" y="T3"/>
                </a:cxn>
                <a:cxn ang="T8">
                  <a:pos x="T4" y="T5"/>
                </a:cxn>
              </a:cxnLst>
              <a:rect l="T9" t="T10" r="T11" b="T12"/>
              <a:pathLst>
                <a:path w="865" h="410">
                  <a:moveTo>
                    <a:pt x="865" y="410"/>
                  </a:moveTo>
                  <a:lnTo>
                    <a:pt x="706" y="383"/>
                  </a:lnTo>
                  <a:lnTo>
                    <a:pt x="0" y="0"/>
                  </a:lnTo>
                </a:path>
              </a:pathLst>
            </a:custGeom>
            <a:noFill/>
            <a:ln w="7938">
              <a:solidFill>
                <a:srgbClr val="000000"/>
              </a:solidFill>
              <a:round/>
              <a:headEnd/>
              <a:tailEnd/>
            </a:ln>
          </p:spPr>
          <p:txBody>
            <a:bodyPr/>
            <a:lstStyle/>
            <a:p>
              <a:endParaRPr lang="en-US"/>
            </a:p>
          </p:txBody>
        </p:sp>
        <p:sp>
          <p:nvSpPr>
            <p:cNvPr id="48187" name="Freeform 105"/>
            <p:cNvSpPr>
              <a:spLocks/>
            </p:cNvSpPr>
            <p:nvPr/>
          </p:nvSpPr>
          <p:spPr bwMode="auto">
            <a:xfrm>
              <a:off x="2215" y="994"/>
              <a:ext cx="59" cy="63"/>
            </a:xfrm>
            <a:custGeom>
              <a:avLst/>
              <a:gdLst>
                <a:gd name="T0" fmla="*/ 59 w 59"/>
                <a:gd name="T1" fmla="*/ 0 h 63"/>
                <a:gd name="T2" fmla="*/ 0 w 59"/>
                <a:gd name="T3" fmla="*/ 29 h 63"/>
                <a:gd name="T4" fmla="*/ 0 w 59"/>
                <a:gd name="T5" fmla="*/ 63 h 63"/>
                <a:gd name="T6" fmla="*/ 0 60000 65536"/>
                <a:gd name="T7" fmla="*/ 0 60000 65536"/>
                <a:gd name="T8" fmla="*/ 0 60000 65536"/>
                <a:gd name="T9" fmla="*/ 0 w 59"/>
                <a:gd name="T10" fmla="*/ 0 h 63"/>
                <a:gd name="T11" fmla="*/ 59 w 59"/>
                <a:gd name="T12" fmla="*/ 63 h 63"/>
              </a:gdLst>
              <a:ahLst/>
              <a:cxnLst>
                <a:cxn ang="T6">
                  <a:pos x="T0" y="T1"/>
                </a:cxn>
                <a:cxn ang="T7">
                  <a:pos x="T2" y="T3"/>
                </a:cxn>
                <a:cxn ang="T8">
                  <a:pos x="T4" y="T5"/>
                </a:cxn>
              </a:cxnLst>
              <a:rect l="T9" t="T10" r="T11" b="T12"/>
              <a:pathLst>
                <a:path w="59" h="63">
                  <a:moveTo>
                    <a:pt x="59" y="0"/>
                  </a:moveTo>
                  <a:lnTo>
                    <a:pt x="0" y="29"/>
                  </a:lnTo>
                  <a:lnTo>
                    <a:pt x="0" y="63"/>
                  </a:lnTo>
                </a:path>
              </a:pathLst>
            </a:custGeom>
            <a:noFill/>
            <a:ln w="7938">
              <a:solidFill>
                <a:srgbClr val="000000"/>
              </a:solidFill>
              <a:round/>
              <a:headEnd/>
              <a:tailEnd/>
            </a:ln>
          </p:spPr>
          <p:txBody>
            <a:bodyPr/>
            <a:lstStyle/>
            <a:p>
              <a:endParaRPr lang="en-US"/>
            </a:p>
          </p:txBody>
        </p:sp>
        <p:sp>
          <p:nvSpPr>
            <p:cNvPr id="48188" name="Line 106"/>
            <p:cNvSpPr>
              <a:spLocks noChangeShapeType="1"/>
            </p:cNvSpPr>
            <p:nvPr/>
          </p:nvSpPr>
          <p:spPr bwMode="auto">
            <a:xfrm>
              <a:off x="2142" y="1011"/>
              <a:ext cx="1" cy="34"/>
            </a:xfrm>
            <a:prstGeom prst="line">
              <a:avLst/>
            </a:prstGeom>
            <a:noFill/>
            <a:ln w="7938">
              <a:solidFill>
                <a:srgbClr val="000000"/>
              </a:solidFill>
              <a:round/>
              <a:headEnd/>
              <a:tailEnd/>
            </a:ln>
          </p:spPr>
          <p:txBody>
            <a:bodyPr/>
            <a:lstStyle/>
            <a:p>
              <a:endParaRPr lang="en-US"/>
            </a:p>
          </p:txBody>
        </p:sp>
        <p:sp>
          <p:nvSpPr>
            <p:cNvPr id="48189" name="Freeform 107"/>
            <p:cNvSpPr>
              <a:spLocks/>
            </p:cNvSpPr>
            <p:nvPr/>
          </p:nvSpPr>
          <p:spPr bwMode="auto">
            <a:xfrm>
              <a:off x="1636" y="444"/>
              <a:ext cx="865" cy="501"/>
            </a:xfrm>
            <a:custGeom>
              <a:avLst/>
              <a:gdLst>
                <a:gd name="T0" fmla="*/ 814 w 865"/>
                <a:gd name="T1" fmla="*/ 384 h 501"/>
                <a:gd name="T2" fmla="*/ 108 w 865"/>
                <a:gd name="T3" fmla="*/ 0 h 501"/>
                <a:gd name="T4" fmla="*/ 0 w 865"/>
                <a:gd name="T5" fmla="*/ 57 h 501"/>
                <a:gd name="T6" fmla="*/ 0 w 865"/>
                <a:gd name="T7" fmla="*/ 91 h 501"/>
                <a:gd name="T8" fmla="*/ 706 w 865"/>
                <a:gd name="T9" fmla="*/ 474 h 501"/>
                <a:gd name="T10" fmla="*/ 865 w 865"/>
                <a:gd name="T11" fmla="*/ 501 h 501"/>
                <a:gd name="T12" fmla="*/ 865 w 865"/>
                <a:gd name="T13" fmla="*/ 467 h 501"/>
                <a:gd name="T14" fmla="*/ 814 w 865"/>
                <a:gd name="T15" fmla="*/ 384 h 501"/>
                <a:gd name="T16" fmla="*/ 0 60000 65536"/>
                <a:gd name="T17" fmla="*/ 0 60000 65536"/>
                <a:gd name="T18" fmla="*/ 0 60000 65536"/>
                <a:gd name="T19" fmla="*/ 0 60000 65536"/>
                <a:gd name="T20" fmla="*/ 0 60000 65536"/>
                <a:gd name="T21" fmla="*/ 0 60000 65536"/>
                <a:gd name="T22" fmla="*/ 0 60000 65536"/>
                <a:gd name="T23" fmla="*/ 0 60000 65536"/>
                <a:gd name="T24" fmla="*/ 0 w 865"/>
                <a:gd name="T25" fmla="*/ 0 h 501"/>
                <a:gd name="T26" fmla="*/ 865 w 865"/>
                <a:gd name="T27" fmla="*/ 501 h 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5" h="501">
                  <a:moveTo>
                    <a:pt x="814" y="384"/>
                  </a:moveTo>
                  <a:lnTo>
                    <a:pt x="108" y="0"/>
                  </a:lnTo>
                  <a:lnTo>
                    <a:pt x="0" y="57"/>
                  </a:lnTo>
                  <a:lnTo>
                    <a:pt x="0" y="91"/>
                  </a:lnTo>
                  <a:lnTo>
                    <a:pt x="706" y="474"/>
                  </a:lnTo>
                  <a:lnTo>
                    <a:pt x="865" y="501"/>
                  </a:lnTo>
                  <a:lnTo>
                    <a:pt x="865" y="467"/>
                  </a:lnTo>
                  <a:lnTo>
                    <a:pt x="814" y="384"/>
                  </a:lnTo>
                  <a:close/>
                </a:path>
              </a:pathLst>
            </a:custGeom>
            <a:solidFill>
              <a:srgbClr val="FFFFFF"/>
            </a:solidFill>
            <a:ln w="7938">
              <a:solidFill>
                <a:srgbClr val="000000"/>
              </a:solidFill>
              <a:round/>
              <a:headEnd/>
              <a:tailEnd/>
            </a:ln>
          </p:spPr>
          <p:txBody>
            <a:bodyPr/>
            <a:lstStyle/>
            <a:p>
              <a:endParaRPr lang="en-US"/>
            </a:p>
          </p:txBody>
        </p:sp>
        <p:sp>
          <p:nvSpPr>
            <p:cNvPr id="48190" name="Freeform 108"/>
            <p:cNvSpPr>
              <a:spLocks/>
            </p:cNvSpPr>
            <p:nvPr/>
          </p:nvSpPr>
          <p:spPr bwMode="auto">
            <a:xfrm>
              <a:off x="1636" y="501"/>
              <a:ext cx="865" cy="410"/>
            </a:xfrm>
            <a:custGeom>
              <a:avLst/>
              <a:gdLst>
                <a:gd name="T0" fmla="*/ 865 w 865"/>
                <a:gd name="T1" fmla="*/ 410 h 410"/>
                <a:gd name="T2" fmla="*/ 706 w 865"/>
                <a:gd name="T3" fmla="*/ 383 h 410"/>
                <a:gd name="T4" fmla="*/ 0 w 865"/>
                <a:gd name="T5" fmla="*/ 0 h 410"/>
                <a:gd name="T6" fmla="*/ 0 60000 65536"/>
                <a:gd name="T7" fmla="*/ 0 60000 65536"/>
                <a:gd name="T8" fmla="*/ 0 60000 65536"/>
                <a:gd name="T9" fmla="*/ 0 w 865"/>
                <a:gd name="T10" fmla="*/ 0 h 410"/>
                <a:gd name="T11" fmla="*/ 865 w 865"/>
                <a:gd name="T12" fmla="*/ 410 h 410"/>
              </a:gdLst>
              <a:ahLst/>
              <a:cxnLst>
                <a:cxn ang="T6">
                  <a:pos x="T0" y="T1"/>
                </a:cxn>
                <a:cxn ang="T7">
                  <a:pos x="T2" y="T3"/>
                </a:cxn>
                <a:cxn ang="T8">
                  <a:pos x="T4" y="T5"/>
                </a:cxn>
              </a:cxnLst>
              <a:rect l="T9" t="T10" r="T11" b="T12"/>
              <a:pathLst>
                <a:path w="865" h="410">
                  <a:moveTo>
                    <a:pt x="865" y="410"/>
                  </a:moveTo>
                  <a:lnTo>
                    <a:pt x="706" y="383"/>
                  </a:lnTo>
                  <a:lnTo>
                    <a:pt x="0" y="0"/>
                  </a:lnTo>
                </a:path>
              </a:pathLst>
            </a:custGeom>
            <a:noFill/>
            <a:ln w="7938">
              <a:solidFill>
                <a:srgbClr val="000000"/>
              </a:solidFill>
              <a:round/>
              <a:headEnd/>
              <a:tailEnd/>
            </a:ln>
          </p:spPr>
          <p:txBody>
            <a:bodyPr/>
            <a:lstStyle/>
            <a:p>
              <a:endParaRPr lang="en-US"/>
            </a:p>
          </p:txBody>
        </p:sp>
        <p:sp>
          <p:nvSpPr>
            <p:cNvPr id="48191" name="Freeform 109"/>
            <p:cNvSpPr>
              <a:spLocks/>
            </p:cNvSpPr>
            <p:nvPr/>
          </p:nvSpPr>
          <p:spPr bwMode="auto">
            <a:xfrm>
              <a:off x="2415" y="867"/>
              <a:ext cx="59" cy="63"/>
            </a:xfrm>
            <a:custGeom>
              <a:avLst/>
              <a:gdLst>
                <a:gd name="T0" fmla="*/ 59 w 59"/>
                <a:gd name="T1" fmla="*/ 0 h 63"/>
                <a:gd name="T2" fmla="*/ 0 w 59"/>
                <a:gd name="T3" fmla="*/ 29 h 63"/>
                <a:gd name="T4" fmla="*/ 0 w 59"/>
                <a:gd name="T5" fmla="*/ 63 h 63"/>
                <a:gd name="T6" fmla="*/ 0 60000 65536"/>
                <a:gd name="T7" fmla="*/ 0 60000 65536"/>
                <a:gd name="T8" fmla="*/ 0 60000 65536"/>
                <a:gd name="T9" fmla="*/ 0 w 59"/>
                <a:gd name="T10" fmla="*/ 0 h 63"/>
                <a:gd name="T11" fmla="*/ 59 w 59"/>
                <a:gd name="T12" fmla="*/ 63 h 63"/>
              </a:gdLst>
              <a:ahLst/>
              <a:cxnLst>
                <a:cxn ang="T6">
                  <a:pos x="T0" y="T1"/>
                </a:cxn>
                <a:cxn ang="T7">
                  <a:pos x="T2" y="T3"/>
                </a:cxn>
                <a:cxn ang="T8">
                  <a:pos x="T4" y="T5"/>
                </a:cxn>
              </a:cxnLst>
              <a:rect l="T9" t="T10" r="T11" b="T12"/>
              <a:pathLst>
                <a:path w="59" h="63">
                  <a:moveTo>
                    <a:pt x="59" y="0"/>
                  </a:moveTo>
                  <a:lnTo>
                    <a:pt x="0" y="29"/>
                  </a:lnTo>
                  <a:lnTo>
                    <a:pt x="0" y="63"/>
                  </a:lnTo>
                </a:path>
              </a:pathLst>
            </a:custGeom>
            <a:noFill/>
            <a:ln w="7938">
              <a:solidFill>
                <a:srgbClr val="000000"/>
              </a:solidFill>
              <a:round/>
              <a:headEnd/>
              <a:tailEnd/>
            </a:ln>
          </p:spPr>
          <p:txBody>
            <a:bodyPr/>
            <a:lstStyle/>
            <a:p>
              <a:endParaRPr lang="en-US"/>
            </a:p>
          </p:txBody>
        </p:sp>
        <p:sp>
          <p:nvSpPr>
            <p:cNvPr id="48192" name="Line 110"/>
            <p:cNvSpPr>
              <a:spLocks noChangeShapeType="1"/>
            </p:cNvSpPr>
            <p:nvPr/>
          </p:nvSpPr>
          <p:spPr bwMode="auto">
            <a:xfrm>
              <a:off x="2342" y="884"/>
              <a:ext cx="1" cy="34"/>
            </a:xfrm>
            <a:prstGeom prst="line">
              <a:avLst/>
            </a:prstGeom>
            <a:noFill/>
            <a:ln w="7938">
              <a:solidFill>
                <a:srgbClr val="000000"/>
              </a:solidFill>
              <a:round/>
              <a:headEnd/>
              <a:tailEnd/>
            </a:ln>
          </p:spPr>
          <p:txBody>
            <a:bodyPr/>
            <a:lstStyle/>
            <a:p>
              <a:endParaRPr lang="en-US"/>
            </a:p>
          </p:txBody>
        </p:sp>
        <p:sp>
          <p:nvSpPr>
            <p:cNvPr id="48193" name="Freeform 111"/>
            <p:cNvSpPr>
              <a:spLocks/>
            </p:cNvSpPr>
            <p:nvPr/>
          </p:nvSpPr>
          <p:spPr bwMode="auto">
            <a:xfrm>
              <a:off x="2332" y="801"/>
              <a:ext cx="27" cy="44"/>
            </a:xfrm>
            <a:custGeom>
              <a:avLst/>
              <a:gdLst>
                <a:gd name="T0" fmla="*/ 13 w 27"/>
                <a:gd name="T1" fmla="*/ 5 h 44"/>
                <a:gd name="T2" fmla="*/ 13 w 27"/>
                <a:gd name="T3" fmla="*/ 5 h 44"/>
                <a:gd name="T4" fmla="*/ 20 w 27"/>
                <a:gd name="T5" fmla="*/ 2 h 44"/>
                <a:gd name="T6" fmla="*/ 27 w 27"/>
                <a:gd name="T7" fmla="*/ 0 h 44"/>
                <a:gd name="T8" fmla="*/ 27 w 27"/>
                <a:gd name="T9" fmla="*/ 0 h 44"/>
                <a:gd name="T10" fmla="*/ 20 w 27"/>
                <a:gd name="T11" fmla="*/ 22 h 44"/>
                <a:gd name="T12" fmla="*/ 13 w 27"/>
                <a:gd name="T13" fmla="*/ 44 h 44"/>
                <a:gd name="T14" fmla="*/ 13 w 27"/>
                <a:gd name="T15" fmla="*/ 44 h 44"/>
                <a:gd name="T16" fmla="*/ 8 w 27"/>
                <a:gd name="T17" fmla="*/ 22 h 44"/>
                <a:gd name="T18" fmla="*/ 0 w 27"/>
                <a:gd name="T19" fmla="*/ 0 h 44"/>
                <a:gd name="T20" fmla="*/ 0 w 27"/>
                <a:gd name="T21" fmla="*/ 0 h 44"/>
                <a:gd name="T22" fmla="*/ 8 w 27"/>
                <a:gd name="T23" fmla="*/ 2 h 44"/>
                <a:gd name="T24" fmla="*/ 13 w 27"/>
                <a:gd name="T25" fmla="*/ 5 h 44"/>
                <a:gd name="T26" fmla="*/ 13 w 27"/>
                <a:gd name="T27" fmla="*/ 5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44"/>
                <a:gd name="T44" fmla="*/ 27 w 27"/>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44">
                  <a:moveTo>
                    <a:pt x="13" y="5"/>
                  </a:moveTo>
                  <a:lnTo>
                    <a:pt x="13" y="5"/>
                  </a:lnTo>
                  <a:lnTo>
                    <a:pt x="20" y="2"/>
                  </a:lnTo>
                  <a:lnTo>
                    <a:pt x="27" y="0"/>
                  </a:lnTo>
                  <a:lnTo>
                    <a:pt x="20" y="22"/>
                  </a:lnTo>
                  <a:lnTo>
                    <a:pt x="13" y="44"/>
                  </a:lnTo>
                  <a:lnTo>
                    <a:pt x="8" y="22"/>
                  </a:lnTo>
                  <a:lnTo>
                    <a:pt x="0" y="0"/>
                  </a:lnTo>
                  <a:lnTo>
                    <a:pt x="8" y="2"/>
                  </a:lnTo>
                  <a:lnTo>
                    <a:pt x="13" y="5"/>
                  </a:lnTo>
                  <a:close/>
                </a:path>
              </a:pathLst>
            </a:custGeom>
            <a:solidFill>
              <a:srgbClr val="000000"/>
            </a:solidFill>
            <a:ln w="7938">
              <a:solidFill>
                <a:srgbClr val="000000"/>
              </a:solidFill>
              <a:round/>
              <a:headEnd/>
              <a:tailEnd/>
            </a:ln>
          </p:spPr>
          <p:txBody>
            <a:bodyPr/>
            <a:lstStyle/>
            <a:p>
              <a:endParaRPr lang="en-US"/>
            </a:p>
          </p:txBody>
        </p:sp>
        <p:sp>
          <p:nvSpPr>
            <p:cNvPr id="48194" name="Freeform 112"/>
            <p:cNvSpPr>
              <a:spLocks/>
            </p:cNvSpPr>
            <p:nvPr/>
          </p:nvSpPr>
          <p:spPr bwMode="auto">
            <a:xfrm>
              <a:off x="2110" y="532"/>
              <a:ext cx="235" cy="379"/>
            </a:xfrm>
            <a:custGeom>
              <a:avLst/>
              <a:gdLst>
                <a:gd name="T0" fmla="*/ 0 w 235"/>
                <a:gd name="T1" fmla="*/ 379 h 379"/>
                <a:gd name="T2" fmla="*/ 235 w 235"/>
                <a:gd name="T3" fmla="*/ 0 h 379"/>
                <a:gd name="T4" fmla="*/ 235 w 235"/>
                <a:gd name="T5" fmla="*/ 276 h 379"/>
                <a:gd name="T6" fmla="*/ 0 60000 65536"/>
                <a:gd name="T7" fmla="*/ 0 60000 65536"/>
                <a:gd name="T8" fmla="*/ 0 60000 65536"/>
                <a:gd name="T9" fmla="*/ 0 w 235"/>
                <a:gd name="T10" fmla="*/ 0 h 379"/>
                <a:gd name="T11" fmla="*/ 235 w 235"/>
                <a:gd name="T12" fmla="*/ 379 h 379"/>
              </a:gdLst>
              <a:ahLst/>
              <a:cxnLst>
                <a:cxn ang="T6">
                  <a:pos x="T0" y="T1"/>
                </a:cxn>
                <a:cxn ang="T7">
                  <a:pos x="T2" y="T3"/>
                </a:cxn>
                <a:cxn ang="T8">
                  <a:pos x="T4" y="T5"/>
                </a:cxn>
              </a:cxnLst>
              <a:rect l="T9" t="T10" r="T11" b="T12"/>
              <a:pathLst>
                <a:path w="235" h="379">
                  <a:moveTo>
                    <a:pt x="0" y="379"/>
                  </a:moveTo>
                  <a:lnTo>
                    <a:pt x="235" y="0"/>
                  </a:lnTo>
                  <a:lnTo>
                    <a:pt x="235" y="276"/>
                  </a:lnTo>
                </a:path>
              </a:pathLst>
            </a:custGeom>
            <a:noFill/>
            <a:ln w="7938">
              <a:solidFill>
                <a:srgbClr val="000000"/>
              </a:solidFill>
              <a:round/>
              <a:headEnd/>
              <a:tailEnd/>
            </a:ln>
          </p:spPr>
          <p:txBody>
            <a:bodyPr/>
            <a:lstStyle/>
            <a:p>
              <a:endParaRPr lang="en-US"/>
            </a:p>
          </p:txBody>
        </p:sp>
        <p:sp>
          <p:nvSpPr>
            <p:cNvPr id="48195" name="Freeform 113"/>
            <p:cNvSpPr>
              <a:spLocks/>
            </p:cNvSpPr>
            <p:nvPr/>
          </p:nvSpPr>
          <p:spPr bwMode="auto">
            <a:xfrm>
              <a:off x="2091" y="899"/>
              <a:ext cx="34" cy="41"/>
            </a:xfrm>
            <a:custGeom>
              <a:avLst/>
              <a:gdLst>
                <a:gd name="T0" fmla="*/ 22 w 34"/>
                <a:gd name="T1" fmla="*/ 9 h 41"/>
                <a:gd name="T2" fmla="*/ 22 w 34"/>
                <a:gd name="T3" fmla="*/ 9 h 41"/>
                <a:gd name="T4" fmla="*/ 26 w 34"/>
                <a:gd name="T5" fmla="*/ 12 h 41"/>
                <a:gd name="T6" fmla="*/ 34 w 34"/>
                <a:gd name="T7" fmla="*/ 12 h 41"/>
                <a:gd name="T8" fmla="*/ 34 w 34"/>
                <a:gd name="T9" fmla="*/ 12 h 41"/>
                <a:gd name="T10" fmla="*/ 17 w 34"/>
                <a:gd name="T11" fmla="*/ 27 h 41"/>
                <a:gd name="T12" fmla="*/ 0 w 34"/>
                <a:gd name="T13" fmla="*/ 41 h 41"/>
                <a:gd name="T14" fmla="*/ 0 w 34"/>
                <a:gd name="T15" fmla="*/ 41 h 41"/>
                <a:gd name="T16" fmla="*/ 7 w 34"/>
                <a:gd name="T17" fmla="*/ 22 h 41"/>
                <a:gd name="T18" fmla="*/ 12 w 34"/>
                <a:gd name="T19" fmla="*/ 0 h 41"/>
                <a:gd name="T20" fmla="*/ 12 w 34"/>
                <a:gd name="T21" fmla="*/ 0 h 41"/>
                <a:gd name="T22" fmla="*/ 17 w 34"/>
                <a:gd name="T23" fmla="*/ 7 h 41"/>
                <a:gd name="T24" fmla="*/ 22 w 34"/>
                <a:gd name="T25" fmla="*/ 9 h 41"/>
                <a:gd name="T26" fmla="*/ 22 w 34"/>
                <a:gd name="T27" fmla="*/ 9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41"/>
                <a:gd name="T44" fmla="*/ 34 w 34"/>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41">
                  <a:moveTo>
                    <a:pt x="22" y="9"/>
                  </a:moveTo>
                  <a:lnTo>
                    <a:pt x="22" y="9"/>
                  </a:lnTo>
                  <a:lnTo>
                    <a:pt x="26" y="12"/>
                  </a:lnTo>
                  <a:lnTo>
                    <a:pt x="34" y="12"/>
                  </a:lnTo>
                  <a:lnTo>
                    <a:pt x="17" y="27"/>
                  </a:lnTo>
                  <a:lnTo>
                    <a:pt x="0" y="41"/>
                  </a:lnTo>
                  <a:lnTo>
                    <a:pt x="7" y="22"/>
                  </a:lnTo>
                  <a:lnTo>
                    <a:pt x="12" y="0"/>
                  </a:lnTo>
                  <a:lnTo>
                    <a:pt x="17" y="7"/>
                  </a:lnTo>
                  <a:lnTo>
                    <a:pt x="22" y="9"/>
                  </a:lnTo>
                  <a:close/>
                </a:path>
              </a:pathLst>
            </a:custGeom>
            <a:solidFill>
              <a:srgbClr val="000000"/>
            </a:solidFill>
            <a:ln w="7938">
              <a:solidFill>
                <a:srgbClr val="000000"/>
              </a:solidFill>
              <a:round/>
              <a:headEnd/>
              <a:tailEnd/>
            </a:ln>
          </p:spPr>
          <p:txBody>
            <a:bodyPr/>
            <a:lstStyle/>
            <a:p>
              <a:endParaRPr lang="en-US"/>
            </a:p>
          </p:txBody>
        </p:sp>
      </p:grpSp>
      <p:sp>
        <p:nvSpPr>
          <p:cNvPr id="48135" name="Rectangle 114"/>
          <p:cNvSpPr>
            <a:spLocks noChangeArrowheads="1"/>
          </p:cNvSpPr>
          <p:nvPr/>
        </p:nvSpPr>
        <p:spPr bwMode="auto">
          <a:xfrm>
            <a:off x="876300" y="2674938"/>
            <a:ext cx="3500438" cy="533400"/>
          </a:xfrm>
          <a:prstGeom prst="rect">
            <a:avLst/>
          </a:prstGeom>
          <a:noFill/>
          <a:ln w="9525">
            <a:noFill/>
            <a:miter lim="800000"/>
            <a:headEnd/>
            <a:tailEnd/>
          </a:ln>
        </p:spPr>
        <p:txBody>
          <a:bodyPr anchor="ctr"/>
          <a:lstStyle/>
          <a:p>
            <a:r>
              <a:rPr lang="en-US" sz="1600" b="0">
                <a:latin typeface="Arial" pitchFamily="34" charset="0"/>
                <a:ea typeface="MS Mincho" pitchFamily="49" charset="-128"/>
              </a:rPr>
              <a:t>(a) Beam-lead multiple electrode</a:t>
            </a:r>
            <a:endParaRPr lang="en-US" sz="1600" b="0">
              <a:latin typeface="Arial" pitchFamily="34" charset="0"/>
              <a:cs typeface="Courier New" pitchFamily="49" charset="0"/>
            </a:endParaRPr>
          </a:p>
        </p:txBody>
      </p:sp>
      <p:sp>
        <p:nvSpPr>
          <p:cNvPr id="48136" name="Rectangle 115"/>
          <p:cNvSpPr>
            <a:spLocks noChangeArrowheads="1"/>
          </p:cNvSpPr>
          <p:nvPr/>
        </p:nvSpPr>
        <p:spPr bwMode="auto">
          <a:xfrm>
            <a:off x="4754563" y="2635250"/>
            <a:ext cx="3143250" cy="533400"/>
          </a:xfrm>
          <a:prstGeom prst="rect">
            <a:avLst/>
          </a:prstGeom>
          <a:noFill/>
          <a:ln w="9525">
            <a:noFill/>
            <a:miter lim="800000"/>
            <a:headEnd/>
            <a:tailEnd/>
          </a:ln>
        </p:spPr>
        <p:txBody>
          <a:bodyPr anchor="ctr"/>
          <a:lstStyle/>
          <a:p>
            <a:pPr algn="ctr"/>
            <a:r>
              <a:rPr lang="en-US" sz="1600" b="0">
                <a:latin typeface="Arial" pitchFamily="34" charset="0"/>
                <a:ea typeface="MS Mincho" pitchFamily="49" charset="-128"/>
              </a:rPr>
              <a:t>(b) Multielectrode silicon probe</a:t>
            </a:r>
            <a:endParaRPr lang="en-US" sz="1600" b="0">
              <a:latin typeface="Arial" pitchFamily="34" charset="0"/>
              <a:cs typeface="Courier New" pitchFamily="49" charset="0"/>
            </a:endParaRPr>
          </a:p>
        </p:txBody>
      </p:sp>
      <p:sp>
        <p:nvSpPr>
          <p:cNvPr id="48137" name="Rectangle 116"/>
          <p:cNvSpPr>
            <a:spLocks noChangeArrowheads="1"/>
          </p:cNvSpPr>
          <p:nvPr/>
        </p:nvSpPr>
        <p:spPr bwMode="auto">
          <a:xfrm>
            <a:off x="625475" y="5292725"/>
            <a:ext cx="3487738" cy="533400"/>
          </a:xfrm>
          <a:prstGeom prst="rect">
            <a:avLst/>
          </a:prstGeom>
          <a:noFill/>
          <a:ln w="9525">
            <a:noFill/>
            <a:miter lim="800000"/>
            <a:headEnd/>
            <a:tailEnd/>
          </a:ln>
        </p:spPr>
        <p:txBody>
          <a:bodyPr anchor="ctr"/>
          <a:lstStyle/>
          <a:p>
            <a:pPr algn="ctr"/>
            <a:r>
              <a:rPr lang="en-US" sz="1600" b="0">
                <a:latin typeface="Arial" pitchFamily="34" charset="0"/>
                <a:ea typeface="MS Mincho" pitchFamily="49" charset="-128"/>
              </a:rPr>
              <a:t>(c) Multiple-chamber electrode</a:t>
            </a:r>
            <a:endParaRPr lang="en-US" sz="1600" b="0">
              <a:latin typeface="Arial" pitchFamily="34" charset="0"/>
              <a:cs typeface="Courier New" pitchFamily="49" charset="0"/>
            </a:endParaRPr>
          </a:p>
        </p:txBody>
      </p:sp>
      <p:grpSp>
        <p:nvGrpSpPr>
          <p:cNvPr id="5" name="Group 118"/>
          <p:cNvGrpSpPr>
            <a:grpSpLocks/>
          </p:cNvGrpSpPr>
          <p:nvPr/>
        </p:nvGrpSpPr>
        <p:grpSpPr bwMode="auto">
          <a:xfrm>
            <a:off x="4675188" y="3416300"/>
            <a:ext cx="3422650" cy="2303463"/>
            <a:chOff x="2978" y="1894"/>
            <a:chExt cx="2156" cy="1451"/>
          </a:xfrm>
        </p:grpSpPr>
        <p:sp>
          <p:nvSpPr>
            <p:cNvPr id="48139" name="Freeform 56"/>
            <p:cNvSpPr>
              <a:spLocks/>
            </p:cNvSpPr>
            <p:nvPr/>
          </p:nvSpPr>
          <p:spPr bwMode="auto">
            <a:xfrm>
              <a:off x="3720" y="1929"/>
              <a:ext cx="1170" cy="1282"/>
            </a:xfrm>
            <a:custGeom>
              <a:avLst/>
              <a:gdLst>
                <a:gd name="T0" fmla="*/ 1624 w 843"/>
                <a:gd name="T1" fmla="*/ 1546 h 1063"/>
                <a:gd name="T2" fmla="*/ 1624 w 843"/>
                <a:gd name="T3" fmla="*/ 657 h 1063"/>
                <a:gd name="T4" fmla="*/ 0 w 843"/>
                <a:gd name="T5" fmla="*/ 0 h 1063"/>
                <a:gd name="T6" fmla="*/ 0 w 843"/>
                <a:gd name="T7" fmla="*/ 884 h 1063"/>
                <a:gd name="T8" fmla="*/ 1624 w 843"/>
                <a:gd name="T9" fmla="*/ 1546 h 1063"/>
                <a:gd name="T10" fmla="*/ 0 60000 65536"/>
                <a:gd name="T11" fmla="*/ 0 60000 65536"/>
                <a:gd name="T12" fmla="*/ 0 60000 65536"/>
                <a:gd name="T13" fmla="*/ 0 60000 65536"/>
                <a:gd name="T14" fmla="*/ 0 60000 65536"/>
                <a:gd name="T15" fmla="*/ 0 w 843"/>
                <a:gd name="T16" fmla="*/ 0 h 1063"/>
                <a:gd name="T17" fmla="*/ 843 w 843"/>
                <a:gd name="T18" fmla="*/ 1063 h 1063"/>
              </a:gdLst>
              <a:ahLst/>
              <a:cxnLst>
                <a:cxn ang="T10">
                  <a:pos x="T0" y="T1"/>
                </a:cxn>
                <a:cxn ang="T11">
                  <a:pos x="T2" y="T3"/>
                </a:cxn>
                <a:cxn ang="T12">
                  <a:pos x="T4" y="T5"/>
                </a:cxn>
                <a:cxn ang="T13">
                  <a:pos x="T6" y="T7"/>
                </a:cxn>
                <a:cxn ang="T14">
                  <a:pos x="T8" y="T9"/>
                </a:cxn>
              </a:cxnLst>
              <a:rect l="T15" t="T16" r="T17" b="T18"/>
              <a:pathLst>
                <a:path w="843" h="1063">
                  <a:moveTo>
                    <a:pt x="843" y="1063"/>
                  </a:moveTo>
                  <a:lnTo>
                    <a:pt x="843" y="452"/>
                  </a:lnTo>
                  <a:lnTo>
                    <a:pt x="0" y="0"/>
                  </a:lnTo>
                  <a:lnTo>
                    <a:pt x="0" y="608"/>
                  </a:lnTo>
                  <a:lnTo>
                    <a:pt x="843" y="1063"/>
                  </a:lnTo>
                  <a:close/>
                </a:path>
              </a:pathLst>
            </a:custGeom>
            <a:noFill/>
            <a:ln w="7938">
              <a:solidFill>
                <a:srgbClr val="000000"/>
              </a:solidFill>
              <a:round/>
              <a:headEnd/>
              <a:tailEnd/>
            </a:ln>
          </p:spPr>
          <p:txBody>
            <a:bodyPr/>
            <a:lstStyle/>
            <a:p>
              <a:endParaRPr lang="en-US"/>
            </a:p>
          </p:txBody>
        </p:sp>
        <p:sp>
          <p:nvSpPr>
            <p:cNvPr id="48140" name="Freeform 57"/>
            <p:cNvSpPr>
              <a:spLocks/>
            </p:cNvSpPr>
            <p:nvPr/>
          </p:nvSpPr>
          <p:spPr bwMode="auto">
            <a:xfrm>
              <a:off x="3720" y="1894"/>
              <a:ext cx="1238" cy="1313"/>
            </a:xfrm>
            <a:custGeom>
              <a:avLst/>
              <a:gdLst>
                <a:gd name="T0" fmla="*/ 0 w 892"/>
                <a:gd name="T1" fmla="*/ 42 h 1089"/>
                <a:gd name="T2" fmla="*/ 94 w 892"/>
                <a:gd name="T3" fmla="*/ 0 h 1089"/>
                <a:gd name="T4" fmla="*/ 1718 w 892"/>
                <a:gd name="T5" fmla="*/ 657 h 1089"/>
                <a:gd name="T6" fmla="*/ 1718 w 892"/>
                <a:gd name="T7" fmla="*/ 1543 h 1089"/>
                <a:gd name="T8" fmla="*/ 1624 w 892"/>
                <a:gd name="T9" fmla="*/ 1583 h 1089"/>
                <a:gd name="T10" fmla="*/ 0 60000 65536"/>
                <a:gd name="T11" fmla="*/ 0 60000 65536"/>
                <a:gd name="T12" fmla="*/ 0 60000 65536"/>
                <a:gd name="T13" fmla="*/ 0 60000 65536"/>
                <a:gd name="T14" fmla="*/ 0 60000 65536"/>
                <a:gd name="T15" fmla="*/ 0 w 892"/>
                <a:gd name="T16" fmla="*/ 0 h 1089"/>
                <a:gd name="T17" fmla="*/ 892 w 892"/>
                <a:gd name="T18" fmla="*/ 1089 h 1089"/>
              </a:gdLst>
              <a:ahLst/>
              <a:cxnLst>
                <a:cxn ang="T10">
                  <a:pos x="T0" y="T1"/>
                </a:cxn>
                <a:cxn ang="T11">
                  <a:pos x="T2" y="T3"/>
                </a:cxn>
                <a:cxn ang="T12">
                  <a:pos x="T4" y="T5"/>
                </a:cxn>
                <a:cxn ang="T13">
                  <a:pos x="T6" y="T7"/>
                </a:cxn>
                <a:cxn ang="T14">
                  <a:pos x="T8" y="T9"/>
                </a:cxn>
              </a:cxnLst>
              <a:rect l="T15" t="T16" r="T17" b="T18"/>
              <a:pathLst>
                <a:path w="892" h="1089">
                  <a:moveTo>
                    <a:pt x="0" y="29"/>
                  </a:moveTo>
                  <a:lnTo>
                    <a:pt x="49" y="0"/>
                  </a:lnTo>
                  <a:lnTo>
                    <a:pt x="892" y="452"/>
                  </a:lnTo>
                  <a:lnTo>
                    <a:pt x="892" y="1062"/>
                  </a:lnTo>
                  <a:lnTo>
                    <a:pt x="843" y="1089"/>
                  </a:lnTo>
                </a:path>
              </a:pathLst>
            </a:custGeom>
            <a:noFill/>
            <a:ln w="7938">
              <a:solidFill>
                <a:srgbClr val="000000"/>
              </a:solidFill>
              <a:round/>
              <a:headEnd/>
              <a:tailEnd/>
            </a:ln>
          </p:spPr>
          <p:txBody>
            <a:bodyPr/>
            <a:lstStyle/>
            <a:p>
              <a:endParaRPr lang="en-US"/>
            </a:p>
          </p:txBody>
        </p:sp>
        <p:sp>
          <p:nvSpPr>
            <p:cNvPr id="48141" name="Line 58"/>
            <p:cNvSpPr>
              <a:spLocks noChangeShapeType="1"/>
            </p:cNvSpPr>
            <p:nvPr/>
          </p:nvSpPr>
          <p:spPr bwMode="auto">
            <a:xfrm flipV="1">
              <a:off x="4890" y="2439"/>
              <a:ext cx="68" cy="35"/>
            </a:xfrm>
            <a:prstGeom prst="line">
              <a:avLst/>
            </a:prstGeom>
            <a:noFill/>
            <a:ln w="7938">
              <a:solidFill>
                <a:srgbClr val="000000"/>
              </a:solidFill>
              <a:round/>
              <a:headEnd/>
              <a:tailEnd/>
            </a:ln>
          </p:spPr>
          <p:txBody>
            <a:bodyPr/>
            <a:lstStyle/>
            <a:p>
              <a:endParaRPr lang="en-US"/>
            </a:p>
          </p:txBody>
        </p:sp>
        <p:sp>
          <p:nvSpPr>
            <p:cNvPr id="48142" name="Freeform 59"/>
            <p:cNvSpPr>
              <a:spLocks/>
            </p:cNvSpPr>
            <p:nvPr/>
          </p:nvSpPr>
          <p:spPr bwMode="auto">
            <a:xfrm>
              <a:off x="4185" y="2378"/>
              <a:ext cx="237" cy="258"/>
            </a:xfrm>
            <a:custGeom>
              <a:avLst/>
              <a:gdLst>
                <a:gd name="T0" fmla="*/ 0 w 171"/>
                <a:gd name="T1" fmla="*/ 82 h 214"/>
                <a:gd name="T2" fmla="*/ 79 w 171"/>
                <a:gd name="T3" fmla="*/ 0 h 214"/>
                <a:gd name="T4" fmla="*/ 234 w 171"/>
                <a:gd name="T5" fmla="*/ 66 h 214"/>
                <a:gd name="T6" fmla="*/ 328 w 171"/>
                <a:gd name="T7" fmla="*/ 222 h 214"/>
                <a:gd name="T8" fmla="*/ 244 w 171"/>
                <a:gd name="T9" fmla="*/ 311 h 214"/>
                <a:gd name="T10" fmla="*/ 75 w 171"/>
                <a:gd name="T11" fmla="*/ 245 h 214"/>
                <a:gd name="T12" fmla="*/ 0 w 171"/>
                <a:gd name="T13" fmla="*/ 82 h 214"/>
                <a:gd name="T14" fmla="*/ 0 60000 65536"/>
                <a:gd name="T15" fmla="*/ 0 60000 65536"/>
                <a:gd name="T16" fmla="*/ 0 60000 65536"/>
                <a:gd name="T17" fmla="*/ 0 60000 65536"/>
                <a:gd name="T18" fmla="*/ 0 60000 65536"/>
                <a:gd name="T19" fmla="*/ 0 60000 65536"/>
                <a:gd name="T20" fmla="*/ 0 60000 65536"/>
                <a:gd name="T21" fmla="*/ 0 w 171"/>
                <a:gd name="T22" fmla="*/ 0 h 214"/>
                <a:gd name="T23" fmla="*/ 171 w 171"/>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214">
                  <a:moveTo>
                    <a:pt x="0" y="56"/>
                  </a:moveTo>
                  <a:lnTo>
                    <a:pt x="41" y="0"/>
                  </a:lnTo>
                  <a:lnTo>
                    <a:pt x="122" y="46"/>
                  </a:lnTo>
                  <a:lnTo>
                    <a:pt x="171" y="153"/>
                  </a:lnTo>
                  <a:lnTo>
                    <a:pt x="127" y="214"/>
                  </a:lnTo>
                  <a:lnTo>
                    <a:pt x="39" y="168"/>
                  </a:lnTo>
                  <a:lnTo>
                    <a:pt x="0" y="56"/>
                  </a:lnTo>
                  <a:close/>
                </a:path>
              </a:pathLst>
            </a:custGeom>
            <a:noFill/>
            <a:ln w="7938">
              <a:solidFill>
                <a:srgbClr val="000000"/>
              </a:solidFill>
              <a:round/>
              <a:headEnd/>
              <a:tailEnd/>
            </a:ln>
          </p:spPr>
          <p:txBody>
            <a:bodyPr/>
            <a:lstStyle/>
            <a:p>
              <a:endParaRPr lang="en-US"/>
            </a:p>
          </p:txBody>
        </p:sp>
        <p:sp>
          <p:nvSpPr>
            <p:cNvPr id="48143" name="Freeform 60"/>
            <p:cNvSpPr>
              <a:spLocks/>
            </p:cNvSpPr>
            <p:nvPr/>
          </p:nvSpPr>
          <p:spPr bwMode="auto">
            <a:xfrm>
              <a:off x="4249" y="2395"/>
              <a:ext cx="146" cy="197"/>
            </a:xfrm>
            <a:custGeom>
              <a:avLst/>
              <a:gdLst>
                <a:gd name="T0" fmla="*/ 33 w 105"/>
                <a:gd name="T1" fmla="*/ 0 h 164"/>
                <a:gd name="T2" fmla="*/ 0 w 105"/>
                <a:gd name="T3" fmla="*/ 38 h 164"/>
                <a:gd name="T4" fmla="*/ 81 w 105"/>
                <a:gd name="T5" fmla="*/ 187 h 164"/>
                <a:gd name="T6" fmla="*/ 203 w 105"/>
                <a:gd name="T7" fmla="*/ 237 h 164"/>
                <a:gd name="T8" fmla="*/ 0 60000 65536"/>
                <a:gd name="T9" fmla="*/ 0 60000 65536"/>
                <a:gd name="T10" fmla="*/ 0 60000 65536"/>
                <a:gd name="T11" fmla="*/ 0 60000 65536"/>
                <a:gd name="T12" fmla="*/ 0 w 105"/>
                <a:gd name="T13" fmla="*/ 0 h 164"/>
                <a:gd name="T14" fmla="*/ 105 w 105"/>
                <a:gd name="T15" fmla="*/ 164 h 164"/>
              </a:gdLst>
              <a:ahLst/>
              <a:cxnLst>
                <a:cxn ang="T8">
                  <a:pos x="T0" y="T1"/>
                </a:cxn>
                <a:cxn ang="T9">
                  <a:pos x="T2" y="T3"/>
                </a:cxn>
                <a:cxn ang="T10">
                  <a:pos x="T4" y="T5"/>
                </a:cxn>
                <a:cxn ang="T11">
                  <a:pos x="T6" y="T7"/>
                </a:cxn>
              </a:cxnLst>
              <a:rect l="T12" t="T13" r="T14" b="T15"/>
              <a:pathLst>
                <a:path w="105" h="164">
                  <a:moveTo>
                    <a:pt x="17" y="0"/>
                  </a:moveTo>
                  <a:lnTo>
                    <a:pt x="0" y="27"/>
                  </a:lnTo>
                  <a:lnTo>
                    <a:pt x="42" y="130"/>
                  </a:lnTo>
                  <a:lnTo>
                    <a:pt x="105" y="164"/>
                  </a:lnTo>
                </a:path>
              </a:pathLst>
            </a:custGeom>
            <a:noFill/>
            <a:ln w="7938">
              <a:solidFill>
                <a:srgbClr val="000000"/>
              </a:solidFill>
              <a:round/>
              <a:headEnd/>
              <a:tailEnd/>
            </a:ln>
          </p:spPr>
          <p:txBody>
            <a:bodyPr/>
            <a:lstStyle/>
            <a:p>
              <a:endParaRPr lang="en-US"/>
            </a:p>
          </p:txBody>
        </p:sp>
        <p:sp>
          <p:nvSpPr>
            <p:cNvPr id="48144" name="Line 61"/>
            <p:cNvSpPr>
              <a:spLocks noChangeShapeType="1"/>
            </p:cNvSpPr>
            <p:nvPr/>
          </p:nvSpPr>
          <p:spPr bwMode="auto">
            <a:xfrm flipV="1">
              <a:off x="4185" y="2427"/>
              <a:ext cx="64" cy="21"/>
            </a:xfrm>
            <a:prstGeom prst="line">
              <a:avLst/>
            </a:prstGeom>
            <a:noFill/>
            <a:ln w="7938">
              <a:solidFill>
                <a:srgbClr val="000000"/>
              </a:solidFill>
              <a:round/>
              <a:headEnd/>
              <a:tailEnd/>
            </a:ln>
          </p:spPr>
          <p:txBody>
            <a:bodyPr/>
            <a:lstStyle/>
            <a:p>
              <a:endParaRPr lang="en-US"/>
            </a:p>
          </p:txBody>
        </p:sp>
        <p:sp>
          <p:nvSpPr>
            <p:cNvPr id="48145" name="Line 62"/>
            <p:cNvSpPr>
              <a:spLocks noChangeShapeType="1"/>
            </p:cNvSpPr>
            <p:nvPr/>
          </p:nvSpPr>
          <p:spPr bwMode="auto">
            <a:xfrm flipV="1">
              <a:off x="4239" y="2551"/>
              <a:ext cx="68" cy="29"/>
            </a:xfrm>
            <a:prstGeom prst="line">
              <a:avLst/>
            </a:prstGeom>
            <a:noFill/>
            <a:ln w="7938">
              <a:solidFill>
                <a:srgbClr val="000000"/>
              </a:solidFill>
              <a:round/>
              <a:headEnd/>
              <a:tailEnd/>
            </a:ln>
          </p:spPr>
          <p:txBody>
            <a:bodyPr/>
            <a:lstStyle/>
            <a:p>
              <a:endParaRPr lang="en-US"/>
            </a:p>
          </p:txBody>
        </p:sp>
        <p:sp>
          <p:nvSpPr>
            <p:cNvPr id="48146" name="Freeform 63"/>
            <p:cNvSpPr>
              <a:spLocks/>
            </p:cNvSpPr>
            <p:nvPr/>
          </p:nvSpPr>
          <p:spPr bwMode="auto">
            <a:xfrm>
              <a:off x="4469" y="2378"/>
              <a:ext cx="238" cy="258"/>
            </a:xfrm>
            <a:custGeom>
              <a:avLst/>
              <a:gdLst>
                <a:gd name="T0" fmla="*/ 0 w 171"/>
                <a:gd name="T1" fmla="*/ 82 h 214"/>
                <a:gd name="T2" fmla="*/ 79 w 171"/>
                <a:gd name="T3" fmla="*/ 0 h 214"/>
                <a:gd name="T4" fmla="*/ 237 w 171"/>
                <a:gd name="T5" fmla="*/ 66 h 214"/>
                <a:gd name="T6" fmla="*/ 331 w 171"/>
                <a:gd name="T7" fmla="*/ 222 h 214"/>
                <a:gd name="T8" fmla="*/ 246 w 171"/>
                <a:gd name="T9" fmla="*/ 311 h 214"/>
                <a:gd name="T10" fmla="*/ 79 w 171"/>
                <a:gd name="T11" fmla="*/ 245 h 214"/>
                <a:gd name="T12" fmla="*/ 0 w 171"/>
                <a:gd name="T13" fmla="*/ 82 h 214"/>
                <a:gd name="T14" fmla="*/ 0 60000 65536"/>
                <a:gd name="T15" fmla="*/ 0 60000 65536"/>
                <a:gd name="T16" fmla="*/ 0 60000 65536"/>
                <a:gd name="T17" fmla="*/ 0 60000 65536"/>
                <a:gd name="T18" fmla="*/ 0 60000 65536"/>
                <a:gd name="T19" fmla="*/ 0 60000 65536"/>
                <a:gd name="T20" fmla="*/ 0 60000 65536"/>
                <a:gd name="T21" fmla="*/ 0 w 171"/>
                <a:gd name="T22" fmla="*/ 0 h 214"/>
                <a:gd name="T23" fmla="*/ 171 w 171"/>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214">
                  <a:moveTo>
                    <a:pt x="0" y="56"/>
                  </a:moveTo>
                  <a:lnTo>
                    <a:pt x="41" y="0"/>
                  </a:lnTo>
                  <a:lnTo>
                    <a:pt x="122" y="46"/>
                  </a:lnTo>
                  <a:lnTo>
                    <a:pt x="171" y="153"/>
                  </a:lnTo>
                  <a:lnTo>
                    <a:pt x="127" y="214"/>
                  </a:lnTo>
                  <a:lnTo>
                    <a:pt x="41" y="168"/>
                  </a:lnTo>
                  <a:lnTo>
                    <a:pt x="0" y="56"/>
                  </a:lnTo>
                  <a:close/>
                </a:path>
              </a:pathLst>
            </a:custGeom>
            <a:noFill/>
            <a:ln w="7938">
              <a:solidFill>
                <a:srgbClr val="000000"/>
              </a:solidFill>
              <a:round/>
              <a:headEnd/>
              <a:tailEnd/>
            </a:ln>
          </p:spPr>
          <p:txBody>
            <a:bodyPr/>
            <a:lstStyle/>
            <a:p>
              <a:endParaRPr lang="en-US"/>
            </a:p>
          </p:txBody>
        </p:sp>
        <p:sp>
          <p:nvSpPr>
            <p:cNvPr id="48147" name="Freeform 64"/>
            <p:cNvSpPr>
              <a:spLocks/>
            </p:cNvSpPr>
            <p:nvPr/>
          </p:nvSpPr>
          <p:spPr bwMode="auto">
            <a:xfrm>
              <a:off x="4533" y="2395"/>
              <a:ext cx="150" cy="197"/>
            </a:xfrm>
            <a:custGeom>
              <a:avLst/>
              <a:gdLst>
                <a:gd name="T0" fmla="*/ 39 w 108"/>
                <a:gd name="T1" fmla="*/ 0 h 164"/>
                <a:gd name="T2" fmla="*/ 0 w 108"/>
                <a:gd name="T3" fmla="*/ 38 h 164"/>
                <a:gd name="T4" fmla="*/ 81 w 108"/>
                <a:gd name="T5" fmla="*/ 187 h 164"/>
                <a:gd name="T6" fmla="*/ 208 w 108"/>
                <a:gd name="T7" fmla="*/ 237 h 164"/>
                <a:gd name="T8" fmla="*/ 0 60000 65536"/>
                <a:gd name="T9" fmla="*/ 0 60000 65536"/>
                <a:gd name="T10" fmla="*/ 0 60000 65536"/>
                <a:gd name="T11" fmla="*/ 0 60000 65536"/>
                <a:gd name="T12" fmla="*/ 0 w 108"/>
                <a:gd name="T13" fmla="*/ 0 h 164"/>
                <a:gd name="T14" fmla="*/ 108 w 108"/>
                <a:gd name="T15" fmla="*/ 164 h 164"/>
              </a:gdLst>
              <a:ahLst/>
              <a:cxnLst>
                <a:cxn ang="T8">
                  <a:pos x="T0" y="T1"/>
                </a:cxn>
                <a:cxn ang="T9">
                  <a:pos x="T2" y="T3"/>
                </a:cxn>
                <a:cxn ang="T10">
                  <a:pos x="T4" y="T5"/>
                </a:cxn>
                <a:cxn ang="T11">
                  <a:pos x="T6" y="T7"/>
                </a:cxn>
              </a:cxnLst>
              <a:rect l="T12" t="T13" r="T14" b="T15"/>
              <a:pathLst>
                <a:path w="108" h="164">
                  <a:moveTo>
                    <a:pt x="20" y="0"/>
                  </a:moveTo>
                  <a:lnTo>
                    <a:pt x="0" y="27"/>
                  </a:lnTo>
                  <a:lnTo>
                    <a:pt x="42" y="130"/>
                  </a:lnTo>
                  <a:lnTo>
                    <a:pt x="108" y="164"/>
                  </a:lnTo>
                </a:path>
              </a:pathLst>
            </a:custGeom>
            <a:noFill/>
            <a:ln w="7938">
              <a:solidFill>
                <a:srgbClr val="000000"/>
              </a:solidFill>
              <a:round/>
              <a:headEnd/>
              <a:tailEnd/>
            </a:ln>
          </p:spPr>
          <p:txBody>
            <a:bodyPr/>
            <a:lstStyle/>
            <a:p>
              <a:endParaRPr lang="en-US"/>
            </a:p>
          </p:txBody>
        </p:sp>
        <p:sp>
          <p:nvSpPr>
            <p:cNvPr id="48148" name="Line 65"/>
            <p:cNvSpPr>
              <a:spLocks noChangeShapeType="1"/>
            </p:cNvSpPr>
            <p:nvPr/>
          </p:nvSpPr>
          <p:spPr bwMode="auto">
            <a:xfrm flipV="1">
              <a:off x="4469" y="2427"/>
              <a:ext cx="64" cy="21"/>
            </a:xfrm>
            <a:prstGeom prst="line">
              <a:avLst/>
            </a:prstGeom>
            <a:noFill/>
            <a:ln w="7938">
              <a:solidFill>
                <a:srgbClr val="000000"/>
              </a:solidFill>
              <a:round/>
              <a:headEnd/>
              <a:tailEnd/>
            </a:ln>
          </p:spPr>
          <p:txBody>
            <a:bodyPr/>
            <a:lstStyle/>
            <a:p>
              <a:endParaRPr lang="en-US"/>
            </a:p>
          </p:txBody>
        </p:sp>
        <p:sp>
          <p:nvSpPr>
            <p:cNvPr id="48149" name="Line 66"/>
            <p:cNvSpPr>
              <a:spLocks noChangeShapeType="1"/>
            </p:cNvSpPr>
            <p:nvPr/>
          </p:nvSpPr>
          <p:spPr bwMode="auto">
            <a:xfrm flipV="1">
              <a:off x="4526" y="2551"/>
              <a:ext cx="66" cy="29"/>
            </a:xfrm>
            <a:prstGeom prst="line">
              <a:avLst/>
            </a:prstGeom>
            <a:noFill/>
            <a:ln w="7938">
              <a:solidFill>
                <a:srgbClr val="000000"/>
              </a:solidFill>
              <a:round/>
              <a:headEnd/>
              <a:tailEnd/>
            </a:ln>
          </p:spPr>
          <p:txBody>
            <a:bodyPr/>
            <a:lstStyle/>
            <a:p>
              <a:endParaRPr lang="en-US"/>
            </a:p>
          </p:txBody>
        </p:sp>
        <p:sp>
          <p:nvSpPr>
            <p:cNvPr id="48150" name="Freeform 67"/>
            <p:cNvSpPr>
              <a:spLocks/>
            </p:cNvSpPr>
            <p:nvPr/>
          </p:nvSpPr>
          <p:spPr bwMode="auto">
            <a:xfrm>
              <a:off x="4469" y="2651"/>
              <a:ext cx="238" cy="260"/>
            </a:xfrm>
            <a:custGeom>
              <a:avLst/>
              <a:gdLst>
                <a:gd name="T0" fmla="*/ 0 w 171"/>
                <a:gd name="T1" fmla="*/ 82 h 215"/>
                <a:gd name="T2" fmla="*/ 79 w 171"/>
                <a:gd name="T3" fmla="*/ 0 h 215"/>
                <a:gd name="T4" fmla="*/ 237 w 171"/>
                <a:gd name="T5" fmla="*/ 68 h 215"/>
                <a:gd name="T6" fmla="*/ 331 w 171"/>
                <a:gd name="T7" fmla="*/ 225 h 215"/>
                <a:gd name="T8" fmla="*/ 246 w 171"/>
                <a:gd name="T9" fmla="*/ 314 h 215"/>
                <a:gd name="T10" fmla="*/ 79 w 171"/>
                <a:gd name="T11" fmla="*/ 245 h 215"/>
                <a:gd name="T12" fmla="*/ 0 w 171"/>
                <a:gd name="T13" fmla="*/ 82 h 215"/>
                <a:gd name="T14" fmla="*/ 0 60000 65536"/>
                <a:gd name="T15" fmla="*/ 0 60000 65536"/>
                <a:gd name="T16" fmla="*/ 0 60000 65536"/>
                <a:gd name="T17" fmla="*/ 0 60000 65536"/>
                <a:gd name="T18" fmla="*/ 0 60000 65536"/>
                <a:gd name="T19" fmla="*/ 0 60000 65536"/>
                <a:gd name="T20" fmla="*/ 0 60000 65536"/>
                <a:gd name="T21" fmla="*/ 0 w 171"/>
                <a:gd name="T22" fmla="*/ 0 h 215"/>
                <a:gd name="T23" fmla="*/ 171 w 171"/>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215">
                  <a:moveTo>
                    <a:pt x="0" y="56"/>
                  </a:moveTo>
                  <a:lnTo>
                    <a:pt x="41" y="0"/>
                  </a:lnTo>
                  <a:lnTo>
                    <a:pt x="122" y="46"/>
                  </a:lnTo>
                  <a:lnTo>
                    <a:pt x="171" y="154"/>
                  </a:lnTo>
                  <a:lnTo>
                    <a:pt x="127" y="215"/>
                  </a:lnTo>
                  <a:lnTo>
                    <a:pt x="41" y="168"/>
                  </a:lnTo>
                  <a:lnTo>
                    <a:pt x="0" y="56"/>
                  </a:lnTo>
                  <a:close/>
                </a:path>
              </a:pathLst>
            </a:custGeom>
            <a:noFill/>
            <a:ln w="7938">
              <a:solidFill>
                <a:srgbClr val="000000"/>
              </a:solidFill>
              <a:round/>
              <a:headEnd/>
              <a:tailEnd/>
            </a:ln>
          </p:spPr>
          <p:txBody>
            <a:bodyPr/>
            <a:lstStyle/>
            <a:p>
              <a:endParaRPr lang="en-US"/>
            </a:p>
          </p:txBody>
        </p:sp>
        <p:sp>
          <p:nvSpPr>
            <p:cNvPr id="48151" name="Freeform 68"/>
            <p:cNvSpPr>
              <a:spLocks/>
            </p:cNvSpPr>
            <p:nvPr/>
          </p:nvSpPr>
          <p:spPr bwMode="auto">
            <a:xfrm>
              <a:off x="4533" y="2668"/>
              <a:ext cx="150" cy="198"/>
            </a:xfrm>
            <a:custGeom>
              <a:avLst/>
              <a:gdLst>
                <a:gd name="T0" fmla="*/ 39 w 108"/>
                <a:gd name="T1" fmla="*/ 0 h 164"/>
                <a:gd name="T2" fmla="*/ 0 w 108"/>
                <a:gd name="T3" fmla="*/ 40 h 164"/>
                <a:gd name="T4" fmla="*/ 81 w 108"/>
                <a:gd name="T5" fmla="*/ 190 h 164"/>
                <a:gd name="T6" fmla="*/ 208 w 108"/>
                <a:gd name="T7" fmla="*/ 239 h 164"/>
                <a:gd name="T8" fmla="*/ 0 60000 65536"/>
                <a:gd name="T9" fmla="*/ 0 60000 65536"/>
                <a:gd name="T10" fmla="*/ 0 60000 65536"/>
                <a:gd name="T11" fmla="*/ 0 60000 65536"/>
                <a:gd name="T12" fmla="*/ 0 w 108"/>
                <a:gd name="T13" fmla="*/ 0 h 164"/>
                <a:gd name="T14" fmla="*/ 108 w 108"/>
                <a:gd name="T15" fmla="*/ 164 h 164"/>
              </a:gdLst>
              <a:ahLst/>
              <a:cxnLst>
                <a:cxn ang="T8">
                  <a:pos x="T0" y="T1"/>
                </a:cxn>
                <a:cxn ang="T9">
                  <a:pos x="T2" y="T3"/>
                </a:cxn>
                <a:cxn ang="T10">
                  <a:pos x="T4" y="T5"/>
                </a:cxn>
                <a:cxn ang="T11">
                  <a:pos x="T6" y="T7"/>
                </a:cxn>
              </a:cxnLst>
              <a:rect l="T12" t="T13" r="T14" b="T15"/>
              <a:pathLst>
                <a:path w="108" h="164">
                  <a:moveTo>
                    <a:pt x="20" y="0"/>
                  </a:moveTo>
                  <a:lnTo>
                    <a:pt x="0" y="27"/>
                  </a:lnTo>
                  <a:lnTo>
                    <a:pt x="42" y="130"/>
                  </a:lnTo>
                  <a:lnTo>
                    <a:pt x="108" y="164"/>
                  </a:lnTo>
                </a:path>
              </a:pathLst>
            </a:custGeom>
            <a:noFill/>
            <a:ln w="7938">
              <a:solidFill>
                <a:srgbClr val="000000"/>
              </a:solidFill>
              <a:round/>
              <a:headEnd/>
              <a:tailEnd/>
            </a:ln>
          </p:spPr>
          <p:txBody>
            <a:bodyPr/>
            <a:lstStyle/>
            <a:p>
              <a:endParaRPr lang="en-US"/>
            </a:p>
          </p:txBody>
        </p:sp>
        <p:sp>
          <p:nvSpPr>
            <p:cNvPr id="48152" name="Line 69"/>
            <p:cNvSpPr>
              <a:spLocks noChangeShapeType="1"/>
            </p:cNvSpPr>
            <p:nvPr/>
          </p:nvSpPr>
          <p:spPr bwMode="auto">
            <a:xfrm flipV="1">
              <a:off x="4469" y="2701"/>
              <a:ext cx="64" cy="20"/>
            </a:xfrm>
            <a:prstGeom prst="line">
              <a:avLst/>
            </a:prstGeom>
            <a:noFill/>
            <a:ln w="7938">
              <a:solidFill>
                <a:srgbClr val="000000"/>
              </a:solidFill>
              <a:round/>
              <a:headEnd/>
              <a:tailEnd/>
            </a:ln>
          </p:spPr>
          <p:txBody>
            <a:bodyPr/>
            <a:lstStyle/>
            <a:p>
              <a:endParaRPr lang="en-US"/>
            </a:p>
          </p:txBody>
        </p:sp>
        <p:sp>
          <p:nvSpPr>
            <p:cNvPr id="48153" name="Line 70"/>
            <p:cNvSpPr>
              <a:spLocks noChangeShapeType="1"/>
            </p:cNvSpPr>
            <p:nvPr/>
          </p:nvSpPr>
          <p:spPr bwMode="auto">
            <a:xfrm flipV="1">
              <a:off x="4526" y="2825"/>
              <a:ext cx="66" cy="29"/>
            </a:xfrm>
            <a:prstGeom prst="line">
              <a:avLst/>
            </a:prstGeom>
            <a:noFill/>
            <a:ln w="7938">
              <a:solidFill>
                <a:srgbClr val="000000"/>
              </a:solidFill>
              <a:round/>
              <a:headEnd/>
              <a:tailEnd/>
            </a:ln>
          </p:spPr>
          <p:txBody>
            <a:bodyPr/>
            <a:lstStyle/>
            <a:p>
              <a:endParaRPr lang="en-US"/>
            </a:p>
          </p:txBody>
        </p:sp>
        <p:sp>
          <p:nvSpPr>
            <p:cNvPr id="48154" name="Freeform 71"/>
            <p:cNvSpPr>
              <a:spLocks/>
            </p:cNvSpPr>
            <p:nvPr/>
          </p:nvSpPr>
          <p:spPr bwMode="auto">
            <a:xfrm>
              <a:off x="3901" y="2103"/>
              <a:ext cx="237" cy="259"/>
            </a:xfrm>
            <a:custGeom>
              <a:avLst/>
              <a:gdLst>
                <a:gd name="T0" fmla="*/ 0 w 171"/>
                <a:gd name="T1" fmla="*/ 83 h 215"/>
                <a:gd name="T2" fmla="*/ 79 w 171"/>
                <a:gd name="T3" fmla="*/ 0 h 215"/>
                <a:gd name="T4" fmla="*/ 234 w 171"/>
                <a:gd name="T5" fmla="*/ 69 h 215"/>
                <a:gd name="T6" fmla="*/ 328 w 171"/>
                <a:gd name="T7" fmla="*/ 224 h 215"/>
                <a:gd name="T8" fmla="*/ 244 w 171"/>
                <a:gd name="T9" fmla="*/ 312 h 215"/>
                <a:gd name="T10" fmla="*/ 79 w 171"/>
                <a:gd name="T11" fmla="*/ 246 h 215"/>
                <a:gd name="T12" fmla="*/ 0 w 171"/>
                <a:gd name="T13" fmla="*/ 83 h 215"/>
                <a:gd name="T14" fmla="*/ 0 60000 65536"/>
                <a:gd name="T15" fmla="*/ 0 60000 65536"/>
                <a:gd name="T16" fmla="*/ 0 60000 65536"/>
                <a:gd name="T17" fmla="*/ 0 60000 65536"/>
                <a:gd name="T18" fmla="*/ 0 60000 65536"/>
                <a:gd name="T19" fmla="*/ 0 60000 65536"/>
                <a:gd name="T20" fmla="*/ 0 60000 65536"/>
                <a:gd name="T21" fmla="*/ 0 w 171"/>
                <a:gd name="T22" fmla="*/ 0 h 215"/>
                <a:gd name="T23" fmla="*/ 171 w 171"/>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215">
                  <a:moveTo>
                    <a:pt x="0" y="57"/>
                  </a:moveTo>
                  <a:lnTo>
                    <a:pt x="41" y="0"/>
                  </a:lnTo>
                  <a:lnTo>
                    <a:pt x="122" y="47"/>
                  </a:lnTo>
                  <a:lnTo>
                    <a:pt x="171" y="154"/>
                  </a:lnTo>
                  <a:lnTo>
                    <a:pt x="127" y="215"/>
                  </a:lnTo>
                  <a:lnTo>
                    <a:pt x="41" y="169"/>
                  </a:lnTo>
                  <a:lnTo>
                    <a:pt x="0" y="57"/>
                  </a:lnTo>
                  <a:close/>
                </a:path>
              </a:pathLst>
            </a:custGeom>
            <a:noFill/>
            <a:ln w="7938">
              <a:solidFill>
                <a:srgbClr val="000000"/>
              </a:solidFill>
              <a:round/>
              <a:headEnd/>
              <a:tailEnd/>
            </a:ln>
          </p:spPr>
          <p:txBody>
            <a:bodyPr/>
            <a:lstStyle/>
            <a:p>
              <a:endParaRPr lang="en-US"/>
            </a:p>
          </p:txBody>
        </p:sp>
        <p:sp>
          <p:nvSpPr>
            <p:cNvPr id="48155" name="Freeform 72"/>
            <p:cNvSpPr>
              <a:spLocks/>
            </p:cNvSpPr>
            <p:nvPr/>
          </p:nvSpPr>
          <p:spPr bwMode="auto">
            <a:xfrm>
              <a:off x="3964" y="2121"/>
              <a:ext cx="149" cy="198"/>
            </a:xfrm>
            <a:custGeom>
              <a:avLst/>
              <a:gdLst>
                <a:gd name="T0" fmla="*/ 39 w 107"/>
                <a:gd name="T1" fmla="*/ 0 h 164"/>
                <a:gd name="T2" fmla="*/ 0 w 107"/>
                <a:gd name="T3" fmla="*/ 40 h 164"/>
                <a:gd name="T4" fmla="*/ 79 w 107"/>
                <a:gd name="T5" fmla="*/ 188 h 164"/>
                <a:gd name="T6" fmla="*/ 207 w 107"/>
                <a:gd name="T7" fmla="*/ 239 h 164"/>
                <a:gd name="T8" fmla="*/ 0 60000 65536"/>
                <a:gd name="T9" fmla="*/ 0 60000 65536"/>
                <a:gd name="T10" fmla="*/ 0 60000 65536"/>
                <a:gd name="T11" fmla="*/ 0 60000 65536"/>
                <a:gd name="T12" fmla="*/ 0 w 107"/>
                <a:gd name="T13" fmla="*/ 0 h 164"/>
                <a:gd name="T14" fmla="*/ 107 w 107"/>
                <a:gd name="T15" fmla="*/ 164 h 164"/>
              </a:gdLst>
              <a:ahLst/>
              <a:cxnLst>
                <a:cxn ang="T8">
                  <a:pos x="T0" y="T1"/>
                </a:cxn>
                <a:cxn ang="T9">
                  <a:pos x="T2" y="T3"/>
                </a:cxn>
                <a:cxn ang="T10">
                  <a:pos x="T4" y="T5"/>
                </a:cxn>
                <a:cxn ang="T11">
                  <a:pos x="T6" y="T7"/>
                </a:cxn>
              </a:cxnLst>
              <a:rect l="T12" t="T13" r="T14" b="T15"/>
              <a:pathLst>
                <a:path w="107" h="164">
                  <a:moveTo>
                    <a:pt x="20" y="0"/>
                  </a:moveTo>
                  <a:lnTo>
                    <a:pt x="0" y="27"/>
                  </a:lnTo>
                  <a:lnTo>
                    <a:pt x="41" y="129"/>
                  </a:lnTo>
                  <a:lnTo>
                    <a:pt x="107" y="164"/>
                  </a:lnTo>
                </a:path>
              </a:pathLst>
            </a:custGeom>
            <a:noFill/>
            <a:ln w="7938">
              <a:solidFill>
                <a:srgbClr val="000000"/>
              </a:solidFill>
              <a:round/>
              <a:headEnd/>
              <a:tailEnd/>
            </a:ln>
          </p:spPr>
          <p:txBody>
            <a:bodyPr/>
            <a:lstStyle/>
            <a:p>
              <a:endParaRPr lang="en-US"/>
            </a:p>
          </p:txBody>
        </p:sp>
        <p:sp>
          <p:nvSpPr>
            <p:cNvPr id="48156" name="Line 73"/>
            <p:cNvSpPr>
              <a:spLocks noChangeShapeType="1"/>
            </p:cNvSpPr>
            <p:nvPr/>
          </p:nvSpPr>
          <p:spPr bwMode="auto">
            <a:xfrm flipV="1">
              <a:off x="3901" y="2153"/>
              <a:ext cx="63" cy="21"/>
            </a:xfrm>
            <a:prstGeom prst="line">
              <a:avLst/>
            </a:prstGeom>
            <a:noFill/>
            <a:ln w="7938">
              <a:solidFill>
                <a:srgbClr val="000000"/>
              </a:solidFill>
              <a:round/>
              <a:headEnd/>
              <a:tailEnd/>
            </a:ln>
          </p:spPr>
          <p:txBody>
            <a:bodyPr/>
            <a:lstStyle/>
            <a:p>
              <a:endParaRPr lang="en-US"/>
            </a:p>
          </p:txBody>
        </p:sp>
        <p:sp>
          <p:nvSpPr>
            <p:cNvPr id="48157" name="Line 74"/>
            <p:cNvSpPr>
              <a:spLocks noChangeShapeType="1"/>
            </p:cNvSpPr>
            <p:nvPr/>
          </p:nvSpPr>
          <p:spPr bwMode="auto">
            <a:xfrm flipV="1">
              <a:off x="3958" y="2276"/>
              <a:ext cx="63" cy="30"/>
            </a:xfrm>
            <a:prstGeom prst="line">
              <a:avLst/>
            </a:prstGeom>
            <a:noFill/>
            <a:ln w="7938">
              <a:solidFill>
                <a:srgbClr val="000000"/>
              </a:solidFill>
              <a:round/>
              <a:headEnd/>
              <a:tailEnd/>
            </a:ln>
          </p:spPr>
          <p:txBody>
            <a:bodyPr/>
            <a:lstStyle/>
            <a:p>
              <a:endParaRPr lang="en-US"/>
            </a:p>
          </p:txBody>
        </p:sp>
        <p:sp>
          <p:nvSpPr>
            <p:cNvPr id="48158" name="Freeform 75"/>
            <p:cNvSpPr>
              <a:spLocks/>
            </p:cNvSpPr>
            <p:nvPr/>
          </p:nvSpPr>
          <p:spPr bwMode="auto">
            <a:xfrm>
              <a:off x="3901" y="2378"/>
              <a:ext cx="237" cy="258"/>
            </a:xfrm>
            <a:custGeom>
              <a:avLst/>
              <a:gdLst>
                <a:gd name="T0" fmla="*/ 79 w 171"/>
                <a:gd name="T1" fmla="*/ 245 h 214"/>
                <a:gd name="T2" fmla="*/ 0 w 171"/>
                <a:gd name="T3" fmla="*/ 82 h 214"/>
                <a:gd name="T4" fmla="*/ 79 w 171"/>
                <a:gd name="T5" fmla="*/ 0 h 214"/>
                <a:gd name="T6" fmla="*/ 234 w 171"/>
                <a:gd name="T7" fmla="*/ 66 h 214"/>
                <a:gd name="T8" fmla="*/ 328 w 171"/>
                <a:gd name="T9" fmla="*/ 222 h 214"/>
                <a:gd name="T10" fmla="*/ 244 w 171"/>
                <a:gd name="T11" fmla="*/ 311 h 214"/>
                <a:gd name="T12" fmla="*/ 0 60000 65536"/>
                <a:gd name="T13" fmla="*/ 0 60000 65536"/>
                <a:gd name="T14" fmla="*/ 0 60000 65536"/>
                <a:gd name="T15" fmla="*/ 0 60000 65536"/>
                <a:gd name="T16" fmla="*/ 0 60000 65536"/>
                <a:gd name="T17" fmla="*/ 0 60000 65536"/>
                <a:gd name="T18" fmla="*/ 0 w 171"/>
                <a:gd name="T19" fmla="*/ 0 h 214"/>
                <a:gd name="T20" fmla="*/ 171 w 171"/>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71" h="214">
                  <a:moveTo>
                    <a:pt x="41" y="168"/>
                  </a:moveTo>
                  <a:lnTo>
                    <a:pt x="0" y="56"/>
                  </a:lnTo>
                  <a:lnTo>
                    <a:pt x="41" y="0"/>
                  </a:lnTo>
                  <a:lnTo>
                    <a:pt x="122" y="46"/>
                  </a:lnTo>
                  <a:lnTo>
                    <a:pt x="171" y="153"/>
                  </a:lnTo>
                  <a:lnTo>
                    <a:pt x="127" y="214"/>
                  </a:lnTo>
                </a:path>
              </a:pathLst>
            </a:custGeom>
            <a:noFill/>
            <a:ln w="7938">
              <a:solidFill>
                <a:srgbClr val="000000"/>
              </a:solidFill>
              <a:round/>
              <a:headEnd/>
              <a:tailEnd/>
            </a:ln>
          </p:spPr>
          <p:txBody>
            <a:bodyPr/>
            <a:lstStyle/>
            <a:p>
              <a:endParaRPr lang="en-US"/>
            </a:p>
          </p:txBody>
        </p:sp>
        <p:sp>
          <p:nvSpPr>
            <p:cNvPr id="48159" name="Freeform 76"/>
            <p:cNvSpPr>
              <a:spLocks/>
            </p:cNvSpPr>
            <p:nvPr/>
          </p:nvSpPr>
          <p:spPr bwMode="auto">
            <a:xfrm>
              <a:off x="3964" y="2395"/>
              <a:ext cx="149" cy="197"/>
            </a:xfrm>
            <a:custGeom>
              <a:avLst/>
              <a:gdLst>
                <a:gd name="T0" fmla="*/ 39 w 107"/>
                <a:gd name="T1" fmla="*/ 0 h 164"/>
                <a:gd name="T2" fmla="*/ 0 w 107"/>
                <a:gd name="T3" fmla="*/ 38 h 164"/>
                <a:gd name="T4" fmla="*/ 79 w 107"/>
                <a:gd name="T5" fmla="*/ 187 h 164"/>
                <a:gd name="T6" fmla="*/ 207 w 107"/>
                <a:gd name="T7" fmla="*/ 237 h 164"/>
                <a:gd name="T8" fmla="*/ 0 60000 65536"/>
                <a:gd name="T9" fmla="*/ 0 60000 65536"/>
                <a:gd name="T10" fmla="*/ 0 60000 65536"/>
                <a:gd name="T11" fmla="*/ 0 60000 65536"/>
                <a:gd name="T12" fmla="*/ 0 w 107"/>
                <a:gd name="T13" fmla="*/ 0 h 164"/>
                <a:gd name="T14" fmla="*/ 107 w 107"/>
                <a:gd name="T15" fmla="*/ 164 h 164"/>
              </a:gdLst>
              <a:ahLst/>
              <a:cxnLst>
                <a:cxn ang="T8">
                  <a:pos x="T0" y="T1"/>
                </a:cxn>
                <a:cxn ang="T9">
                  <a:pos x="T2" y="T3"/>
                </a:cxn>
                <a:cxn ang="T10">
                  <a:pos x="T4" y="T5"/>
                </a:cxn>
                <a:cxn ang="T11">
                  <a:pos x="T6" y="T7"/>
                </a:cxn>
              </a:cxnLst>
              <a:rect l="T12" t="T13" r="T14" b="T15"/>
              <a:pathLst>
                <a:path w="107" h="164">
                  <a:moveTo>
                    <a:pt x="20" y="0"/>
                  </a:moveTo>
                  <a:lnTo>
                    <a:pt x="0" y="27"/>
                  </a:lnTo>
                  <a:lnTo>
                    <a:pt x="41" y="130"/>
                  </a:lnTo>
                  <a:lnTo>
                    <a:pt x="107" y="164"/>
                  </a:lnTo>
                </a:path>
              </a:pathLst>
            </a:custGeom>
            <a:noFill/>
            <a:ln w="7938">
              <a:solidFill>
                <a:srgbClr val="000000"/>
              </a:solidFill>
              <a:round/>
              <a:headEnd/>
              <a:tailEnd/>
            </a:ln>
          </p:spPr>
          <p:txBody>
            <a:bodyPr/>
            <a:lstStyle/>
            <a:p>
              <a:endParaRPr lang="en-US"/>
            </a:p>
          </p:txBody>
        </p:sp>
        <p:sp>
          <p:nvSpPr>
            <p:cNvPr id="48160" name="Line 77"/>
            <p:cNvSpPr>
              <a:spLocks noChangeShapeType="1"/>
            </p:cNvSpPr>
            <p:nvPr/>
          </p:nvSpPr>
          <p:spPr bwMode="auto">
            <a:xfrm flipV="1">
              <a:off x="3901" y="2427"/>
              <a:ext cx="63" cy="21"/>
            </a:xfrm>
            <a:prstGeom prst="line">
              <a:avLst/>
            </a:prstGeom>
            <a:noFill/>
            <a:ln w="7938">
              <a:solidFill>
                <a:srgbClr val="000000"/>
              </a:solidFill>
              <a:round/>
              <a:headEnd/>
              <a:tailEnd/>
            </a:ln>
          </p:spPr>
          <p:txBody>
            <a:bodyPr/>
            <a:lstStyle/>
            <a:p>
              <a:endParaRPr lang="en-US"/>
            </a:p>
          </p:txBody>
        </p:sp>
        <p:sp>
          <p:nvSpPr>
            <p:cNvPr id="48161" name="Line 78"/>
            <p:cNvSpPr>
              <a:spLocks noChangeShapeType="1"/>
            </p:cNvSpPr>
            <p:nvPr/>
          </p:nvSpPr>
          <p:spPr bwMode="auto">
            <a:xfrm flipV="1">
              <a:off x="3958" y="2551"/>
              <a:ext cx="63" cy="29"/>
            </a:xfrm>
            <a:prstGeom prst="line">
              <a:avLst/>
            </a:prstGeom>
            <a:noFill/>
            <a:ln w="7938">
              <a:solidFill>
                <a:srgbClr val="000000"/>
              </a:solidFill>
              <a:round/>
              <a:headEnd/>
              <a:tailEnd/>
            </a:ln>
          </p:spPr>
          <p:txBody>
            <a:bodyPr/>
            <a:lstStyle/>
            <a:p>
              <a:endParaRPr lang="en-US"/>
            </a:p>
          </p:txBody>
        </p:sp>
        <p:sp>
          <p:nvSpPr>
            <p:cNvPr id="48162" name="Freeform 79"/>
            <p:cNvSpPr>
              <a:spLocks/>
            </p:cNvSpPr>
            <p:nvPr/>
          </p:nvSpPr>
          <p:spPr bwMode="auto">
            <a:xfrm>
              <a:off x="3903" y="2556"/>
              <a:ext cx="231" cy="189"/>
            </a:xfrm>
            <a:custGeom>
              <a:avLst/>
              <a:gdLst>
                <a:gd name="T0" fmla="*/ 321 w 166"/>
                <a:gd name="T1" fmla="*/ 228 h 157"/>
                <a:gd name="T2" fmla="*/ 321 w 166"/>
                <a:gd name="T3" fmla="*/ 128 h 157"/>
                <a:gd name="T4" fmla="*/ 0 w 166"/>
                <a:gd name="T5" fmla="*/ 0 h 157"/>
                <a:gd name="T6" fmla="*/ 0 w 166"/>
                <a:gd name="T7" fmla="*/ 100 h 157"/>
                <a:gd name="T8" fmla="*/ 321 w 166"/>
                <a:gd name="T9" fmla="*/ 228 h 157"/>
                <a:gd name="T10" fmla="*/ 0 60000 65536"/>
                <a:gd name="T11" fmla="*/ 0 60000 65536"/>
                <a:gd name="T12" fmla="*/ 0 60000 65536"/>
                <a:gd name="T13" fmla="*/ 0 60000 65536"/>
                <a:gd name="T14" fmla="*/ 0 60000 65536"/>
                <a:gd name="T15" fmla="*/ 0 w 166"/>
                <a:gd name="T16" fmla="*/ 0 h 157"/>
                <a:gd name="T17" fmla="*/ 166 w 166"/>
                <a:gd name="T18" fmla="*/ 157 h 157"/>
              </a:gdLst>
              <a:ahLst/>
              <a:cxnLst>
                <a:cxn ang="T10">
                  <a:pos x="T0" y="T1"/>
                </a:cxn>
                <a:cxn ang="T11">
                  <a:pos x="T2" y="T3"/>
                </a:cxn>
                <a:cxn ang="T12">
                  <a:pos x="T4" y="T5"/>
                </a:cxn>
                <a:cxn ang="T13">
                  <a:pos x="T6" y="T7"/>
                </a:cxn>
                <a:cxn ang="T14">
                  <a:pos x="T8" y="T9"/>
                </a:cxn>
              </a:cxnLst>
              <a:rect l="T15" t="T16" r="T17" b="T18"/>
              <a:pathLst>
                <a:path w="166" h="157">
                  <a:moveTo>
                    <a:pt x="166" y="157"/>
                  </a:moveTo>
                  <a:lnTo>
                    <a:pt x="166" y="88"/>
                  </a:lnTo>
                  <a:lnTo>
                    <a:pt x="0" y="0"/>
                  </a:lnTo>
                  <a:lnTo>
                    <a:pt x="0" y="69"/>
                  </a:lnTo>
                  <a:lnTo>
                    <a:pt x="166" y="157"/>
                  </a:lnTo>
                  <a:close/>
                </a:path>
              </a:pathLst>
            </a:custGeom>
            <a:noFill/>
            <a:ln w="7938">
              <a:solidFill>
                <a:srgbClr val="000000"/>
              </a:solidFill>
              <a:round/>
              <a:headEnd/>
              <a:tailEnd/>
            </a:ln>
          </p:spPr>
          <p:txBody>
            <a:bodyPr/>
            <a:lstStyle/>
            <a:p>
              <a:endParaRPr lang="en-US"/>
            </a:p>
          </p:txBody>
        </p:sp>
        <p:sp>
          <p:nvSpPr>
            <p:cNvPr id="48163" name="Line 80"/>
            <p:cNvSpPr>
              <a:spLocks noChangeShapeType="1"/>
            </p:cNvSpPr>
            <p:nvPr/>
          </p:nvSpPr>
          <p:spPr bwMode="auto">
            <a:xfrm flipH="1">
              <a:off x="3640" y="2657"/>
              <a:ext cx="386" cy="64"/>
            </a:xfrm>
            <a:prstGeom prst="line">
              <a:avLst/>
            </a:prstGeom>
            <a:noFill/>
            <a:ln w="7938">
              <a:solidFill>
                <a:srgbClr val="000000"/>
              </a:solidFill>
              <a:round/>
              <a:headEnd/>
              <a:tailEnd/>
            </a:ln>
          </p:spPr>
          <p:txBody>
            <a:bodyPr/>
            <a:lstStyle/>
            <a:p>
              <a:endParaRPr lang="en-US"/>
            </a:p>
          </p:txBody>
        </p:sp>
        <p:sp>
          <p:nvSpPr>
            <p:cNvPr id="48164" name="Line 81"/>
            <p:cNvSpPr>
              <a:spLocks noChangeShapeType="1"/>
            </p:cNvSpPr>
            <p:nvPr/>
          </p:nvSpPr>
          <p:spPr bwMode="auto">
            <a:xfrm>
              <a:off x="3619" y="2118"/>
              <a:ext cx="318" cy="70"/>
            </a:xfrm>
            <a:prstGeom prst="line">
              <a:avLst/>
            </a:prstGeom>
            <a:noFill/>
            <a:ln w="7938">
              <a:solidFill>
                <a:srgbClr val="000000"/>
              </a:solidFill>
              <a:round/>
              <a:headEnd/>
              <a:tailEnd/>
            </a:ln>
          </p:spPr>
          <p:txBody>
            <a:bodyPr/>
            <a:lstStyle/>
            <a:p>
              <a:endParaRPr lang="en-US"/>
            </a:p>
          </p:txBody>
        </p:sp>
        <p:sp>
          <p:nvSpPr>
            <p:cNvPr id="48165" name="Rectangle 82"/>
            <p:cNvSpPr>
              <a:spLocks noChangeArrowheads="1"/>
            </p:cNvSpPr>
            <p:nvPr/>
          </p:nvSpPr>
          <p:spPr bwMode="auto">
            <a:xfrm>
              <a:off x="3096" y="2035"/>
              <a:ext cx="476" cy="154"/>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Channels</a:t>
              </a:r>
              <a:endParaRPr lang="en-US" sz="1600" b="0">
                <a:latin typeface="Times New Roman" pitchFamily="18" charset="0"/>
              </a:endParaRPr>
            </a:p>
          </p:txBody>
        </p:sp>
        <p:sp>
          <p:nvSpPr>
            <p:cNvPr id="48166" name="Rectangle 83"/>
            <p:cNvSpPr>
              <a:spLocks noChangeArrowheads="1"/>
            </p:cNvSpPr>
            <p:nvPr/>
          </p:nvSpPr>
          <p:spPr bwMode="auto">
            <a:xfrm>
              <a:off x="4519" y="2044"/>
              <a:ext cx="615" cy="154"/>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Silicon chip</a:t>
              </a:r>
              <a:endParaRPr lang="en-US" sz="1600" b="0">
                <a:latin typeface="Times New Roman" pitchFamily="18" charset="0"/>
              </a:endParaRPr>
            </a:p>
          </p:txBody>
        </p:sp>
        <p:sp>
          <p:nvSpPr>
            <p:cNvPr id="48167" name="Rectangle 84"/>
            <p:cNvSpPr>
              <a:spLocks noChangeArrowheads="1"/>
            </p:cNvSpPr>
            <p:nvPr/>
          </p:nvSpPr>
          <p:spPr bwMode="auto">
            <a:xfrm>
              <a:off x="3131" y="2660"/>
              <a:ext cx="530" cy="308"/>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Contact</a:t>
              </a:r>
            </a:p>
            <a:p>
              <a:pPr eaLnBrk="1" hangingPunct="1"/>
              <a:r>
                <a:rPr lang="en-US" sz="1600" b="0">
                  <a:solidFill>
                    <a:srgbClr val="000000"/>
                  </a:solidFill>
                  <a:latin typeface="Times New Roman" pitchFamily="18" charset="0"/>
                </a:rPr>
                <a:t>metal film</a:t>
              </a:r>
            </a:p>
          </p:txBody>
        </p:sp>
        <p:sp>
          <p:nvSpPr>
            <p:cNvPr id="48168" name="Freeform 86"/>
            <p:cNvSpPr>
              <a:spLocks/>
            </p:cNvSpPr>
            <p:nvPr/>
          </p:nvSpPr>
          <p:spPr bwMode="auto">
            <a:xfrm>
              <a:off x="3924" y="2174"/>
              <a:ext cx="61" cy="29"/>
            </a:xfrm>
            <a:custGeom>
              <a:avLst/>
              <a:gdLst>
                <a:gd name="T0" fmla="*/ 14 w 44"/>
                <a:gd name="T1" fmla="*/ 18 h 24"/>
                <a:gd name="T2" fmla="*/ 14 w 44"/>
                <a:gd name="T3" fmla="*/ 18 h 24"/>
                <a:gd name="T4" fmla="*/ 14 w 44"/>
                <a:gd name="T5" fmla="*/ 7 h 24"/>
                <a:gd name="T6" fmla="*/ 14 w 44"/>
                <a:gd name="T7" fmla="*/ 0 h 24"/>
                <a:gd name="T8" fmla="*/ 14 w 44"/>
                <a:gd name="T9" fmla="*/ 0 h 24"/>
                <a:gd name="T10" fmla="*/ 46 w 44"/>
                <a:gd name="T11" fmla="*/ 18 h 24"/>
                <a:gd name="T12" fmla="*/ 85 w 44"/>
                <a:gd name="T13" fmla="*/ 33 h 24"/>
                <a:gd name="T14" fmla="*/ 85 w 44"/>
                <a:gd name="T15" fmla="*/ 33 h 24"/>
                <a:gd name="T16" fmla="*/ 43 w 44"/>
                <a:gd name="T17" fmla="*/ 33 h 24"/>
                <a:gd name="T18" fmla="*/ 0 w 44"/>
                <a:gd name="T19" fmla="*/ 35 h 24"/>
                <a:gd name="T20" fmla="*/ 0 w 44"/>
                <a:gd name="T21" fmla="*/ 35 h 24"/>
                <a:gd name="T22" fmla="*/ 10 w 44"/>
                <a:gd name="T23" fmla="*/ 25 h 24"/>
                <a:gd name="T24" fmla="*/ 14 w 44"/>
                <a:gd name="T25" fmla="*/ 18 h 24"/>
                <a:gd name="T26" fmla="*/ 14 w 44"/>
                <a:gd name="T27" fmla="*/ 18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24"/>
                <a:gd name="T44" fmla="*/ 44 w 44"/>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24">
                  <a:moveTo>
                    <a:pt x="7" y="12"/>
                  </a:moveTo>
                  <a:lnTo>
                    <a:pt x="7" y="12"/>
                  </a:lnTo>
                  <a:lnTo>
                    <a:pt x="7" y="5"/>
                  </a:lnTo>
                  <a:lnTo>
                    <a:pt x="7" y="0"/>
                  </a:lnTo>
                  <a:lnTo>
                    <a:pt x="24" y="12"/>
                  </a:lnTo>
                  <a:lnTo>
                    <a:pt x="44" y="22"/>
                  </a:lnTo>
                  <a:lnTo>
                    <a:pt x="22" y="22"/>
                  </a:lnTo>
                  <a:lnTo>
                    <a:pt x="0" y="24"/>
                  </a:lnTo>
                  <a:lnTo>
                    <a:pt x="5" y="17"/>
                  </a:lnTo>
                  <a:lnTo>
                    <a:pt x="7" y="12"/>
                  </a:lnTo>
                  <a:close/>
                </a:path>
              </a:pathLst>
            </a:custGeom>
            <a:solidFill>
              <a:srgbClr val="000000"/>
            </a:solidFill>
            <a:ln w="7938">
              <a:solidFill>
                <a:srgbClr val="000000"/>
              </a:solidFill>
              <a:round/>
              <a:headEnd/>
              <a:tailEnd/>
            </a:ln>
          </p:spPr>
          <p:txBody>
            <a:bodyPr/>
            <a:lstStyle/>
            <a:p>
              <a:endParaRPr lang="en-US"/>
            </a:p>
          </p:txBody>
        </p:sp>
        <p:sp>
          <p:nvSpPr>
            <p:cNvPr id="48169" name="Freeform 87"/>
            <p:cNvSpPr>
              <a:spLocks/>
            </p:cNvSpPr>
            <p:nvPr/>
          </p:nvSpPr>
          <p:spPr bwMode="auto">
            <a:xfrm>
              <a:off x="4016" y="2642"/>
              <a:ext cx="61" cy="32"/>
            </a:xfrm>
            <a:custGeom>
              <a:avLst/>
              <a:gdLst>
                <a:gd name="T0" fmla="*/ 8 w 44"/>
                <a:gd name="T1" fmla="*/ 18 h 27"/>
                <a:gd name="T2" fmla="*/ 8 w 44"/>
                <a:gd name="T3" fmla="*/ 18 h 27"/>
                <a:gd name="T4" fmla="*/ 4 w 44"/>
                <a:gd name="T5" fmla="*/ 7 h 27"/>
                <a:gd name="T6" fmla="*/ 0 w 44"/>
                <a:gd name="T7" fmla="*/ 0 h 27"/>
                <a:gd name="T8" fmla="*/ 0 w 44"/>
                <a:gd name="T9" fmla="*/ 0 h 27"/>
                <a:gd name="T10" fmla="*/ 43 w 44"/>
                <a:gd name="T11" fmla="*/ 7 h 27"/>
                <a:gd name="T12" fmla="*/ 85 w 44"/>
                <a:gd name="T13" fmla="*/ 7 h 27"/>
                <a:gd name="T14" fmla="*/ 85 w 44"/>
                <a:gd name="T15" fmla="*/ 7 h 27"/>
                <a:gd name="T16" fmla="*/ 43 w 44"/>
                <a:gd name="T17" fmla="*/ 21 h 27"/>
                <a:gd name="T18" fmla="*/ 8 w 44"/>
                <a:gd name="T19" fmla="*/ 38 h 27"/>
                <a:gd name="T20" fmla="*/ 8 w 44"/>
                <a:gd name="T21" fmla="*/ 38 h 27"/>
                <a:gd name="T22" fmla="*/ 8 w 44"/>
                <a:gd name="T23" fmla="*/ 24 h 27"/>
                <a:gd name="T24" fmla="*/ 8 w 44"/>
                <a:gd name="T25" fmla="*/ 18 h 27"/>
                <a:gd name="T26" fmla="*/ 8 w 44"/>
                <a:gd name="T27" fmla="*/ 18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27"/>
                <a:gd name="T44" fmla="*/ 44 w 44"/>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27">
                  <a:moveTo>
                    <a:pt x="4" y="13"/>
                  </a:moveTo>
                  <a:lnTo>
                    <a:pt x="4" y="13"/>
                  </a:lnTo>
                  <a:lnTo>
                    <a:pt x="2" y="5"/>
                  </a:lnTo>
                  <a:lnTo>
                    <a:pt x="0" y="0"/>
                  </a:lnTo>
                  <a:lnTo>
                    <a:pt x="22" y="5"/>
                  </a:lnTo>
                  <a:lnTo>
                    <a:pt x="44" y="5"/>
                  </a:lnTo>
                  <a:lnTo>
                    <a:pt x="22" y="15"/>
                  </a:lnTo>
                  <a:lnTo>
                    <a:pt x="4" y="27"/>
                  </a:lnTo>
                  <a:lnTo>
                    <a:pt x="4" y="17"/>
                  </a:lnTo>
                  <a:lnTo>
                    <a:pt x="4" y="13"/>
                  </a:lnTo>
                  <a:close/>
                </a:path>
              </a:pathLst>
            </a:custGeom>
            <a:solidFill>
              <a:srgbClr val="000000"/>
            </a:solidFill>
            <a:ln w="7938">
              <a:solidFill>
                <a:srgbClr val="000000"/>
              </a:solidFill>
              <a:round/>
              <a:headEnd/>
              <a:tailEnd/>
            </a:ln>
          </p:spPr>
          <p:txBody>
            <a:bodyPr/>
            <a:lstStyle/>
            <a:p>
              <a:endParaRPr lang="en-US"/>
            </a:p>
          </p:txBody>
        </p:sp>
        <p:sp>
          <p:nvSpPr>
            <p:cNvPr id="48170" name="Rectangle 117"/>
            <p:cNvSpPr>
              <a:spLocks noChangeArrowheads="1"/>
            </p:cNvSpPr>
            <p:nvPr/>
          </p:nvSpPr>
          <p:spPr bwMode="auto">
            <a:xfrm>
              <a:off x="2978" y="3159"/>
              <a:ext cx="2005" cy="186"/>
            </a:xfrm>
            <a:prstGeom prst="rect">
              <a:avLst/>
            </a:prstGeom>
            <a:noFill/>
            <a:ln w="9525">
              <a:noFill/>
              <a:miter lim="800000"/>
              <a:headEnd/>
              <a:tailEnd/>
            </a:ln>
          </p:spPr>
          <p:txBody>
            <a:bodyPr anchor="ctr"/>
            <a:lstStyle/>
            <a:p>
              <a:pPr algn="ctr"/>
              <a:r>
                <a:rPr lang="en-US" sz="1600" b="0">
                  <a:latin typeface="Arial" pitchFamily="34" charset="0"/>
                  <a:ea typeface="MS Mincho" pitchFamily="49" charset="-128"/>
                </a:rPr>
                <a:t>(d) Peripheral-nerve electrode</a:t>
              </a:r>
              <a:endParaRPr lang="en-US" sz="1600" b="0">
                <a:latin typeface="Arial" pitchFamily="34" charset="0"/>
                <a:cs typeface="Courier New" pitchFamily="49" charset="0"/>
              </a:endParaRPr>
            </a:p>
          </p:txBody>
        </p:sp>
      </p:grpSp>
      <p:sp>
        <p:nvSpPr>
          <p:cNvPr id="6" name="Footer Placeholder 5"/>
          <p:cNvSpPr>
            <a:spLocks noGrp="1"/>
          </p:cNvSpPr>
          <p:nvPr>
            <p:ph type="ftr" sz="quarter" idx="11"/>
          </p:nvPr>
        </p:nvSpPr>
        <p:spPr/>
        <p:txBody>
          <a:bodyPr/>
          <a:lstStyle/>
          <a:p>
            <a:r>
              <a:rPr lang="en-US" smtClean="0"/>
              <a:t>J.K.Roy</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696913" y="322263"/>
            <a:ext cx="4257675" cy="396875"/>
          </a:xfrm>
        </p:spPr>
        <p:txBody>
          <a:bodyPr/>
          <a:lstStyle/>
          <a:p>
            <a:pPr eaLnBrk="1" hangingPunct="1"/>
            <a:r>
              <a:rPr lang="en-US" sz="1800" smtClean="0"/>
              <a:t>Microelectrode Electrical Model</a:t>
            </a:r>
          </a:p>
        </p:txBody>
      </p:sp>
      <p:sp>
        <p:nvSpPr>
          <p:cNvPr id="9221" name="Rectangle 3"/>
          <p:cNvSpPr>
            <a:spLocks noChangeArrowheads="1"/>
          </p:cNvSpPr>
          <p:nvPr/>
        </p:nvSpPr>
        <p:spPr bwMode="auto">
          <a:xfrm>
            <a:off x="565150" y="4205288"/>
            <a:ext cx="2324100" cy="1009650"/>
          </a:xfrm>
          <a:prstGeom prst="rect">
            <a:avLst/>
          </a:prstGeom>
          <a:noFill/>
          <a:ln w="9525">
            <a:noFill/>
            <a:miter lim="800000"/>
            <a:headEnd/>
            <a:tailEnd/>
          </a:ln>
        </p:spPr>
        <p:txBody>
          <a:bodyPr anchor="ctr"/>
          <a:lstStyle/>
          <a:p>
            <a:r>
              <a:rPr lang="en-US" sz="1600">
                <a:latin typeface="Arial" pitchFamily="34" charset="0"/>
                <a:ea typeface="MS Mincho" pitchFamily="49" charset="-128"/>
              </a:rPr>
              <a:t>Figure 5.21 (a)</a:t>
            </a:r>
            <a:r>
              <a:rPr lang="en-US" sz="1600" b="0">
                <a:latin typeface="Arial" pitchFamily="34" charset="0"/>
                <a:ea typeface="MS Mincho" pitchFamily="49" charset="-128"/>
              </a:rPr>
              <a:t> Electrode with tip placed within a cell, showing origin of distributed capacitance</a:t>
            </a:r>
            <a:endParaRPr lang="en-US" sz="1600" b="0">
              <a:latin typeface="Arial" pitchFamily="34" charset="0"/>
              <a:cs typeface="Courier New" pitchFamily="49" charset="0"/>
            </a:endParaRPr>
          </a:p>
        </p:txBody>
      </p:sp>
      <p:sp>
        <p:nvSpPr>
          <p:cNvPr id="9222" name="Rectangle 185"/>
          <p:cNvSpPr>
            <a:spLocks noChangeArrowheads="1"/>
          </p:cNvSpPr>
          <p:nvPr/>
        </p:nvSpPr>
        <p:spPr bwMode="auto">
          <a:xfrm>
            <a:off x="2838450" y="3035300"/>
            <a:ext cx="0" cy="182563"/>
          </a:xfrm>
          <a:prstGeom prst="rect">
            <a:avLst/>
          </a:prstGeom>
          <a:noFill/>
          <a:ln w="9525">
            <a:noFill/>
            <a:miter lim="800000"/>
            <a:headEnd/>
            <a:tailEnd/>
          </a:ln>
        </p:spPr>
        <p:txBody>
          <a:bodyPr wrap="none" lIns="0" tIns="0" rIns="0" bIns="0">
            <a:spAutoFit/>
          </a:bodyPr>
          <a:lstStyle/>
          <a:p>
            <a:pPr eaLnBrk="1" hangingPunct="1"/>
            <a:endParaRPr lang="en-US" sz="1200" b="0">
              <a:latin typeface="Times New Roman" pitchFamily="18" charset="0"/>
            </a:endParaRPr>
          </a:p>
        </p:txBody>
      </p:sp>
      <p:sp>
        <p:nvSpPr>
          <p:cNvPr id="9223" name="Rectangle 186"/>
          <p:cNvSpPr>
            <a:spLocks noChangeArrowheads="1"/>
          </p:cNvSpPr>
          <p:nvPr/>
        </p:nvSpPr>
        <p:spPr bwMode="auto">
          <a:xfrm>
            <a:off x="938213" y="1697038"/>
            <a:ext cx="923925" cy="36512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N </a:t>
            </a:r>
            <a:r>
              <a:rPr lang="en-US" sz="1200" b="0">
                <a:solidFill>
                  <a:srgbClr val="000000"/>
                </a:solidFill>
                <a:latin typeface="Times New Roman" pitchFamily="18" charset="0"/>
              </a:rPr>
              <a:t>= Nucleus</a:t>
            </a:r>
          </a:p>
          <a:p>
            <a:pPr eaLnBrk="1" hangingPunct="1"/>
            <a:r>
              <a:rPr lang="en-US" sz="1200" b="0" i="1">
                <a:solidFill>
                  <a:srgbClr val="000000"/>
                </a:solidFill>
                <a:latin typeface="Times New Roman" pitchFamily="18" charset="0"/>
              </a:rPr>
              <a:t>C</a:t>
            </a:r>
            <a:r>
              <a:rPr lang="en-US" sz="1200" b="0">
                <a:solidFill>
                  <a:srgbClr val="000000"/>
                </a:solidFill>
                <a:latin typeface="Times New Roman" pitchFamily="18" charset="0"/>
              </a:rPr>
              <a:t> = Cytoplasm</a:t>
            </a:r>
          </a:p>
        </p:txBody>
      </p:sp>
      <p:sp>
        <p:nvSpPr>
          <p:cNvPr id="9224" name="Freeform 97"/>
          <p:cNvSpPr>
            <a:spLocks/>
          </p:cNvSpPr>
          <p:nvPr/>
        </p:nvSpPr>
        <p:spPr bwMode="auto">
          <a:xfrm>
            <a:off x="606425" y="1577975"/>
            <a:ext cx="3719513" cy="1879600"/>
          </a:xfrm>
          <a:custGeom>
            <a:avLst/>
            <a:gdLst>
              <a:gd name="T0" fmla="*/ 0 w 2007"/>
              <a:gd name="T1" fmla="*/ 43802185 h 852"/>
              <a:gd name="T2" fmla="*/ 168295471 w 2007"/>
              <a:gd name="T3" fmla="*/ 9733329 h 852"/>
              <a:gd name="T4" fmla="*/ 302246149 w 2007"/>
              <a:gd name="T5" fmla="*/ 73004384 h 852"/>
              <a:gd name="T6" fmla="*/ 473975670 w 2007"/>
              <a:gd name="T7" fmla="*/ 43802185 h 852"/>
              <a:gd name="T8" fmla="*/ 597622228 w 2007"/>
              <a:gd name="T9" fmla="*/ 0 h 852"/>
              <a:gd name="T10" fmla="*/ 714398599 w 2007"/>
              <a:gd name="T11" fmla="*/ 43802185 h 852"/>
              <a:gd name="T12" fmla="*/ 882695865 w 2007"/>
              <a:gd name="T13" fmla="*/ 73004384 h 852"/>
              <a:gd name="T14" fmla="*/ 1016644863 w 2007"/>
              <a:gd name="T15" fmla="*/ 9733329 h 852"/>
              <a:gd name="T16" fmla="*/ 1184940276 w 2007"/>
              <a:gd name="T17" fmla="*/ 43802185 h 852"/>
              <a:gd name="T18" fmla="*/ 1301716647 w 2007"/>
              <a:gd name="T19" fmla="*/ 87604371 h 852"/>
              <a:gd name="T20" fmla="*/ 1418494871 w 2007"/>
              <a:gd name="T21" fmla="*/ 43802185 h 852"/>
              <a:gd name="T22" fmla="*/ 1597094463 w 2007"/>
              <a:gd name="T23" fmla="*/ 9733329 h 852"/>
              <a:gd name="T24" fmla="*/ 1658915831 w 2007"/>
              <a:gd name="T25" fmla="*/ 43802185 h 852"/>
              <a:gd name="T26" fmla="*/ 1830647205 w 2007"/>
              <a:gd name="T27" fmla="*/ 73004384 h 852"/>
              <a:gd name="T28" fmla="*/ 1964598289 w 2007"/>
              <a:gd name="T29" fmla="*/ 9733329 h 852"/>
              <a:gd name="T30" fmla="*/ 2143197881 w 2007"/>
              <a:gd name="T31" fmla="*/ 43802185 h 852"/>
              <a:gd name="T32" fmla="*/ 2147483647 w 2007"/>
              <a:gd name="T33" fmla="*/ 87604371 h 852"/>
              <a:gd name="T34" fmla="*/ 2147483647 w 2007"/>
              <a:gd name="T35" fmla="*/ 43802185 h 852"/>
              <a:gd name="T36" fmla="*/ 2147483647 w 2007"/>
              <a:gd name="T37" fmla="*/ 9733329 h 852"/>
              <a:gd name="T38" fmla="*/ 2147483647 w 2007"/>
              <a:gd name="T39" fmla="*/ 73004384 h 852"/>
              <a:gd name="T40" fmla="*/ 2147483647 w 2007"/>
              <a:gd name="T41" fmla="*/ 43802185 h 852"/>
              <a:gd name="T42" fmla="*/ 2147483647 w 2007"/>
              <a:gd name="T43" fmla="*/ 0 h 852"/>
              <a:gd name="T44" fmla="*/ 2147483647 w 2007"/>
              <a:gd name="T45" fmla="*/ 43802185 h 852"/>
              <a:gd name="T46" fmla="*/ 2147483647 w 2007"/>
              <a:gd name="T47" fmla="*/ 87604371 h 852"/>
              <a:gd name="T48" fmla="*/ 2147483647 w 2007"/>
              <a:gd name="T49" fmla="*/ 43802185 h 852"/>
              <a:gd name="T50" fmla="*/ 2147483647 w 2007"/>
              <a:gd name="T51" fmla="*/ 9733329 h 852"/>
              <a:gd name="T52" fmla="*/ 2147483647 w 2007"/>
              <a:gd name="T53" fmla="*/ 73004384 h 852"/>
              <a:gd name="T54" fmla="*/ 2147483647 w 2007"/>
              <a:gd name="T55" fmla="*/ 43802185 h 852"/>
              <a:gd name="T56" fmla="*/ 2147483647 w 2007"/>
              <a:gd name="T57" fmla="*/ 0 h 852"/>
              <a:gd name="T58" fmla="*/ 2147483647 w 2007"/>
              <a:gd name="T59" fmla="*/ 43802185 h 852"/>
              <a:gd name="T60" fmla="*/ 2147483647 w 2007"/>
              <a:gd name="T61" fmla="*/ 73004384 h 852"/>
              <a:gd name="T62" fmla="*/ 2147483647 w 2007"/>
              <a:gd name="T63" fmla="*/ 9733329 h 852"/>
              <a:gd name="T64" fmla="*/ 2147483647 w 2007"/>
              <a:gd name="T65" fmla="*/ 43802185 h 852"/>
              <a:gd name="T66" fmla="*/ 2147483647 w 2007"/>
              <a:gd name="T67" fmla="*/ 73004384 h 852"/>
              <a:gd name="T68" fmla="*/ 2147483647 w 2007"/>
              <a:gd name="T69" fmla="*/ 43802185 h 852"/>
              <a:gd name="T70" fmla="*/ 2147483647 w 2007"/>
              <a:gd name="T71" fmla="*/ 0 h 852"/>
              <a:gd name="T72" fmla="*/ 2147483647 w 2007"/>
              <a:gd name="T73" fmla="*/ 43802185 h 852"/>
              <a:gd name="T74" fmla="*/ 2147483647 w 2007"/>
              <a:gd name="T75" fmla="*/ 73004384 h 852"/>
              <a:gd name="T76" fmla="*/ 2147483647 w 2007"/>
              <a:gd name="T77" fmla="*/ 9733329 h 852"/>
              <a:gd name="T78" fmla="*/ 2147483647 w 2007"/>
              <a:gd name="T79" fmla="*/ 43802185 h 852"/>
              <a:gd name="T80" fmla="*/ 2147483647 w 2007"/>
              <a:gd name="T81" fmla="*/ 87604371 h 852"/>
              <a:gd name="T82" fmla="*/ 2147483647 w 2007"/>
              <a:gd name="T83" fmla="*/ 43802185 h 852"/>
              <a:gd name="T84" fmla="*/ 2147483647 w 2007"/>
              <a:gd name="T85" fmla="*/ 9733329 h 852"/>
              <a:gd name="T86" fmla="*/ 2147483647 w 2007"/>
              <a:gd name="T87" fmla="*/ 43802185 h 852"/>
              <a:gd name="T88" fmla="*/ 2147483647 w 2007"/>
              <a:gd name="T89" fmla="*/ 73004384 h 852"/>
              <a:gd name="T90" fmla="*/ 2147483647 w 2007"/>
              <a:gd name="T91" fmla="*/ 9733329 h 852"/>
              <a:gd name="T92" fmla="*/ 2147483647 w 2007"/>
              <a:gd name="T93" fmla="*/ 43802185 h 852"/>
              <a:gd name="T94" fmla="*/ 2147483647 w 2007"/>
              <a:gd name="T95" fmla="*/ 87604371 h 852"/>
              <a:gd name="T96" fmla="*/ 2147483647 w 2007"/>
              <a:gd name="T97" fmla="*/ 43802185 h 852"/>
              <a:gd name="T98" fmla="*/ 2147483647 w 2007"/>
              <a:gd name="T99" fmla="*/ 9733329 h 852"/>
              <a:gd name="T100" fmla="*/ 0 w 2007"/>
              <a:gd name="T101" fmla="*/ 2147483647 h 8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7"/>
              <a:gd name="T154" fmla="*/ 0 h 852"/>
              <a:gd name="T155" fmla="*/ 2007 w 2007"/>
              <a:gd name="T156" fmla="*/ 852 h 8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7" h="852">
                <a:moveTo>
                  <a:pt x="0" y="852"/>
                </a:moveTo>
                <a:lnTo>
                  <a:pt x="0" y="9"/>
                </a:lnTo>
                <a:lnTo>
                  <a:pt x="20" y="2"/>
                </a:lnTo>
                <a:lnTo>
                  <a:pt x="34" y="0"/>
                </a:lnTo>
                <a:lnTo>
                  <a:pt x="49" y="2"/>
                </a:lnTo>
                <a:lnTo>
                  <a:pt x="70" y="9"/>
                </a:lnTo>
                <a:lnTo>
                  <a:pt x="88" y="15"/>
                </a:lnTo>
                <a:lnTo>
                  <a:pt x="104" y="18"/>
                </a:lnTo>
                <a:lnTo>
                  <a:pt x="119" y="15"/>
                </a:lnTo>
                <a:lnTo>
                  <a:pt x="138" y="9"/>
                </a:lnTo>
                <a:lnTo>
                  <a:pt x="158" y="2"/>
                </a:lnTo>
                <a:lnTo>
                  <a:pt x="174" y="0"/>
                </a:lnTo>
                <a:lnTo>
                  <a:pt x="190" y="2"/>
                </a:lnTo>
                <a:lnTo>
                  <a:pt x="208" y="9"/>
                </a:lnTo>
                <a:lnTo>
                  <a:pt x="226" y="15"/>
                </a:lnTo>
                <a:lnTo>
                  <a:pt x="241" y="18"/>
                </a:lnTo>
                <a:lnTo>
                  <a:pt x="257" y="15"/>
                </a:lnTo>
                <a:lnTo>
                  <a:pt x="275" y="9"/>
                </a:lnTo>
                <a:lnTo>
                  <a:pt x="296" y="2"/>
                </a:lnTo>
                <a:lnTo>
                  <a:pt x="312" y="0"/>
                </a:lnTo>
                <a:lnTo>
                  <a:pt x="327" y="2"/>
                </a:lnTo>
                <a:lnTo>
                  <a:pt x="345" y="9"/>
                </a:lnTo>
                <a:lnTo>
                  <a:pt x="364" y="15"/>
                </a:lnTo>
                <a:lnTo>
                  <a:pt x="379" y="18"/>
                </a:lnTo>
                <a:lnTo>
                  <a:pt x="395" y="15"/>
                </a:lnTo>
                <a:lnTo>
                  <a:pt x="413" y="9"/>
                </a:lnTo>
                <a:lnTo>
                  <a:pt x="434" y="2"/>
                </a:lnTo>
                <a:lnTo>
                  <a:pt x="449" y="0"/>
                </a:lnTo>
                <a:lnTo>
                  <a:pt x="465" y="2"/>
                </a:lnTo>
                <a:lnTo>
                  <a:pt x="483" y="9"/>
                </a:lnTo>
                <a:lnTo>
                  <a:pt x="501" y="15"/>
                </a:lnTo>
                <a:lnTo>
                  <a:pt x="517" y="18"/>
                </a:lnTo>
                <a:lnTo>
                  <a:pt x="533" y="15"/>
                </a:lnTo>
                <a:lnTo>
                  <a:pt x="553" y="9"/>
                </a:lnTo>
                <a:lnTo>
                  <a:pt x="572" y="2"/>
                </a:lnTo>
                <a:lnTo>
                  <a:pt x="587" y="0"/>
                </a:lnTo>
                <a:lnTo>
                  <a:pt x="603" y="2"/>
                </a:lnTo>
                <a:lnTo>
                  <a:pt x="624" y="9"/>
                </a:lnTo>
                <a:lnTo>
                  <a:pt x="642" y="15"/>
                </a:lnTo>
                <a:lnTo>
                  <a:pt x="655" y="18"/>
                </a:lnTo>
                <a:lnTo>
                  <a:pt x="671" y="15"/>
                </a:lnTo>
                <a:lnTo>
                  <a:pt x="691" y="9"/>
                </a:lnTo>
                <a:lnTo>
                  <a:pt x="712" y="2"/>
                </a:lnTo>
                <a:lnTo>
                  <a:pt x="728" y="0"/>
                </a:lnTo>
                <a:lnTo>
                  <a:pt x="741" y="2"/>
                </a:lnTo>
                <a:lnTo>
                  <a:pt x="761" y="9"/>
                </a:lnTo>
                <a:lnTo>
                  <a:pt x="780" y="15"/>
                </a:lnTo>
                <a:lnTo>
                  <a:pt x="795" y="18"/>
                </a:lnTo>
                <a:lnTo>
                  <a:pt x="811" y="15"/>
                </a:lnTo>
                <a:lnTo>
                  <a:pt x="829" y="9"/>
                </a:lnTo>
                <a:lnTo>
                  <a:pt x="850" y="2"/>
                </a:lnTo>
                <a:lnTo>
                  <a:pt x="865" y="0"/>
                </a:lnTo>
                <a:lnTo>
                  <a:pt x="881" y="2"/>
                </a:lnTo>
                <a:lnTo>
                  <a:pt x="899" y="9"/>
                </a:lnTo>
                <a:lnTo>
                  <a:pt x="917" y="15"/>
                </a:lnTo>
                <a:lnTo>
                  <a:pt x="933" y="18"/>
                </a:lnTo>
                <a:lnTo>
                  <a:pt x="949" y="15"/>
                </a:lnTo>
                <a:lnTo>
                  <a:pt x="967" y="9"/>
                </a:lnTo>
                <a:lnTo>
                  <a:pt x="988" y="2"/>
                </a:lnTo>
                <a:lnTo>
                  <a:pt x="1003" y="0"/>
                </a:lnTo>
                <a:lnTo>
                  <a:pt x="1019" y="2"/>
                </a:lnTo>
                <a:lnTo>
                  <a:pt x="1037" y="9"/>
                </a:lnTo>
                <a:lnTo>
                  <a:pt x="1055" y="15"/>
                </a:lnTo>
                <a:lnTo>
                  <a:pt x="1071" y="18"/>
                </a:lnTo>
                <a:lnTo>
                  <a:pt x="1087" y="15"/>
                </a:lnTo>
                <a:lnTo>
                  <a:pt x="1107" y="9"/>
                </a:lnTo>
                <a:lnTo>
                  <a:pt x="1125" y="2"/>
                </a:lnTo>
                <a:lnTo>
                  <a:pt x="1141" y="0"/>
                </a:lnTo>
                <a:lnTo>
                  <a:pt x="1157" y="2"/>
                </a:lnTo>
                <a:lnTo>
                  <a:pt x="1175" y="9"/>
                </a:lnTo>
                <a:lnTo>
                  <a:pt x="1193" y="15"/>
                </a:lnTo>
                <a:lnTo>
                  <a:pt x="1209" y="18"/>
                </a:lnTo>
                <a:lnTo>
                  <a:pt x="1225" y="15"/>
                </a:lnTo>
                <a:lnTo>
                  <a:pt x="1245" y="9"/>
                </a:lnTo>
                <a:lnTo>
                  <a:pt x="1263" y="2"/>
                </a:lnTo>
                <a:lnTo>
                  <a:pt x="1279" y="0"/>
                </a:lnTo>
                <a:lnTo>
                  <a:pt x="1295" y="2"/>
                </a:lnTo>
                <a:lnTo>
                  <a:pt x="1313" y="9"/>
                </a:lnTo>
                <a:lnTo>
                  <a:pt x="1315" y="9"/>
                </a:lnTo>
                <a:lnTo>
                  <a:pt x="1333" y="15"/>
                </a:lnTo>
                <a:lnTo>
                  <a:pt x="1349" y="18"/>
                </a:lnTo>
                <a:lnTo>
                  <a:pt x="1365" y="15"/>
                </a:lnTo>
                <a:lnTo>
                  <a:pt x="1383" y="9"/>
                </a:lnTo>
                <a:lnTo>
                  <a:pt x="1404" y="2"/>
                </a:lnTo>
                <a:lnTo>
                  <a:pt x="1419" y="0"/>
                </a:lnTo>
                <a:lnTo>
                  <a:pt x="1435" y="2"/>
                </a:lnTo>
                <a:lnTo>
                  <a:pt x="1453" y="9"/>
                </a:lnTo>
                <a:lnTo>
                  <a:pt x="1471" y="15"/>
                </a:lnTo>
                <a:lnTo>
                  <a:pt x="1487" y="18"/>
                </a:lnTo>
                <a:lnTo>
                  <a:pt x="1503" y="15"/>
                </a:lnTo>
                <a:lnTo>
                  <a:pt x="1521" y="9"/>
                </a:lnTo>
                <a:lnTo>
                  <a:pt x="1541" y="2"/>
                </a:lnTo>
                <a:lnTo>
                  <a:pt x="1557" y="0"/>
                </a:lnTo>
                <a:lnTo>
                  <a:pt x="1573" y="2"/>
                </a:lnTo>
                <a:lnTo>
                  <a:pt x="1591" y="9"/>
                </a:lnTo>
                <a:lnTo>
                  <a:pt x="1609" y="15"/>
                </a:lnTo>
                <a:lnTo>
                  <a:pt x="1625" y="18"/>
                </a:lnTo>
                <a:lnTo>
                  <a:pt x="1641" y="15"/>
                </a:lnTo>
                <a:lnTo>
                  <a:pt x="1659" y="9"/>
                </a:lnTo>
                <a:lnTo>
                  <a:pt x="1679" y="2"/>
                </a:lnTo>
                <a:lnTo>
                  <a:pt x="1695" y="0"/>
                </a:lnTo>
                <a:lnTo>
                  <a:pt x="1711" y="2"/>
                </a:lnTo>
                <a:lnTo>
                  <a:pt x="1729" y="9"/>
                </a:lnTo>
                <a:lnTo>
                  <a:pt x="1747" y="15"/>
                </a:lnTo>
                <a:lnTo>
                  <a:pt x="1763" y="18"/>
                </a:lnTo>
                <a:lnTo>
                  <a:pt x="1779" y="15"/>
                </a:lnTo>
                <a:lnTo>
                  <a:pt x="1799" y="9"/>
                </a:lnTo>
                <a:lnTo>
                  <a:pt x="1817" y="2"/>
                </a:lnTo>
                <a:lnTo>
                  <a:pt x="1833" y="0"/>
                </a:lnTo>
                <a:lnTo>
                  <a:pt x="1849" y="2"/>
                </a:lnTo>
                <a:lnTo>
                  <a:pt x="1869" y="9"/>
                </a:lnTo>
                <a:lnTo>
                  <a:pt x="1887" y="15"/>
                </a:lnTo>
                <a:lnTo>
                  <a:pt x="1901" y="18"/>
                </a:lnTo>
                <a:lnTo>
                  <a:pt x="1917" y="15"/>
                </a:lnTo>
                <a:lnTo>
                  <a:pt x="1937" y="9"/>
                </a:lnTo>
                <a:lnTo>
                  <a:pt x="1957" y="2"/>
                </a:lnTo>
                <a:lnTo>
                  <a:pt x="1973" y="0"/>
                </a:lnTo>
                <a:lnTo>
                  <a:pt x="1987" y="2"/>
                </a:lnTo>
                <a:lnTo>
                  <a:pt x="2007" y="9"/>
                </a:lnTo>
                <a:lnTo>
                  <a:pt x="2007" y="852"/>
                </a:lnTo>
                <a:lnTo>
                  <a:pt x="0" y="852"/>
                </a:lnTo>
                <a:close/>
              </a:path>
            </a:pathLst>
          </a:custGeom>
          <a:solidFill>
            <a:srgbClr val="D9D9D9"/>
          </a:solidFill>
          <a:ln w="9525">
            <a:noFill/>
            <a:round/>
            <a:headEnd/>
            <a:tailEnd/>
          </a:ln>
        </p:spPr>
        <p:txBody>
          <a:bodyPr/>
          <a:lstStyle/>
          <a:p>
            <a:endParaRPr lang="en-US"/>
          </a:p>
        </p:txBody>
      </p:sp>
      <p:sp>
        <p:nvSpPr>
          <p:cNvPr id="9225" name="Freeform 98"/>
          <p:cNvSpPr>
            <a:spLocks/>
          </p:cNvSpPr>
          <p:nvPr/>
        </p:nvSpPr>
        <p:spPr bwMode="auto">
          <a:xfrm>
            <a:off x="812800" y="2030413"/>
            <a:ext cx="2474913" cy="1335087"/>
          </a:xfrm>
          <a:custGeom>
            <a:avLst/>
            <a:gdLst>
              <a:gd name="T0" fmla="*/ 2147483647 w 1051"/>
              <a:gd name="T1" fmla="*/ 199002858 h 606"/>
              <a:gd name="T2" fmla="*/ 2147483647 w 1051"/>
              <a:gd name="T3" fmla="*/ 43683341 h 606"/>
              <a:gd name="T4" fmla="*/ 2147483647 w 1051"/>
              <a:gd name="T5" fmla="*/ 33976417 h 606"/>
              <a:gd name="T6" fmla="*/ 2147483647 w 1051"/>
              <a:gd name="T7" fmla="*/ 218416689 h 606"/>
              <a:gd name="T8" fmla="*/ 1890901532 w 1051"/>
              <a:gd name="T9" fmla="*/ 165026449 h 606"/>
              <a:gd name="T10" fmla="*/ 1541555126 w 1051"/>
              <a:gd name="T11" fmla="*/ 199002858 h 606"/>
              <a:gd name="T12" fmla="*/ 1136757213 w 1051"/>
              <a:gd name="T13" fmla="*/ 232977063 h 606"/>
              <a:gd name="T14" fmla="*/ 748596372 w 1051"/>
              <a:gd name="T15" fmla="*/ 407712631 h 606"/>
              <a:gd name="T16" fmla="*/ 537880204 w 1051"/>
              <a:gd name="T17" fmla="*/ 669812713 h 606"/>
              <a:gd name="T18" fmla="*/ 598877009 w 1051"/>
              <a:gd name="T19" fmla="*/ 825129974 h 606"/>
              <a:gd name="T20" fmla="*/ 537880204 w 1051"/>
              <a:gd name="T21" fmla="*/ 922205741 h 606"/>
              <a:gd name="T22" fmla="*/ 399252173 w 1051"/>
              <a:gd name="T23" fmla="*/ 956179946 h 606"/>
              <a:gd name="T24" fmla="*/ 299438504 w 1051"/>
              <a:gd name="T25" fmla="*/ 1305649017 h 606"/>
              <a:gd name="T26" fmla="*/ 210716094 w 1051"/>
              <a:gd name="T27" fmla="*/ 1494942687 h 606"/>
              <a:gd name="T28" fmla="*/ 171899303 w 1051"/>
              <a:gd name="T29" fmla="*/ 1854116195 h 606"/>
              <a:gd name="T30" fmla="*/ 0 w 1051"/>
              <a:gd name="T31" fmla="*/ 2147483647 h 606"/>
              <a:gd name="T32" fmla="*/ 510154598 w 1051"/>
              <a:gd name="T33" fmla="*/ 2147483647 h 606"/>
              <a:gd name="T34" fmla="*/ 815138768 w 1051"/>
              <a:gd name="T35" fmla="*/ 2147483647 h 606"/>
              <a:gd name="T36" fmla="*/ 1203299610 w 1051"/>
              <a:gd name="T37" fmla="*/ 2147483647 h 606"/>
              <a:gd name="T38" fmla="*/ 1375201489 w 1051"/>
              <a:gd name="T39" fmla="*/ 2147483647 h 606"/>
              <a:gd name="T40" fmla="*/ 1602551931 w 1051"/>
              <a:gd name="T41" fmla="*/ 2147483647 h 606"/>
              <a:gd name="T42" fmla="*/ 1979623943 w 1051"/>
              <a:gd name="T43" fmla="*/ 2147483647 h 606"/>
              <a:gd name="T44" fmla="*/ 2147483647 w 1051"/>
              <a:gd name="T45" fmla="*/ 2147483647 h 606"/>
              <a:gd name="T46" fmla="*/ 2147483647 w 1051"/>
              <a:gd name="T47" fmla="*/ 2147483647 h 606"/>
              <a:gd name="T48" fmla="*/ 2147483647 w 1051"/>
              <a:gd name="T49" fmla="*/ 2147483647 h 606"/>
              <a:gd name="T50" fmla="*/ 2147483647 w 1051"/>
              <a:gd name="T51" fmla="*/ 2147483647 h 606"/>
              <a:gd name="T52" fmla="*/ 2147483647 w 1051"/>
              <a:gd name="T53" fmla="*/ 2147483647 h 606"/>
              <a:gd name="T54" fmla="*/ 2147483647 w 1051"/>
              <a:gd name="T55" fmla="*/ 2147483647 h 606"/>
              <a:gd name="T56" fmla="*/ 2147483647 w 1051"/>
              <a:gd name="T57" fmla="*/ 2147483647 h 606"/>
              <a:gd name="T58" fmla="*/ 2147483647 w 1051"/>
              <a:gd name="T59" fmla="*/ 2147483647 h 606"/>
              <a:gd name="T60" fmla="*/ 2147483647 w 1051"/>
              <a:gd name="T61" fmla="*/ 2147483647 h 606"/>
              <a:gd name="T62" fmla="*/ 2147483647 w 1051"/>
              <a:gd name="T63" fmla="*/ 2147483647 h 606"/>
              <a:gd name="T64" fmla="*/ 2147483647 w 1051"/>
              <a:gd name="T65" fmla="*/ 2147483647 h 606"/>
              <a:gd name="T66" fmla="*/ 2147483647 w 1051"/>
              <a:gd name="T67" fmla="*/ 2147483647 h 606"/>
              <a:gd name="T68" fmla="*/ 2147483647 w 1051"/>
              <a:gd name="T69" fmla="*/ 2147483647 h 606"/>
              <a:gd name="T70" fmla="*/ 2147483647 w 1051"/>
              <a:gd name="T71" fmla="*/ 2147483647 h 606"/>
              <a:gd name="T72" fmla="*/ 2147483647 w 1051"/>
              <a:gd name="T73" fmla="*/ 2147483647 h 606"/>
              <a:gd name="T74" fmla="*/ 2147483647 w 1051"/>
              <a:gd name="T75" fmla="*/ 2147483647 h 606"/>
              <a:gd name="T76" fmla="*/ 2147483647 w 1051"/>
              <a:gd name="T77" fmla="*/ 2147483647 h 606"/>
              <a:gd name="T78" fmla="*/ 2147483647 w 1051"/>
              <a:gd name="T79" fmla="*/ 2147483647 h 606"/>
              <a:gd name="T80" fmla="*/ 2147483647 w 1051"/>
              <a:gd name="T81" fmla="*/ 2147483647 h 606"/>
              <a:gd name="T82" fmla="*/ 2147483647 w 1051"/>
              <a:gd name="T83" fmla="*/ 2106509224 h 606"/>
              <a:gd name="T84" fmla="*/ 2147483647 w 1051"/>
              <a:gd name="T85" fmla="*/ 2033705152 h 606"/>
              <a:gd name="T86" fmla="*/ 2147483647 w 1051"/>
              <a:gd name="T87" fmla="*/ 1844409280 h 606"/>
              <a:gd name="T88" fmla="*/ 2147483647 w 1051"/>
              <a:gd name="T89" fmla="*/ 1713359307 h 606"/>
              <a:gd name="T90" fmla="*/ 2147483647 w 1051"/>
              <a:gd name="T91" fmla="*/ 1407576039 h 606"/>
              <a:gd name="T92" fmla="*/ 2147483647 w 1051"/>
              <a:gd name="T93" fmla="*/ 1218280166 h 606"/>
              <a:gd name="T94" fmla="*/ 2147483647 w 1051"/>
              <a:gd name="T95" fmla="*/ 1232842743 h 606"/>
              <a:gd name="T96" fmla="*/ 2147483647 w 1051"/>
              <a:gd name="T97" fmla="*/ 1053255713 h 606"/>
              <a:gd name="T98" fmla="*/ 2147483647 w 1051"/>
              <a:gd name="T99" fmla="*/ 931912657 h 606"/>
              <a:gd name="T100" fmla="*/ 2147483647 w 1051"/>
              <a:gd name="T101" fmla="*/ 800862685 h 606"/>
              <a:gd name="T102" fmla="*/ 2147483647 w 1051"/>
              <a:gd name="T103" fmla="*/ 791155769 h 606"/>
              <a:gd name="T104" fmla="*/ 2147483647 w 1051"/>
              <a:gd name="T105" fmla="*/ 165026449 h 6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1"/>
              <a:gd name="T160" fmla="*/ 0 h 606"/>
              <a:gd name="T161" fmla="*/ 1051 w 1051"/>
              <a:gd name="T162" fmla="*/ 606 h 6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1" h="606">
                <a:moveTo>
                  <a:pt x="599" y="34"/>
                </a:moveTo>
                <a:lnTo>
                  <a:pt x="599" y="34"/>
                </a:lnTo>
                <a:lnTo>
                  <a:pt x="576" y="39"/>
                </a:lnTo>
                <a:lnTo>
                  <a:pt x="558" y="41"/>
                </a:lnTo>
                <a:lnTo>
                  <a:pt x="545" y="41"/>
                </a:lnTo>
                <a:lnTo>
                  <a:pt x="531" y="36"/>
                </a:lnTo>
                <a:lnTo>
                  <a:pt x="522" y="32"/>
                </a:lnTo>
                <a:lnTo>
                  <a:pt x="515" y="25"/>
                </a:lnTo>
                <a:lnTo>
                  <a:pt x="499" y="9"/>
                </a:lnTo>
                <a:lnTo>
                  <a:pt x="493" y="3"/>
                </a:lnTo>
                <a:lnTo>
                  <a:pt x="486" y="0"/>
                </a:lnTo>
                <a:lnTo>
                  <a:pt x="477" y="0"/>
                </a:lnTo>
                <a:lnTo>
                  <a:pt x="465" y="3"/>
                </a:lnTo>
                <a:lnTo>
                  <a:pt x="452" y="7"/>
                </a:lnTo>
                <a:lnTo>
                  <a:pt x="438" y="14"/>
                </a:lnTo>
                <a:lnTo>
                  <a:pt x="404" y="39"/>
                </a:lnTo>
                <a:lnTo>
                  <a:pt x="400" y="43"/>
                </a:lnTo>
                <a:lnTo>
                  <a:pt x="395" y="45"/>
                </a:lnTo>
                <a:lnTo>
                  <a:pt x="386" y="45"/>
                </a:lnTo>
                <a:lnTo>
                  <a:pt x="380" y="45"/>
                </a:lnTo>
                <a:lnTo>
                  <a:pt x="361" y="41"/>
                </a:lnTo>
                <a:lnTo>
                  <a:pt x="341" y="34"/>
                </a:lnTo>
                <a:lnTo>
                  <a:pt x="323" y="30"/>
                </a:lnTo>
                <a:lnTo>
                  <a:pt x="309" y="27"/>
                </a:lnTo>
                <a:lnTo>
                  <a:pt x="294" y="32"/>
                </a:lnTo>
                <a:lnTo>
                  <a:pt x="278" y="41"/>
                </a:lnTo>
                <a:lnTo>
                  <a:pt x="262" y="48"/>
                </a:lnTo>
                <a:lnTo>
                  <a:pt x="248" y="52"/>
                </a:lnTo>
                <a:lnTo>
                  <a:pt x="233" y="52"/>
                </a:lnTo>
                <a:lnTo>
                  <a:pt x="219" y="50"/>
                </a:lnTo>
                <a:lnTo>
                  <a:pt x="205" y="48"/>
                </a:lnTo>
                <a:lnTo>
                  <a:pt x="190" y="48"/>
                </a:lnTo>
                <a:lnTo>
                  <a:pt x="176" y="52"/>
                </a:lnTo>
                <a:lnTo>
                  <a:pt x="165" y="59"/>
                </a:lnTo>
                <a:lnTo>
                  <a:pt x="135" y="84"/>
                </a:lnTo>
                <a:lnTo>
                  <a:pt x="122" y="98"/>
                </a:lnTo>
                <a:lnTo>
                  <a:pt x="108" y="111"/>
                </a:lnTo>
                <a:lnTo>
                  <a:pt x="102" y="125"/>
                </a:lnTo>
                <a:lnTo>
                  <a:pt x="97" y="131"/>
                </a:lnTo>
                <a:lnTo>
                  <a:pt x="97" y="138"/>
                </a:lnTo>
                <a:lnTo>
                  <a:pt x="97" y="145"/>
                </a:lnTo>
                <a:lnTo>
                  <a:pt x="99" y="152"/>
                </a:lnTo>
                <a:lnTo>
                  <a:pt x="102" y="161"/>
                </a:lnTo>
                <a:lnTo>
                  <a:pt x="108" y="170"/>
                </a:lnTo>
                <a:lnTo>
                  <a:pt x="111" y="174"/>
                </a:lnTo>
                <a:lnTo>
                  <a:pt x="111" y="179"/>
                </a:lnTo>
                <a:lnTo>
                  <a:pt x="108" y="181"/>
                </a:lnTo>
                <a:lnTo>
                  <a:pt x="104" y="186"/>
                </a:lnTo>
                <a:lnTo>
                  <a:pt x="97" y="190"/>
                </a:lnTo>
                <a:lnTo>
                  <a:pt x="88" y="192"/>
                </a:lnTo>
                <a:lnTo>
                  <a:pt x="83" y="190"/>
                </a:lnTo>
                <a:lnTo>
                  <a:pt x="77" y="192"/>
                </a:lnTo>
                <a:lnTo>
                  <a:pt x="72" y="197"/>
                </a:lnTo>
                <a:lnTo>
                  <a:pt x="68" y="202"/>
                </a:lnTo>
                <a:lnTo>
                  <a:pt x="61" y="220"/>
                </a:lnTo>
                <a:lnTo>
                  <a:pt x="56" y="251"/>
                </a:lnTo>
                <a:lnTo>
                  <a:pt x="54" y="269"/>
                </a:lnTo>
                <a:lnTo>
                  <a:pt x="50" y="283"/>
                </a:lnTo>
                <a:lnTo>
                  <a:pt x="47" y="290"/>
                </a:lnTo>
                <a:lnTo>
                  <a:pt x="43" y="294"/>
                </a:lnTo>
                <a:lnTo>
                  <a:pt x="40" y="301"/>
                </a:lnTo>
                <a:lnTo>
                  <a:pt x="38" y="308"/>
                </a:lnTo>
                <a:lnTo>
                  <a:pt x="36" y="324"/>
                </a:lnTo>
                <a:lnTo>
                  <a:pt x="38" y="344"/>
                </a:lnTo>
                <a:lnTo>
                  <a:pt x="36" y="364"/>
                </a:lnTo>
                <a:lnTo>
                  <a:pt x="31" y="382"/>
                </a:lnTo>
                <a:lnTo>
                  <a:pt x="22" y="403"/>
                </a:lnTo>
                <a:lnTo>
                  <a:pt x="4" y="430"/>
                </a:lnTo>
                <a:lnTo>
                  <a:pt x="0" y="439"/>
                </a:lnTo>
                <a:lnTo>
                  <a:pt x="0" y="446"/>
                </a:lnTo>
                <a:lnTo>
                  <a:pt x="4" y="455"/>
                </a:lnTo>
                <a:lnTo>
                  <a:pt x="13" y="464"/>
                </a:lnTo>
                <a:lnTo>
                  <a:pt x="27" y="473"/>
                </a:lnTo>
                <a:lnTo>
                  <a:pt x="45" y="484"/>
                </a:lnTo>
                <a:lnTo>
                  <a:pt x="92" y="505"/>
                </a:lnTo>
                <a:lnTo>
                  <a:pt x="113" y="514"/>
                </a:lnTo>
                <a:lnTo>
                  <a:pt x="131" y="523"/>
                </a:lnTo>
                <a:lnTo>
                  <a:pt x="138" y="527"/>
                </a:lnTo>
                <a:lnTo>
                  <a:pt x="147" y="529"/>
                </a:lnTo>
                <a:lnTo>
                  <a:pt x="156" y="529"/>
                </a:lnTo>
                <a:lnTo>
                  <a:pt x="167" y="529"/>
                </a:lnTo>
                <a:lnTo>
                  <a:pt x="203" y="527"/>
                </a:lnTo>
                <a:lnTo>
                  <a:pt x="217" y="527"/>
                </a:lnTo>
                <a:lnTo>
                  <a:pt x="226" y="529"/>
                </a:lnTo>
                <a:lnTo>
                  <a:pt x="230" y="534"/>
                </a:lnTo>
                <a:lnTo>
                  <a:pt x="237" y="538"/>
                </a:lnTo>
                <a:lnTo>
                  <a:pt x="248" y="554"/>
                </a:lnTo>
                <a:lnTo>
                  <a:pt x="253" y="559"/>
                </a:lnTo>
                <a:lnTo>
                  <a:pt x="260" y="561"/>
                </a:lnTo>
                <a:lnTo>
                  <a:pt x="267" y="561"/>
                </a:lnTo>
                <a:lnTo>
                  <a:pt x="273" y="561"/>
                </a:lnTo>
                <a:lnTo>
                  <a:pt x="289" y="559"/>
                </a:lnTo>
                <a:lnTo>
                  <a:pt x="305" y="554"/>
                </a:lnTo>
                <a:lnTo>
                  <a:pt x="323" y="550"/>
                </a:lnTo>
                <a:lnTo>
                  <a:pt x="341" y="550"/>
                </a:lnTo>
                <a:lnTo>
                  <a:pt x="350" y="552"/>
                </a:lnTo>
                <a:lnTo>
                  <a:pt x="357" y="554"/>
                </a:lnTo>
                <a:lnTo>
                  <a:pt x="366" y="561"/>
                </a:lnTo>
                <a:lnTo>
                  <a:pt x="373" y="568"/>
                </a:lnTo>
                <a:lnTo>
                  <a:pt x="382" y="577"/>
                </a:lnTo>
                <a:lnTo>
                  <a:pt x="391" y="581"/>
                </a:lnTo>
                <a:lnTo>
                  <a:pt x="402" y="584"/>
                </a:lnTo>
                <a:lnTo>
                  <a:pt x="413" y="584"/>
                </a:lnTo>
                <a:lnTo>
                  <a:pt x="425" y="581"/>
                </a:lnTo>
                <a:lnTo>
                  <a:pt x="436" y="579"/>
                </a:lnTo>
                <a:lnTo>
                  <a:pt x="445" y="575"/>
                </a:lnTo>
                <a:lnTo>
                  <a:pt x="450" y="570"/>
                </a:lnTo>
                <a:lnTo>
                  <a:pt x="459" y="566"/>
                </a:lnTo>
                <a:lnTo>
                  <a:pt x="468" y="563"/>
                </a:lnTo>
                <a:lnTo>
                  <a:pt x="479" y="563"/>
                </a:lnTo>
                <a:lnTo>
                  <a:pt x="488" y="563"/>
                </a:lnTo>
                <a:lnTo>
                  <a:pt x="504" y="570"/>
                </a:lnTo>
                <a:lnTo>
                  <a:pt x="515" y="577"/>
                </a:lnTo>
                <a:lnTo>
                  <a:pt x="540" y="586"/>
                </a:lnTo>
                <a:lnTo>
                  <a:pt x="551" y="588"/>
                </a:lnTo>
                <a:lnTo>
                  <a:pt x="565" y="590"/>
                </a:lnTo>
                <a:lnTo>
                  <a:pt x="579" y="590"/>
                </a:lnTo>
                <a:lnTo>
                  <a:pt x="592" y="588"/>
                </a:lnTo>
                <a:lnTo>
                  <a:pt x="608" y="584"/>
                </a:lnTo>
                <a:lnTo>
                  <a:pt x="621" y="579"/>
                </a:lnTo>
                <a:lnTo>
                  <a:pt x="633" y="577"/>
                </a:lnTo>
                <a:lnTo>
                  <a:pt x="642" y="575"/>
                </a:lnTo>
                <a:lnTo>
                  <a:pt x="653" y="575"/>
                </a:lnTo>
                <a:lnTo>
                  <a:pt x="660" y="577"/>
                </a:lnTo>
                <a:lnTo>
                  <a:pt x="678" y="584"/>
                </a:lnTo>
                <a:lnTo>
                  <a:pt x="694" y="590"/>
                </a:lnTo>
                <a:lnTo>
                  <a:pt x="719" y="599"/>
                </a:lnTo>
                <a:lnTo>
                  <a:pt x="730" y="602"/>
                </a:lnTo>
                <a:lnTo>
                  <a:pt x="741" y="602"/>
                </a:lnTo>
                <a:lnTo>
                  <a:pt x="753" y="599"/>
                </a:lnTo>
                <a:lnTo>
                  <a:pt x="766" y="597"/>
                </a:lnTo>
                <a:lnTo>
                  <a:pt x="780" y="590"/>
                </a:lnTo>
                <a:lnTo>
                  <a:pt x="793" y="584"/>
                </a:lnTo>
                <a:lnTo>
                  <a:pt x="805" y="577"/>
                </a:lnTo>
                <a:lnTo>
                  <a:pt x="818" y="570"/>
                </a:lnTo>
                <a:lnTo>
                  <a:pt x="827" y="568"/>
                </a:lnTo>
                <a:lnTo>
                  <a:pt x="836" y="568"/>
                </a:lnTo>
                <a:lnTo>
                  <a:pt x="843" y="568"/>
                </a:lnTo>
                <a:lnTo>
                  <a:pt x="850" y="572"/>
                </a:lnTo>
                <a:lnTo>
                  <a:pt x="854" y="575"/>
                </a:lnTo>
                <a:lnTo>
                  <a:pt x="857" y="581"/>
                </a:lnTo>
                <a:lnTo>
                  <a:pt x="857" y="586"/>
                </a:lnTo>
                <a:lnTo>
                  <a:pt x="859" y="588"/>
                </a:lnTo>
                <a:lnTo>
                  <a:pt x="863" y="588"/>
                </a:lnTo>
                <a:lnTo>
                  <a:pt x="868" y="586"/>
                </a:lnTo>
                <a:lnTo>
                  <a:pt x="872" y="584"/>
                </a:lnTo>
                <a:lnTo>
                  <a:pt x="877" y="584"/>
                </a:lnTo>
                <a:lnTo>
                  <a:pt x="881" y="586"/>
                </a:lnTo>
                <a:lnTo>
                  <a:pt x="884" y="595"/>
                </a:lnTo>
                <a:lnTo>
                  <a:pt x="881" y="602"/>
                </a:lnTo>
                <a:lnTo>
                  <a:pt x="886" y="606"/>
                </a:lnTo>
                <a:lnTo>
                  <a:pt x="891" y="606"/>
                </a:lnTo>
                <a:lnTo>
                  <a:pt x="900" y="606"/>
                </a:lnTo>
                <a:lnTo>
                  <a:pt x="920" y="602"/>
                </a:lnTo>
                <a:lnTo>
                  <a:pt x="933" y="599"/>
                </a:lnTo>
                <a:lnTo>
                  <a:pt x="945" y="602"/>
                </a:lnTo>
                <a:lnTo>
                  <a:pt x="961" y="604"/>
                </a:lnTo>
                <a:lnTo>
                  <a:pt x="972" y="604"/>
                </a:lnTo>
                <a:lnTo>
                  <a:pt x="983" y="602"/>
                </a:lnTo>
                <a:lnTo>
                  <a:pt x="990" y="599"/>
                </a:lnTo>
                <a:lnTo>
                  <a:pt x="997" y="593"/>
                </a:lnTo>
                <a:lnTo>
                  <a:pt x="1004" y="586"/>
                </a:lnTo>
                <a:lnTo>
                  <a:pt x="1017" y="568"/>
                </a:lnTo>
                <a:lnTo>
                  <a:pt x="1019" y="563"/>
                </a:lnTo>
                <a:lnTo>
                  <a:pt x="1019" y="559"/>
                </a:lnTo>
                <a:lnTo>
                  <a:pt x="1017" y="547"/>
                </a:lnTo>
                <a:lnTo>
                  <a:pt x="1010" y="536"/>
                </a:lnTo>
                <a:lnTo>
                  <a:pt x="1001" y="525"/>
                </a:lnTo>
                <a:lnTo>
                  <a:pt x="988" y="516"/>
                </a:lnTo>
                <a:lnTo>
                  <a:pt x="976" y="509"/>
                </a:lnTo>
                <a:lnTo>
                  <a:pt x="963" y="505"/>
                </a:lnTo>
                <a:lnTo>
                  <a:pt x="952" y="502"/>
                </a:lnTo>
                <a:lnTo>
                  <a:pt x="947" y="502"/>
                </a:lnTo>
                <a:lnTo>
                  <a:pt x="940" y="498"/>
                </a:lnTo>
                <a:lnTo>
                  <a:pt x="936" y="493"/>
                </a:lnTo>
                <a:lnTo>
                  <a:pt x="933" y="486"/>
                </a:lnTo>
                <a:lnTo>
                  <a:pt x="931" y="480"/>
                </a:lnTo>
                <a:lnTo>
                  <a:pt x="929" y="471"/>
                </a:lnTo>
                <a:lnTo>
                  <a:pt x="931" y="466"/>
                </a:lnTo>
                <a:lnTo>
                  <a:pt x="933" y="459"/>
                </a:lnTo>
                <a:lnTo>
                  <a:pt x="945" y="455"/>
                </a:lnTo>
                <a:lnTo>
                  <a:pt x="952" y="450"/>
                </a:lnTo>
                <a:lnTo>
                  <a:pt x="961" y="441"/>
                </a:lnTo>
                <a:lnTo>
                  <a:pt x="963" y="437"/>
                </a:lnTo>
                <a:lnTo>
                  <a:pt x="970" y="434"/>
                </a:lnTo>
                <a:lnTo>
                  <a:pt x="979" y="432"/>
                </a:lnTo>
                <a:lnTo>
                  <a:pt x="992" y="428"/>
                </a:lnTo>
                <a:lnTo>
                  <a:pt x="1004" y="425"/>
                </a:lnTo>
                <a:lnTo>
                  <a:pt x="1010" y="419"/>
                </a:lnTo>
                <a:lnTo>
                  <a:pt x="1017" y="412"/>
                </a:lnTo>
                <a:lnTo>
                  <a:pt x="1017" y="405"/>
                </a:lnTo>
                <a:lnTo>
                  <a:pt x="1017" y="396"/>
                </a:lnTo>
                <a:lnTo>
                  <a:pt x="1015" y="389"/>
                </a:lnTo>
                <a:lnTo>
                  <a:pt x="1010" y="380"/>
                </a:lnTo>
                <a:lnTo>
                  <a:pt x="1006" y="373"/>
                </a:lnTo>
                <a:lnTo>
                  <a:pt x="999" y="369"/>
                </a:lnTo>
                <a:lnTo>
                  <a:pt x="999" y="360"/>
                </a:lnTo>
                <a:lnTo>
                  <a:pt x="1001" y="353"/>
                </a:lnTo>
                <a:lnTo>
                  <a:pt x="1006" y="342"/>
                </a:lnTo>
                <a:lnTo>
                  <a:pt x="1022" y="321"/>
                </a:lnTo>
                <a:lnTo>
                  <a:pt x="1042" y="301"/>
                </a:lnTo>
                <a:lnTo>
                  <a:pt x="1049" y="290"/>
                </a:lnTo>
                <a:lnTo>
                  <a:pt x="1051" y="281"/>
                </a:lnTo>
                <a:lnTo>
                  <a:pt x="1051" y="272"/>
                </a:lnTo>
                <a:lnTo>
                  <a:pt x="1046" y="263"/>
                </a:lnTo>
                <a:lnTo>
                  <a:pt x="1037" y="256"/>
                </a:lnTo>
                <a:lnTo>
                  <a:pt x="1022" y="251"/>
                </a:lnTo>
                <a:lnTo>
                  <a:pt x="1004" y="251"/>
                </a:lnTo>
                <a:lnTo>
                  <a:pt x="979" y="256"/>
                </a:lnTo>
                <a:lnTo>
                  <a:pt x="963" y="254"/>
                </a:lnTo>
                <a:lnTo>
                  <a:pt x="958" y="254"/>
                </a:lnTo>
                <a:lnTo>
                  <a:pt x="954" y="251"/>
                </a:lnTo>
                <a:lnTo>
                  <a:pt x="952" y="244"/>
                </a:lnTo>
                <a:lnTo>
                  <a:pt x="949" y="235"/>
                </a:lnTo>
                <a:lnTo>
                  <a:pt x="945" y="226"/>
                </a:lnTo>
                <a:lnTo>
                  <a:pt x="940" y="217"/>
                </a:lnTo>
                <a:lnTo>
                  <a:pt x="931" y="208"/>
                </a:lnTo>
                <a:lnTo>
                  <a:pt x="913" y="202"/>
                </a:lnTo>
                <a:lnTo>
                  <a:pt x="902" y="197"/>
                </a:lnTo>
                <a:lnTo>
                  <a:pt x="897" y="192"/>
                </a:lnTo>
                <a:lnTo>
                  <a:pt x="897" y="186"/>
                </a:lnTo>
                <a:lnTo>
                  <a:pt x="897" y="181"/>
                </a:lnTo>
                <a:lnTo>
                  <a:pt x="900" y="177"/>
                </a:lnTo>
                <a:lnTo>
                  <a:pt x="900" y="170"/>
                </a:lnTo>
                <a:lnTo>
                  <a:pt x="897" y="165"/>
                </a:lnTo>
                <a:lnTo>
                  <a:pt x="891" y="161"/>
                </a:lnTo>
                <a:lnTo>
                  <a:pt x="881" y="159"/>
                </a:lnTo>
                <a:lnTo>
                  <a:pt x="875" y="159"/>
                </a:lnTo>
                <a:lnTo>
                  <a:pt x="861" y="163"/>
                </a:lnTo>
                <a:lnTo>
                  <a:pt x="854" y="165"/>
                </a:lnTo>
                <a:lnTo>
                  <a:pt x="843" y="165"/>
                </a:lnTo>
                <a:lnTo>
                  <a:pt x="829" y="163"/>
                </a:lnTo>
                <a:lnTo>
                  <a:pt x="811" y="156"/>
                </a:lnTo>
                <a:lnTo>
                  <a:pt x="599" y="34"/>
                </a:lnTo>
                <a:close/>
              </a:path>
            </a:pathLst>
          </a:custGeom>
          <a:solidFill>
            <a:srgbClr val="FFFFFF"/>
          </a:solidFill>
          <a:ln w="9525">
            <a:noFill/>
            <a:round/>
            <a:headEnd/>
            <a:tailEnd/>
          </a:ln>
        </p:spPr>
        <p:txBody>
          <a:bodyPr/>
          <a:lstStyle/>
          <a:p>
            <a:endParaRPr lang="en-US"/>
          </a:p>
        </p:txBody>
      </p:sp>
      <p:sp>
        <p:nvSpPr>
          <p:cNvPr id="9226" name="Freeform 99"/>
          <p:cNvSpPr>
            <a:spLocks/>
          </p:cNvSpPr>
          <p:nvPr/>
        </p:nvSpPr>
        <p:spPr bwMode="auto">
          <a:xfrm>
            <a:off x="812800" y="2030413"/>
            <a:ext cx="2474913" cy="1335087"/>
          </a:xfrm>
          <a:custGeom>
            <a:avLst/>
            <a:gdLst>
              <a:gd name="T0" fmla="*/ 2147483647 w 1051"/>
              <a:gd name="T1" fmla="*/ 199002858 h 606"/>
              <a:gd name="T2" fmla="*/ 2147483647 w 1051"/>
              <a:gd name="T3" fmla="*/ 43683341 h 606"/>
              <a:gd name="T4" fmla="*/ 2147483647 w 1051"/>
              <a:gd name="T5" fmla="*/ 33976417 h 606"/>
              <a:gd name="T6" fmla="*/ 2147483647 w 1051"/>
              <a:gd name="T7" fmla="*/ 218416689 h 606"/>
              <a:gd name="T8" fmla="*/ 1890901532 w 1051"/>
              <a:gd name="T9" fmla="*/ 165026449 h 606"/>
              <a:gd name="T10" fmla="*/ 1541555126 w 1051"/>
              <a:gd name="T11" fmla="*/ 199002858 h 606"/>
              <a:gd name="T12" fmla="*/ 1136757213 w 1051"/>
              <a:gd name="T13" fmla="*/ 232977063 h 606"/>
              <a:gd name="T14" fmla="*/ 748596372 w 1051"/>
              <a:gd name="T15" fmla="*/ 407712631 h 606"/>
              <a:gd name="T16" fmla="*/ 537880204 w 1051"/>
              <a:gd name="T17" fmla="*/ 669812713 h 606"/>
              <a:gd name="T18" fmla="*/ 598877009 w 1051"/>
              <a:gd name="T19" fmla="*/ 825129974 h 606"/>
              <a:gd name="T20" fmla="*/ 537880204 w 1051"/>
              <a:gd name="T21" fmla="*/ 922205741 h 606"/>
              <a:gd name="T22" fmla="*/ 399252173 w 1051"/>
              <a:gd name="T23" fmla="*/ 956179946 h 606"/>
              <a:gd name="T24" fmla="*/ 299438504 w 1051"/>
              <a:gd name="T25" fmla="*/ 1305649017 h 606"/>
              <a:gd name="T26" fmla="*/ 210716094 w 1051"/>
              <a:gd name="T27" fmla="*/ 1494942687 h 606"/>
              <a:gd name="T28" fmla="*/ 171899303 w 1051"/>
              <a:gd name="T29" fmla="*/ 1854116195 h 606"/>
              <a:gd name="T30" fmla="*/ 0 w 1051"/>
              <a:gd name="T31" fmla="*/ 2147483647 h 606"/>
              <a:gd name="T32" fmla="*/ 510154598 w 1051"/>
              <a:gd name="T33" fmla="*/ 2147483647 h 606"/>
              <a:gd name="T34" fmla="*/ 815138768 w 1051"/>
              <a:gd name="T35" fmla="*/ 2147483647 h 606"/>
              <a:gd name="T36" fmla="*/ 1203299610 w 1051"/>
              <a:gd name="T37" fmla="*/ 2147483647 h 606"/>
              <a:gd name="T38" fmla="*/ 1375201489 w 1051"/>
              <a:gd name="T39" fmla="*/ 2147483647 h 606"/>
              <a:gd name="T40" fmla="*/ 1602551931 w 1051"/>
              <a:gd name="T41" fmla="*/ 2147483647 h 606"/>
              <a:gd name="T42" fmla="*/ 1979623943 w 1051"/>
              <a:gd name="T43" fmla="*/ 2147483647 h 606"/>
              <a:gd name="T44" fmla="*/ 2147483647 w 1051"/>
              <a:gd name="T45" fmla="*/ 2147483647 h 606"/>
              <a:gd name="T46" fmla="*/ 2147483647 w 1051"/>
              <a:gd name="T47" fmla="*/ 2147483647 h 606"/>
              <a:gd name="T48" fmla="*/ 2147483647 w 1051"/>
              <a:gd name="T49" fmla="*/ 2147483647 h 606"/>
              <a:gd name="T50" fmla="*/ 2147483647 w 1051"/>
              <a:gd name="T51" fmla="*/ 2147483647 h 606"/>
              <a:gd name="T52" fmla="*/ 2147483647 w 1051"/>
              <a:gd name="T53" fmla="*/ 2147483647 h 606"/>
              <a:gd name="T54" fmla="*/ 2147483647 w 1051"/>
              <a:gd name="T55" fmla="*/ 2147483647 h 606"/>
              <a:gd name="T56" fmla="*/ 2147483647 w 1051"/>
              <a:gd name="T57" fmla="*/ 2147483647 h 606"/>
              <a:gd name="T58" fmla="*/ 2147483647 w 1051"/>
              <a:gd name="T59" fmla="*/ 2147483647 h 606"/>
              <a:gd name="T60" fmla="*/ 2147483647 w 1051"/>
              <a:gd name="T61" fmla="*/ 2147483647 h 606"/>
              <a:gd name="T62" fmla="*/ 2147483647 w 1051"/>
              <a:gd name="T63" fmla="*/ 2147483647 h 606"/>
              <a:gd name="T64" fmla="*/ 2147483647 w 1051"/>
              <a:gd name="T65" fmla="*/ 2147483647 h 606"/>
              <a:gd name="T66" fmla="*/ 2147483647 w 1051"/>
              <a:gd name="T67" fmla="*/ 2147483647 h 606"/>
              <a:gd name="T68" fmla="*/ 2147483647 w 1051"/>
              <a:gd name="T69" fmla="*/ 2147483647 h 606"/>
              <a:gd name="T70" fmla="*/ 2147483647 w 1051"/>
              <a:gd name="T71" fmla="*/ 2147483647 h 606"/>
              <a:gd name="T72" fmla="*/ 2147483647 w 1051"/>
              <a:gd name="T73" fmla="*/ 2147483647 h 606"/>
              <a:gd name="T74" fmla="*/ 2147483647 w 1051"/>
              <a:gd name="T75" fmla="*/ 2147483647 h 606"/>
              <a:gd name="T76" fmla="*/ 2147483647 w 1051"/>
              <a:gd name="T77" fmla="*/ 2147483647 h 606"/>
              <a:gd name="T78" fmla="*/ 2147483647 w 1051"/>
              <a:gd name="T79" fmla="*/ 2147483647 h 606"/>
              <a:gd name="T80" fmla="*/ 2147483647 w 1051"/>
              <a:gd name="T81" fmla="*/ 2147483647 h 606"/>
              <a:gd name="T82" fmla="*/ 2147483647 w 1051"/>
              <a:gd name="T83" fmla="*/ 2106509224 h 606"/>
              <a:gd name="T84" fmla="*/ 2147483647 w 1051"/>
              <a:gd name="T85" fmla="*/ 2033705152 h 606"/>
              <a:gd name="T86" fmla="*/ 2147483647 w 1051"/>
              <a:gd name="T87" fmla="*/ 1844409280 h 606"/>
              <a:gd name="T88" fmla="*/ 2147483647 w 1051"/>
              <a:gd name="T89" fmla="*/ 1713359307 h 606"/>
              <a:gd name="T90" fmla="*/ 2147483647 w 1051"/>
              <a:gd name="T91" fmla="*/ 1407576039 h 606"/>
              <a:gd name="T92" fmla="*/ 2147483647 w 1051"/>
              <a:gd name="T93" fmla="*/ 1218280166 h 606"/>
              <a:gd name="T94" fmla="*/ 2147483647 w 1051"/>
              <a:gd name="T95" fmla="*/ 1232842743 h 606"/>
              <a:gd name="T96" fmla="*/ 2147483647 w 1051"/>
              <a:gd name="T97" fmla="*/ 1053255713 h 606"/>
              <a:gd name="T98" fmla="*/ 2147483647 w 1051"/>
              <a:gd name="T99" fmla="*/ 931912657 h 606"/>
              <a:gd name="T100" fmla="*/ 2147483647 w 1051"/>
              <a:gd name="T101" fmla="*/ 800862685 h 606"/>
              <a:gd name="T102" fmla="*/ 2147483647 w 1051"/>
              <a:gd name="T103" fmla="*/ 791155769 h 6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1"/>
              <a:gd name="T157" fmla="*/ 0 h 606"/>
              <a:gd name="T158" fmla="*/ 1051 w 1051"/>
              <a:gd name="T159" fmla="*/ 606 h 6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1" h="606">
                <a:moveTo>
                  <a:pt x="599" y="34"/>
                </a:moveTo>
                <a:lnTo>
                  <a:pt x="599" y="34"/>
                </a:lnTo>
                <a:lnTo>
                  <a:pt x="576" y="39"/>
                </a:lnTo>
                <a:lnTo>
                  <a:pt x="558" y="41"/>
                </a:lnTo>
                <a:lnTo>
                  <a:pt x="545" y="41"/>
                </a:lnTo>
                <a:lnTo>
                  <a:pt x="531" y="36"/>
                </a:lnTo>
                <a:lnTo>
                  <a:pt x="522" y="32"/>
                </a:lnTo>
                <a:lnTo>
                  <a:pt x="515" y="25"/>
                </a:lnTo>
                <a:lnTo>
                  <a:pt x="499" y="9"/>
                </a:lnTo>
                <a:lnTo>
                  <a:pt x="493" y="3"/>
                </a:lnTo>
                <a:lnTo>
                  <a:pt x="486" y="0"/>
                </a:lnTo>
                <a:lnTo>
                  <a:pt x="477" y="0"/>
                </a:lnTo>
                <a:lnTo>
                  <a:pt x="465" y="3"/>
                </a:lnTo>
                <a:lnTo>
                  <a:pt x="452" y="7"/>
                </a:lnTo>
                <a:lnTo>
                  <a:pt x="438" y="14"/>
                </a:lnTo>
                <a:lnTo>
                  <a:pt x="404" y="39"/>
                </a:lnTo>
                <a:lnTo>
                  <a:pt x="400" y="43"/>
                </a:lnTo>
                <a:lnTo>
                  <a:pt x="395" y="45"/>
                </a:lnTo>
                <a:lnTo>
                  <a:pt x="386" y="45"/>
                </a:lnTo>
                <a:lnTo>
                  <a:pt x="380" y="45"/>
                </a:lnTo>
                <a:lnTo>
                  <a:pt x="361" y="41"/>
                </a:lnTo>
                <a:lnTo>
                  <a:pt x="341" y="34"/>
                </a:lnTo>
                <a:lnTo>
                  <a:pt x="323" y="30"/>
                </a:lnTo>
                <a:lnTo>
                  <a:pt x="309" y="27"/>
                </a:lnTo>
                <a:lnTo>
                  <a:pt x="294" y="32"/>
                </a:lnTo>
                <a:lnTo>
                  <a:pt x="278" y="41"/>
                </a:lnTo>
                <a:lnTo>
                  <a:pt x="262" y="48"/>
                </a:lnTo>
                <a:lnTo>
                  <a:pt x="248" y="52"/>
                </a:lnTo>
                <a:lnTo>
                  <a:pt x="233" y="52"/>
                </a:lnTo>
                <a:lnTo>
                  <a:pt x="219" y="50"/>
                </a:lnTo>
                <a:lnTo>
                  <a:pt x="205" y="48"/>
                </a:lnTo>
                <a:lnTo>
                  <a:pt x="190" y="48"/>
                </a:lnTo>
                <a:lnTo>
                  <a:pt x="176" y="52"/>
                </a:lnTo>
                <a:lnTo>
                  <a:pt x="165" y="59"/>
                </a:lnTo>
                <a:lnTo>
                  <a:pt x="135" y="84"/>
                </a:lnTo>
                <a:lnTo>
                  <a:pt x="122" y="98"/>
                </a:lnTo>
                <a:lnTo>
                  <a:pt x="108" y="111"/>
                </a:lnTo>
                <a:lnTo>
                  <a:pt x="102" y="125"/>
                </a:lnTo>
                <a:lnTo>
                  <a:pt x="97" y="131"/>
                </a:lnTo>
                <a:lnTo>
                  <a:pt x="97" y="138"/>
                </a:lnTo>
                <a:lnTo>
                  <a:pt x="97" y="145"/>
                </a:lnTo>
                <a:lnTo>
                  <a:pt x="99" y="152"/>
                </a:lnTo>
                <a:lnTo>
                  <a:pt x="102" y="161"/>
                </a:lnTo>
                <a:lnTo>
                  <a:pt x="108" y="170"/>
                </a:lnTo>
                <a:lnTo>
                  <a:pt x="111" y="174"/>
                </a:lnTo>
                <a:lnTo>
                  <a:pt x="111" y="179"/>
                </a:lnTo>
                <a:lnTo>
                  <a:pt x="108" y="181"/>
                </a:lnTo>
                <a:lnTo>
                  <a:pt x="104" y="186"/>
                </a:lnTo>
                <a:lnTo>
                  <a:pt x="97" y="190"/>
                </a:lnTo>
                <a:lnTo>
                  <a:pt x="88" y="192"/>
                </a:lnTo>
                <a:lnTo>
                  <a:pt x="83" y="190"/>
                </a:lnTo>
                <a:lnTo>
                  <a:pt x="77" y="192"/>
                </a:lnTo>
                <a:lnTo>
                  <a:pt x="72" y="197"/>
                </a:lnTo>
                <a:lnTo>
                  <a:pt x="68" y="202"/>
                </a:lnTo>
                <a:lnTo>
                  <a:pt x="61" y="220"/>
                </a:lnTo>
                <a:lnTo>
                  <a:pt x="56" y="251"/>
                </a:lnTo>
                <a:lnTo>
                  <a:pt x="54" y="269"/>
                </a:lnTo>
                <a:lnTo>
                  <a:pt x="50" y="283"/>
                </a:lnTo>
                <a:lnTo>
                  <a:pt x="47" y="290"/>
                </a:lnTo>
                <a:lnTo>
                  <a:pt x="43" y="294"/>
                </a:lnTo>
                <a:lnTo>
                  <a:pt x="40" y="301"/>
                </a:lnTo>
                <a:lnTo>
                  <a:pt x="38" y="308"/>
                </a:lnTo>
                <a:lnTo>
                  <a:pt x="36" y="324"/>
                </a:lnTo>
                <a:lnTo>
                  <a:pt x="38" y="344"/>
                </a:lnTo>
                <a:lnTo>
                  <a:pt x="36" y="364"/>
                </a:lnTo>
                <a:lnTo>
                  <a:pt x="31" y="382"/>
                </a:lnTo>
                <a:lnTo>
                  <a:pt x="22" y="403"/>
                </a:lnTo>
                <a:lnTo>
                  <a:pt x="4" y="430"/>
                </a:lnTo>
                <a:lnTo>
                  <a:pt x="0" y="439"/>
                </a:lnTo>
                <a:lnTo>
                  <a:pt x="0" y="446"/>
                </a:lnTo>
                <a:lnTo>
                  <a:pt x="4" y="455"/>
                </a:lnTo>
                <a:lnTo>
                  <a:pt x="13" y="464"/>
                </a:lnTo>
                <a:lnTo>
                  <a:pt x="27" y="473"/>
                </a:lnTo>
                <a:lnTo>
                  <a:pt x="45" y="484"/>
                </a:lnTo>
                <a:lnTo>
                  <a:pt x="92" y="505"/>
                </a:lnTo>
                <a:lnTo>
                  <a:pt x="113" y="514"/>
                </a:lnTo>
                <a:lnTo>
                  <a:pt x="131" y="523"/>
                </a:lnTo>
                <a:lnTo>
                  <a:pt x="138" y="527"/>
                </a:lnTo>
                <a:lnTo>
                  <a:pt x="147" y="529"/>
                </a:lnTo>
                <a:lnTo>
                  <a:pt x="156" y="529"/>
                </a:lnTo>
                <a:lnTo>
                  <a:pt x="167" y="529"/>
                </a:lnTo>
                <a:lnTo>
                  <a:pt x="203" y="527"/>
                </a:lnTo>
                <a:lnTo>
                  <a:pt x="217" y="527"/>
                </a:lnTo>
                <a:lnTo>
                  <a:pt x="226" y="529"/>
                </a:lnTo>
                <a:lnTo>
                  <a:pt x="230" y="534"/>
                </a:lnTo>
                <a:lnTo>
                  <a:pt x="237" y="538"/>
                </a:lnTo>
                <a:lnTo>
                  <a:pt x="248" y="554"/>
                </a:lnTo>
                <a:lnTo>
                  <a:pt x="253" y="559"/>
                </a:lnTo>
                <a:lnTo>
                  <a:pt x="260" y="561"/>
                </a:lnTo>
                <a:lnTo>
                  <a:pt x="267" y="561"/>
                </a:lnTo>
                <a:lnTo>
                  <a:pt x="273" y="561"/>
                </a:lnTo>
                <a:lnTo>
                  <a:pt x="289" y="559"/>
                </a:lnTo>
                <a:lnTo>
                  <a:pt x="305" y="554"/>
                </a:lnTo>
                <a:lnTo>
                  <a:pt x="323" y="550"/>
                </a:lnTo>
                <a:lnTo>
                  <a:pt x="341" y="550"/>
                </a:lnTo>
                <a:lnTo>
                  <a:pt x="350" y="552"/>
                </a:lnTo>
                <a:lnTo>
                  <a:pt x="357" y="554"/>
                </a:lnTo>
                <a:lnTo>
                  <a:pt x="366" y="561"/>
                </a:lnTo>
                <a:lnTo>
                  <a:pt x="373" y="568"/>
                </a:lnTo>
                <a:lnTo>
                  <a:pt x="382" y="577"/>
                </a:lnTo>
                <a:lnTo>
                  <a:pt x="391" y="581"/>
                </a:lnTo>
                <a:lnTo>
                  <a:pt x="402" y="584"/>
                </a:lnTo>
                <a:lnTo>
                  <a:pt x="413" y="584"/>
                </a:lnTo>
                <a:lnTo>
                  <a:pt x="425" y="581"/>
                </a:lnTo>
                <a:lnTo>
                  <a:pt x="436" y="579"/>
                </a:lnTo>
                <a:lnTo>
                  <a:pt x="445" y="575"/>
                </a:lnTo>
                <a:lnTo>
                  <a:pt x="450" y="570"/>
                </a:lnTo>
                <a:lnTo>
                  <a:pt x="459" y="566"/>
                </a:lnTo>
                <a:lnTo>
                  <a:pt x="468" y="563"/>
                </a:lnTo>
                <a:lnTo>
                  <a:pt x="479" y="563"/>
                </a:lnTo>
                <a:lnTo>
                  <a:pt x="488" y="563"/>
                </a:lnTo>
                <a:lnTo>
                  <a:pt x="504" y="570"/>
                </a:lnTo>
                <a:lnTo>
                  <a:pt x="515" y="577"/>
                </a:lnTo>
                <a:lnTo>
                  <a:pt x="540" y="586"/>
                </a:lnTo>
                <a:lnTo>
                  <a:pt x="551" y="588"/>
                </a:lnTo>
                <a:lnTo>
                  <a:pt x="565" y="590"/>
                </a:lnTo>
                <a:lnTo>
                  <a:pt x="579" y="590"/>
                </a:lnTo>
                <a:lnTo>
                  <a:pt x="592" y="588"/>
                </a:lnTo>
                <a:lnTo>
                  <a:pt x="608" y="584"/>
                </a:lnTo>
                <a:lnTo>
                  <a:pt x="621" y="579"/>
                </a:lnTo>
                <a:lnTo>
                  <a:pt x="633" y="577"/>
                </a:lnTo>
                <a:lnTo>
                  <a:pt x="642" y="575"/>
                </a:lnTo>
                <a:lnTo>
                  <a:pt x="653" y="575"/>
                </a:lnTo>
                <a:lnTo>
                  <a:pt x="660" y="577"/>
                </a:lnTo>
                <a:lnTo>
                  <a:pt x="678" y="584"/>
                </a:lnTo>
                <a:lnTo>
                  <a:pt x="694" y="590"/>
                </a:lnTo>
                <a:lnTo>
                  <a:pt x="719" y="599"/>
                </a:lnTo>
                <a:lnTo>
                  <a:pt x="730" y="602"/>
                </a:lnTo>
                <a:lnTo>
                  <a:pt x="741" y="602"/>
                </a:lnTo>
                <a:lnTo>
                  <a:pt x="753" y="599"/>
                </a:lnTo>
                <a:lnTo>
                  <a:pt x="766" y="597"/>
                </a:lnTo>
                <a:lnTo>
                  <a:pt x="780" y="590"/>
                </a:lnTo>
                <a:lnTo>
                  <a:pt x="793" y="584"/>
                </a:lnTo>
                <a:lnTo>
                  <a:pt x="805" y="577"/>
                </a:lnTo>
                <a:lnTo>
                  <a:pt x="818" y="570"/>
                </a:lnTo>
                <a:lnTo>
                  <a:pt x="827" y="568"/>
                </a:lnTo>
                <a:lnTo>
                  <a:pt x="836" y="568"/>
                </a:lnTo>
                <a:lnTo>
                  <a:pt x="843" y="568"/>
                </a:lnTo>
                <a:lnTo>
                  <a:pt x="850" y="572"/>
                </a:lnTo>
                <a:lnTo>
                  <a:pt x="854" y="575"/>
                </a:lnTo>
                <a:lnTo>
                  <a:pt x="857" y="581"/>
                </a:lnTo>
                <a:lnTo>
                  <a:pt x="857" y="586"/>
                </a:lnTo>
                <a:lnTo>
                  <a:pt x="859" y="588"/>
                </a:lnTo>
                <a:lnTo>
                  <a:pt x="863" y="588"/>
                </a:lnTo>
                <a:lnTo>
                  <a:pt x="868" y="586"/>
                </a:lnTo>
                <a:lnTo>
                  <a:pt x="872" y="584"/>
                </a:lnTo>
                <a:lnTo>
                  <a:pt x="877" y="584"/>
                </a:lnTo>
                <a:lnTo>
                  <a:pt x="881" y="586"/>
                </a:lnTo>
                <a:lnTo>
                  <a:pt x="884" y="595"/>
                </a:lnTo>
                <a:lnTo>
                  <a:pt x="881" y="602"/>
                </a:lnTo>
                <a:lnTo>
                  <a:pt x="886" y="606"/>
                </a:lnTo>
                <a:lnTo>
                  <a:pt x="891" y="606"/>
                </a:lnTo>
                <a:lnTo>
                  <a:pt x="900" y="606"/>
                </a:lnTo>
                <a:lnTo>
                  <a:pt x="920" y="602"/>
                </a:lnTo>
                <a:lnTo>
                  <a:pt x="933" y="599"/>
                </a:lnTo>
                <a:lnTo>
                  <a:pt x="945" y="602"/>
                </a:lnTo>
                <a:lnTo>
                  <a:pt x="961" y="604"/>
                </a:lnTo>
                <a:lnTo>
                  <a:pt x="972" y="604"/>
                </a:lnTo>
                <a:lnTo>
                  <a:pt x="983" y="602"/>
                </a:lnTo>
                <a:lnTo>
                  <a:pt x="990" y="599"/>
                </a:lnTo>
                <a:lnTo>
                  <a:pt x="997" y="593"/>
                </a:lnTo>
                <a:lnTo>
                  <a:pt x="1004" y="586"/>
                </a:lnTo>
                <a:lnTo>
                  <a:pt x="1017" y="568"/>
                </a:lnTo>
                <a:lnTo>
                  <a:pt x="1019" y="563"/>
                </a:lnTo>
                <a:lnTo>
                  <a:pt x="1019" y="559"/>
                </a:lnTo>
                <a:lnTo>
                  <a:pt x="1017" y="547"/>
                </a:lnTo>
                <a:lnTo>
                  <a:pt x="1010" y="536"/>
                </a:lnTo>
                <a:lnTo>
                  <a:pt x="1001" y="525"/>
                </a:lnTo>
                <a:lnTo>
                  <a:pt x="988" y="516"/>
                </a:lnTo>
                <a:lnTo>
                  <a:pt x="976" y="509"/>
                </a:lnTo>
                <a:lnTo>
                  <a:pt x="963" y="505"/>
                </a:lnTo>
                <a:lnTo>
                  <a:pt x="952" y="502"/>
                </a:lnTo>
                <a:lnTo>
                  <a:pt x="947" y="502"/>
                </a:lnTo>
                <a:lnTo>
                  <a:pt x="940" y="498"/>
                </a:lnTo>
                <a:lnTo>
                  <a:pt x="936" y="493"/>
                </a:lnTo>
                <a:lnTo>
                  <a:pt x="933" y="486"/>
                </a:lnTo>
                <a:lnTo>
                  <a:pt x="931" y="480"/>
                </a:lnTo>
                <a:lnTo>
                  <a:pt x="929" y="471"/>
                </a:lnTo>
                <a:lnTo>
                  <a:pt x="931" y="466"/>
                </a:lnTo>
                <a:lnTo>
                  <a:pt x="933" y="459"/>
                </a:lnTo>
                <a:lnTo>
                  <a:pt x="945" y="455"/>
                </a:lnTo>
                <a:lnTo>
                  <a:pt x="952" y="450"/>
                </a:lnTo>
                <a:lnTo>
                  <a:pt x="961" y="441"/>
                </a:lnTo>
                <a:lnTo>
                  <a:pt x="963" y="437"/>
                </a:lnTo>
                <a:lnTo>
                  <a:pt x="970" y="434"/>
                </a:lnTo>
                <a:lnTo>
                  <a:pt x="979" y="432"/>
                </a:lnTo>
                <a:lnTo>
                  <a:pt x="992" y="428"/>
                </a:lnTo>
                <a:lnTo>
                  <a:pt x="1004" y="425"/>
                </a:lnTo>
                <a:lnTo>
                  <a:pt x="1010" y="419"/>
                </a:lnTo>
                <a:lnTo>
                  <a:pt x="1017" y="412"/>
                </a:lnTo>
                <a:lnTo>
                  <a:pt x="1017" y="405"/>
                </a:lnTo>
                <a:lnTo>
                  <a:pt x="1017" y="396"/>
                </a:lnTo>
                <a:lnTo>
                  <a:pt x="1015" y="389"/>
                </a:lnTo>
                <a:lnTo>
                  <a:pt x="1010" y="380"/>
                </a:lnTo>
                <a:lnTo>
                  <a:pt x="1006" y="373"/>
                </a:lnTo>
                <a:lnTo>
                  <a:pt x="999" y="369"/>
                </a:lnTo>
                <a:lnTo>
                  <a:pt x="999" y="360"/>
                </a:lnTo>
                <a:lnTo>
                  <a:pt x="1001" y="353"/>
                </a:lnTo>
                <a:lnTo>
                  <a:pt x="1006" y="342"/>
                </a:lnTo>
                <a:lnTo>
                  <a:pt x="1022" y="321"/>
                </a:lnTo>
                <a:lnTo>
                  <a:pt x="1042" y="301"/>
                </a:lnTo>
                <a:lnTo>
                  <a:pt x="1049" y="290"/>
                </a:lnTo>
                <a:lnTo>
                  <a:pt x="1051" y="281"/>
                </a:lnTo>
                <a:lnTo>
                  <a:pt x="1051" y="272"/>
                </a:lnTo>
                <a:lnTo>
                  <a:pt x="1046" y="263"/>
                </a:lnTo>
                <a:lnTo>
                  <a:pt x="1037" y="256"/>
                </a:lnTo>
                <a:lnTo>
                  <a:pt x="1022" y="251"/>
                </a:lnTo>
                <a:lnTo>
                  <a:pt x="1004" y="251"/>
                </a:lnTo>
                <a:lnTo>
                  <a:pt x="979" y="256"/>
                </a:lnTo>
                <a:lnTo>
                  <a:pt x="963" y="254"/>
                </a:lnTo>
                <a:lnTo>
                  <a:pt x="958" y="254"/>
                </a:lnTo>
                <a:lnTo>
                  <a:pt x="954" y="251"/>
                </a:lnTo>
                <a:lnTo>
                  <a:pt x="952" y="244"/>
                </a:lnTo>
                <a:lnTo>
                  <a:pt x="949" y="235"/>
                </a:lnTo>
                <a:lnTo>
                  <a:pt x="945" y="226"/>
                </a:lnTo>
                <a:lnTo>
                  <a:pt x="940" y="217"/>
                </a:lnTo>
                <a:lnTo>
                  <a:pt x="931" y="208"/>
                </a:lnTo>
                <a:lnTo>
                  <a:pt x="913" y="202"/>
                </a:lnTo>
                <a:lnTo>
                  <a:pt x="902" y="197"/>
                </a:lnTo>
                <a:lnTo>
                  <a:pt x="897" y="192"/>
                </a:lnTo>
                <a:lnTo>
                  <a:pt x="897" y="186"/>
                </a:lnTo>
                <a:lnTo>
                  <a:pt x="897" y="181"/>
                </a:lnTo>
                <a:lnTo>
                  <a:pt x="900" y="177"/>
                </a:lnTo>
                <a:lnTo>
                  <a:pt x="900" y="170"/>
                </a:lnTo>
                <a:lnTo>
                  <a:pt x="897" y="165"/>
                </a:lnTo>
                <a:lnTo>
                  <a:pt x="891" y="161"/>
                </a:lnTo>
                <a:lnTo>
                  <a:pt x="881" y="159"/>
                </a:lnTo>
                <a:lnTo>
                  <a:pt x="875" y="159"/>
                </a:lnTo>
                <a:lnTo>
                  <a:pt x="861" y="163"/>
                </a:lnTo>
                <a:lnTo>
                  <a:pt x="854" y="165"/>
                </a:lnTo>
                <a:lnTo>
                  <a:pt x="843" y="165"/>
                </a:lnTo>
                <a:lnTo>
                  <a:pt x="829" y="163"/>
                </a:lnTo>
                <a:lnTo>
                  <a:pt x="811" y="156"/>
                </a:lnTo>
              </a:path>
            </a:pathLst>
          </a:custGeom>
          <a:noFill/>
          <a:ln w="14288">
            <a:solidFill>
              <a:srgbClr val="000000"/>
            </a:solidFill>
            <a:round/>
            <a:headEnd/>
            <a:tailEnd/>
          </a:ln>
        </p:spPr>
        <p:txBody>
          <a:bodyPr/>
          <a:lstStyle/>
          <a:p>
            <a:endParaRPr lang="en-US"/>
          </a:p>
        </p:txBody>
      </p:sp>
      <p:sp>
        <p:nvSpPr>
          <p:cNvPr id="9227" name="Freeform 100"/>
          <p:cNvSpPr>
            <a:spLocks/>
          </p:cNvSpPr>
          <p:nvPr/>
        </p:nvSpPr>
        <p:spPr bwMode="auto">
          <a:xfrm>
            <a:off x="606425" y="1577975"/>
            <a:ext cx="3762375" cy="42863"/>
          </a:xfrm>
          <a:custGeom>
            <a:avLst/>
            <a:gdLst>
              <a:gd name="T0" fmla="*/ 70285376 w 2007"/>
              <a:gd name="T1" fmla="*/ 11342026 h 18"/>
              <a:gd name="T2" fmla="*/ 245996020 w 2007"/>
              <a:gd name="T3" fmla="*/ 51035542 h 18"/>
              <a:gd name="T4" fmla="*/ 365479048 w 2007"/>
              <a:gd name="T5" fmla="*/ 102068703 h 18"/>
              <a:gd name="T6" fmla="*/ 484962076 w 2007"/>
              <a:gd name="T7" fmla="*/ 51035542 h 18"/>
              <a:gd name="T8" fmla="*/ 667702596 w 2007"/>
              <a:gd name="T9" fmla="*/ 11342026 h 18"/>
              <a:gd name="T10" fmla="*/ 794215470 w 2007"/>
              <a:gd name="T11" fmla="*/ 85056862 h 18"/>
              <a:gd name="T12" fmla="*/ 966411103 w 2007"/>
              <a:gd name="T13" fmla="*/ 51035542 h 18"/>
              <a:gd name="T14" fmla="*/ 1096437261 w 2007"/>
              <a:gd name="T15" fmla="*/ 0 h 18"/>
              <a:gd name="T16" fmla="*/ 1212407240 w 2007"/>
              <a:gd name="T17" fmla="*/ 51035542 h 18"/>
              <a:gd name="T18" fmla="*/ 1388117796 w 2007"/>
              <a:gd name="T19" fmla="*/ 85056862 h 18"/>
              <a:gd name="T20" fmla="*/ 1525173566 w 2007"/>
              <a:gd name="T21" fmla="*/ 11342026 h 18"/>
              <a:gd name="T22" fmla="*/ 1697371073 w 2007"/>
              <a:gd name="T23" fmla="*/ 51035542 h 18"/>
              <a:gd name="T24" fmla="*/ 1760626573 w 2007"/>
              <a:gd name="T25" fmla="*/ 85056862 h 18"/>
              <a:gd name="T26" fmla="*/ 1943366976 w 2007"/>
              <a:gd name="T27" fmla="*/ 51035542 h 18"/>
              <a:gd name="T28" fmla="*/ 2062850472 w 2007"/>
              <a:gd name="T29" fmla="*/ 0 h 18"/>
              <a:gd name="T30" fmla="*/ 2147483647 w 2007"/>
              <a:gd name="T31" fmla="*/ 51035542 h 18"/>
              <a:gd name="T32" fmla="*/ 2147483647 w 2007"/>
              <a:gd name="T33" fmla="*/ 85056862 h 18"/>
              <a:gd name="T34" fmla="*/ 2147483647 w 2007"/>
              <a:gd name="T35" fmla="*/ 11342026 h 18"/>
              <a:gd name="T36" fmla="*/ 2147483647 w 2007"/>
              <a:gd name="T37" fmla="*/ 51035542 h 18"/>
              <a:gd name="T38" fmla="*/ 2147483647 w 2007"/>
              <a:gd name="T39" fmla="*/ 102068703 h 18"/>
              <a:gd name="T40" fmla="*/ 2147483647 w 2007"/>
              <a:gd name="T41" fmla="*/ 51035542 h 18"/>
              <a:gd name="T42" fmla="*/ 2147483647 w 2007"/>
              <a:gd name="T43" fmla="*/ 11342026 h 18"/>
              <a:gd name="T44" fmla="*/ 2147483647 w 2007"/>
              <a:gd name="T45" fmla="*/ 51035542 h 18"/>
              <a:gd name="T46" fmla="*/ 2147483647 w 2007"/>
              <a:gd name="T47" fmla="*/ 85056862 h 18"/>
              <a:gd name="T48" fmla="*/ 2147483647 w 2007"/>
              <a:gd name="T49" fmla="*/ 11342026 h 18"/>
              <a:gd name="T50" fmla="*/ 2147483647 w 2007"/>
              <a:gd name="T51" fmla="*/ 51035542 h 18"/>
              <a:gd name="T52" fmla="*/ 2147483647 w 2007"/>
              <a:gd name="T53" fmla="*/ 102068703 h 18"/>
              <a:gd name="T54" fmla="*/ 2147483647 w 2007"/>
              <a:gd name="T55" fmla="*/ 51035542 h 18"/>
              <a:gd name="T56" fmla="*/ 2147483647 w 2007"/>
              <a:gd name="T57" fmla="*/ 11342026 h 18"/>
              <a:gd name="T58" fmla="*/ 2147483647 w 2007"/>
              <a:gd name="T59" fmla="*/ 85056862 h 18"/>
              <a:gd name="T60" fmla="*/ 2147483647 w 2007"/>
              <a:gd name="T61" fmla="*/ 51035542 h 18"/>
              <a:gd name="T62" fmla="*/ 2147483647 w 2007"/>
              <a:gd name="T63" fmla="*/ 0 h 18"/>
              <a:gd name="T64" fmla="*/ 2147483647 w 2007"/>
              <a:gd name="T65" fmla="*/ 51035542 h 18"/>
              <a:gd name="T66" fmla="*/ 2147483647 w 2007"/>
              <a:gd name="T67" fmla="*/ 102068703 h 18"/>
              <a:gd name="T68" fmla="*/ 2147483647 w 2007"/>
              <a:gd name="T69" fmla="*/ 51035542 h 18"/>
              <a:gd name="T70" fmla="*/ 2147483647 w 2007"/>
              <a:gd name="T71" fmla="*/ 11342026 h 18"/>
              <a:gd name="T72" fmla="*/ 2147483647 w 2007"/>
              <a:gd name="T73" fmla="*/ 85056862 h 18"/>
              <a:gd name="T74" fmla="*/ 2147483647 w 2007"/>
              <a:gd name="T75" fmla="*/ 51035542 h 18"/>
              <a:gd name="T76" fmla="*/ 2147483647 w 2007"/>
              <a:gd name="T77" fmla="*/ 0 h 18"/>
              <a:gd name="T78" fmla="*/ 2147483647 w 2007"/>
              <a:gd name="T79" fmla="*/ 51035542 h 18"/>
              <a:gd name="T80" fmla="*/ 2147483647 w 2007"/>
              <a:gd name="T81" fmla="*/ 85056862 h 18"/>
              <a:gd name="T82" fmla="*/ 2147483647 w 2007"/>
              <a:gd name="T83" fmla="*/ 11342026 h 18"/>
              <a:gd name="T84" fmla="*/ 2147483647 w 2007"/>
              <a:gd name="T85" fmla="*/ 51035542 h 18"/>
              <a:gd name="T86" fmla="*/ 2147483647 w 2007"/>
              <a:gd name="T87" fmla="*/ 85056862 h 18"/>
              <a:gd name="T88" fmla="*/ 2147483647 w 2007"/>
              <a:gd name="T89" fmla="*/ 51035542 h 18"/>
              <a:gd name="T90" fmla="*/ 2147483647 w 2007"/>
              <a:gd name="T91" fmla="*/ 0 h 18"/>
              <a:gd name="T92" fmla="*/ 2147483647 w 2007"/>
              <a:gd name="T93" fmla="*/ 51035542 h 18"/>
              <a:gd name="T94" fmla="*/ 2147483647 w 2007"/>
              <a:gd name="T95" fmla="*/ 85056862 h 18"/>
              <a:gd name="T96" fmla="*/ 2147483647 w 2007"/>
              <a:gd name="T97" fmla="*/ 11342026 h 18"/>
              <a:gd name="T98" fmla="*/ 2147483647 w 2007"/>
              <a:gd name="T99" fmla="*/ 51035542 h 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7"/>
              <a:gd name="T151" fmla="*/ 0 h 18"/>
              <a:gd name="T152" fmla="*/ 2007 w 2007"/>
              <a:gd name="T153" fmla="*/ 18 h 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7" h="18">
                <a:moveTo>
                  <a:pt x="0" y="9"/>
                </a:moveTo>
                <a:lnTo>
                  <a:pt x="0" y="9"/>
                </a:lnTo>
                <a:lnTo>
                  <a:pt x="20" y="2"/>
                </a:lnTo>
                <a:lnTo>
                  <a:pt x="34" y="0"/>
                </a:lnTo>
                <a:lnTo>
                  <a:pt x="49" y="2"/>
                </a:lnTo>
                <a:lnTo>
                  <a:pt x="70" y="9"/>
                </a:lnTo>
                <a:lnTo>
                  <a:pt x="88" y="15"/>
                </a:lnTo>
                <a:lnTo>
                  <a:pt x="104" y="18"/>
                </a:lnTo>
                <a:lnTo>
                  <a:pt x="119" y="15"/>
                </a:lnTo>
                <a:lnTo>
                  <a:pt x="138" y="9"/>
                </a:lnTo>
                <a:lnTo>
                  <a:pt x="158" y="2"/>
                </a:lnTo>
                <a:lnTo>
                  <a:pt x="174" y="0"/>
                </a:lnTo>
                <a:lnTo>
                  <a:pt x="190" y="2"/>
                </a:lnTo>
                <a:lnTo>
                  <a:pt x="208" y="9"/>
                </a:lnTo>
                <a:lnTo>
                  <a:pt x="226" y="15"/>
                </a:lnTo>
                <a:lnTo>
                  <a:pt x="241" y="18"/>
                </a:lnTo>
                <a:lnTo>
                  <a:pt x="257" y="15"/>
                </a:lnTo>
                <a:lnTo>
                  <a:pt x="275" y="9"/>
                </a:lnTo>
                <a:lnTo>
                  <a:pt x="296" y="2"/>
                </a:lnTo>
                <a:lnTo>
                  <a:pt x="312" y="0"/>
                </a:lnTo>
                <a:lnTo>
                  <a:pt x="327" y="2"/>
                </a:lnTo>
                <a:lnTo>
                  <a:pt x="345" y="9"/>
                </a:lnTo>
                <a:lnTo>
                  <a:pt x="364" y="15"/>
                </a:lnTo>
                <a:lnTo>
                  <a:pt x="379" y="18"/>
                </a:lnTo>
                <a:lnTo>
                  <a:pt x="395" y="15"/>
                </a:lnTo>
                <a:lnTo>
                  <a:pt x="413" y="9"/>
                </a:lnTo>
                <a:lnTo>
                  <a:pt x="434" y="2"/>
                </a:lnTo>
                <a:lnTo>
                  <a:pt x="449" y="0"/>
                </a:lnTo>
                <a:lnTo>
                  <a:pt x="465" y="2"/>
                </a:lnTo>
                <a:lnTo>
                  <a:pt x="483" y="9"/>
                </a:lnTo>
                <a:lnTo>
                  <a:pt x="501" y="15"/>
                </a:lnTo>
                <a:lnTo>
                  <a:pt x="517" y="18"/>
                </a:lnTo>
                <a:lnTo>
                  <a:pt x="533" y="15"/>
                </a:lnTo>
                <a:lnTo>
                  <a:pt x="553" y="9"/>
                </a:lnTo>
                <a:lnTo>
                  <a:pt x="572" y="2"/>
                </a:lnTo>
                <a:lnTo>
                  <a:pt x="587" y="0"/>
                </a:lnTo>
                <a:lnTo>
                  <a:pt x="603" y="2"/>
                </a:lnTo>
                <a:lnTo>
                  <a:pt x="624" y="9"/>
                </a:lnTo>
                <a:lnTo>
                  <a:pt x="642" y="15"/>
                </a:lnTo>
                <a:lnTo>
                  <a:pt x="655" y="18"/>
                </a:lnTo>
                <a:lnTo>
                  <a:pt x="671" y="15"/>
                </a:lnTo>
                <a:lnTo>
                  <a:pt x="691" y="9"/>
                </a:lnTo>
                <a:lnTo>
                  <a:pt x="712" y="2"/>
                </a:lnTo>
                <a:lnTo>
                  <a:pt x="728" y="0"/>
                </a:lnTo>
                <a:lnTo>
                  <a:pt x="741" y="2"/>
                </a:lnTo>
                <a:lnTo>
                  <a:pt x="761" y="9"/>
                </a:lnTo>
                <a:lnTo>
                  <a:pt x="780" y="15"/>
                </a:lnTo>
                <a:lnTo>
                  <a:pt x="795" y="18"/>
                </a:lnTo>
                <a:lnTo>
                  <a:pt x="811" y="15"/>
                </a:lnTo>
                <a:lnTo>
                  <a:pt x="829" y="9"/>
                </a:lnTo>
                <a:lnTo>
                  <a:pt x="850" y="2"/>
                </a:lnTo>
                <a:lnTo>
                  <a:pt x="865" y="0"/>
                </a:lnTo>
                <a:lnTo>
                  <a:pt x="881" y="2"/>
                </a:lnTo>
                <a:lnTo>
                  <a:pt x="899" y="9"/>
                </a:lnTo>
                <a:lnTo>
                  <a:pt x="917" y="15"/>
                </a:lnTo>
                <a:lnTo>
                  <a:pt x="933" y="18"/>
                </a:lnTo>
                <a:lnTo>
                  <a:pt x="949" y="15"/>
                </a:lnTo>
                <a:lnTo>
                  <a:pt x="967" y="9"/>
                </a:lnTo>
                <a:lnTo>
                  <a:pt x="988" y="2"/>
                </a:lnTo>
                <a:lnTo>
                  <a:pt x="1003" y="0"/>
                </a:lnTo>
                <a:lnTo>
                  <a:pt x="1019" y="2"/>
                </a:lnTo>
                <a:lnTo>
                  <a:pt x="1037" y="9"/>
                </a:lnTo>
                <a:lnTo>
                  <a:pt x="1055" y="15"/>
                </a:lnTo>
                <a:lnTo>
                  <a:pt x="1071" y="18"/>
                </a:lnTo>
                <a:lnTo>
                  <a:pt x="1087" y="15"/>
                </a:lnTo>
                <a:lnTo>
                  <a:pt x="1107" y="9"/>
                </a:lnTo>
                <a:lnTo>
                  <a:pt x="1125" y="2"/>
                </a:lnTo>
                <a:lnTo>
                  <a:pt x="1141" y="0"/>
                </a:lnTo>
                <a:lnTo>
                  <a:pt x="1157" y="2"/>
                </a:lnTo>
                <a:lnTo>
                  <a:pt x="1175" y="9"/>
                </a:lnTo>
                <a:lnTo>
                  <a:pt x="1193" y="15"/>
                </a:lnTo>
                <a:lnTo>
                  <a:pt x="1209" y="18"/>
                </a:lnTo>
                <a:lnTo>
                  <a:pt x="1225" y="15"/>
                </a:lnTo>
                <a:lnTo>
                  <a:pt x="1245" y="9"/>
                </a:lnTo>
                <a:lnTo>
                  <a:pt x="1263" y="2"/>
                </a:lnTo>
                <a:lnTo>
                  <a:pt x="1279" y="0"/>
                </a:lnTo>
                <a:lnTo>
                  <a:pt x="1295" y="2"/>
                </a:lnTo>
                <a:lnTo>
                  <a:pt x="1313" y="9"/>
                </a:lnTo>
                <a:lnTo>
                  <a:pt x="1315" y="9"/>
                </a:lnTo>
                <a:lnTo>
                  <a:pt x="1333" y="15"/>
                </a:lnTo>
                <a:lnTo>
                  <a:pt x="1349" y="18"/>
                </a:lnTo>
                <a:lnTo>
                  <a:pt x="1365" y="15"/>
                </a:lnTo>
                <a:lnTo>
                  <a:pt x="1383" y="9"/>
                </a:lnTo>
                <a:lnTo>
                  <a:pt x="1404" y="2"/>
                </a:lnTo>
                <a:lnTo>
                  <a:pt x="1419" y="0"/>
                </a:lnTo>
                <a:lnTo>
                  <a:pt x="1435" y="2"/>
                </a:lnTo>
                <a:lnTo>
                  <a:pt x="1453" y="9"/>
                </a:lnTo>
                <a:lnTo>
                  <a:pt x="1471" y="15"/>
                </a:lnTo>
                <a:lnTo>
                  <a:pt x="1487" y="18"/>
                </a:lnTo>
                <a:lnTo>
                  <a:pt x="1503" y="15"/>
                </a:lnTo>
                <a:lnTo>
                  <a:pt x="1521" y="9"/>
                </a:lnTo>
                <a:lnTo>
                  <a:pt x="1541" y="2"/>
                </a:lnTo>
                <a:lnTo>
                  <a:pt x="1557" y="0"/>
                </a:lnTo>
                <a:lnTo>
                  <a:pt x="1573" y="2"/>
                </a:lnTo>
                <a:lnTo>
                  <a:pt x="1591" y="9"/>
                </a:lnTo>
                <a:lnTo>
                  <a:pt x="1609" y="15"/>
                </a:lnTo>
                <a:lnTo>
                  <a:pt x="1625" y="18"/>
                </a:lnTo>
                <a:lnTo>
                  <a:pt x="1641" y="15"/>
                </a:lnTo>
                <a:lnTo>
                  <a:pt x="1659" y="9"/>
                </a:lnTo>
                <a:lnTo>
                  <a:pt x="1679" y="2"/>
                </a:lnTo>
                <a:lnTo>
                  <a:pt x="1695" y="0"/>
                </a:lnTo>
                <a:lnTo>
                  <a:pt x="1711" y="2"/>
                </a:lnTo>
                <a:lnTo>
                  <a:pt x="1729" y="9"/>
                </a:lnTo>
                <a:lnTo>
                  <a:pt x="1747" y="15"/>
                </a:lnTo>
                <a:lnTo>
                  <a:pt x="1763" y="18"/>
                </a:lnTo>
                <a:lnTo>
                  <a:pt x="1779" y="15"/>
                </a:lnTo>
                <a:lnTo>
                  <a:pt x="1799" y="9"/>
                </a:lnTo>
                <a:lnTo>
                  <a:pt x="1817" y="2"/>
                </a:lnTo>
                <a:lnTo>
                  <a:pt x="1833" y="0"/>
                </a:lnTo>
                <a:lnTo>
                  <a:pt x="1849" y="2"/>
                </a:lnTo>
                <a:lnTo>
                  <a:pt x="1869" y="9"/>
                </a:lnTo>
                <a:lnTo>
                  <a:pt x="1887" y="15"/>
                </a:lnTo>
                <a:lnTo>
                  <a:pt x="1901" y="18"/>
                </a:lnTo>
                <a:lnTo>
                  <a:pt x="1917" y="15"/>
                </a:lnTo>
                <a:lnTo>
                  <a:pt x="1937" y="9"/>
                </a:lnTo>
                <a:lnTo>
                  <a:pt x="1957" y="2"/>
                </a:lnTo>
                <a:lnTo>
                  <a:pt x="1973" y="0"/>
                </a:lnTo>
                <a:lnTo>
                  <a:pt x="1987" y="2"/>
                </a:lnTo>
                <a:lnTo>
                  <a:pt x="2007" y="9"/>
                </a:lnTo>
              </a:path>
            </a:pathLst>
          </a:custGeom>
          <a:noFill/>
          <a:ln w="7938">
            <a:solidFill>
              <a:srgbClr val="000000"/>
            </a:solidFill>
            <a:round/>
            <a:headEnd/>
            <a:tailEnd/>
          </a:ln>
        </p:spPr>
        <p:txBody>
          <a:bodyPr/>
          <a:lstStyle/>
          <a:p>
            <a:endParaRPr lang="en-US"/>
          </a:p>
        </p:txBody>
      </p:sp>
      <p:sp>
        <p:nvSpPr>
          <p:cNvPr id="9228" name="Freeform 101"/>
          <p:cNvSpPr>
            <a:spLocks/>
          </p:cNvSpPr>
          <p:nvPr/>
        </p:nvSpPr>
        <p:spPr bwMode="auto">
          <a:xfrm>
            <a:off x="2089150" y="1254125"/>
            <a:ext cx="1177925" cy="1419225"/>
          </a:xfrm>
          <a:custGeom>
            <a:avLst/>
            <a:gdLst>
              <a:gd name="T0" fmla="*/ 377402513 w 500"/>
              <a:gd name="T1" fmla="*/ 2147483647 h 644"/>
              <a:gd name="T2" fmla="*/ 1171055350 w 500"/>
              <a:gd name="T3" fmla="*/ 2147483647 h 644"/>
              <a:gd name="T4" fmla="*/ 2147483647 w 500"/>
              <a:gd name="T5" fmla="*/ 621642627 h 644"/>
              <a:gd name="T6" fmla="*/ 1609509848 w 500"/>
              <a:gd name="T7" fmla="*/ 0 h 644"/>
              <a:gd name="T8" fmla="*/ 0 w 500"/>
              <a:gd name="T9" fmla="*/ 2147483647 h 644"/>
              <a:gd name="T10" fmla="*/ 188701257 w 500"/>
              <a:gd name="T11" fmla="*/ 2147483647 h 644"/>
              <a:gd name="T12" fmla="*/ 377402513 w 500"/>
              <a:gd name="T13" fmla="*/ 2147483647 h 644"/>
              <a:gd name="T14" fmla="*/ 0 60000 65536"/>
              <a:gd name="T15" fmla="*/ 0 60000 65536"/>
              <a:gd name="T16" fmla="*/ 0 60000 65536"/>
              <a:gd name="T17" fmla="*/ 0 60000 65536"/>
              <a:gd name="T18" fmla="*/ 0 60000 65536"/>
              <a:gd name="T19" fmla="*/ 0 60000 65536"/>
              <a:gd name="T20" fmla="*/ 0 60000 65536"/>
              <a:gd name="T21" fmla="*/ 0 w 500"/>
              <a:gd name="T22" fmla="*/ 0 h 644"/>
              <a:gd name="T23" fmla="*/ 500 w 500"/>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0" h="644">
                <a:moveTo>
                  <a:pt x="68" y="644"/>
                </a:moveTo>
                <a:lnTo>
                  <a:pt x="211" y="608"/>
                </a:lnTo>
                <a:lnTo>
                  <a:pt x="500" y="128"/>
                </a:lnTo>
                <a:lnTo>
                  <a:pt x="290" y="0"/>
                </a:lnTo>
                <a:lnTo>
                  <a:pt x="0" y="479"/>
                </a:lnTo>
                <a:lnTo>
                  <a:pt x="34" y="624"/>
                </a:lnTo>
                <a:lnTo>
                  <a:pt x="68" y="644"/>
                </a:lnTo>
                <a:close/>
              </a:path>
            </a:pathLst>
          </a:custGeom>
          <a:solidFill>
            <a:srgbClr val="FFFFFF"/>
          </a:solidFill>
          <a:ln w="9525">
            <a:noFill/>
            <a:round/>
            <a:headEnd/>
            <a:tailEnd/>
          </a:ln>
        </p:spPr>
        <p:txBody>
          <a:bodyPr/>
          <a:lstStyle/>
          <a:p>
            <a:endParaRPr lang="en-US"/>
          </a:p>
        </p:txBody>
      </p:sp>
      <p:sp>
        <p:nvSpPr>
          <p:cNvPr id="9229" name="Freeform 102"/>
          <p:cNvSpPr>
            <a:spLocks/>
          </p:cNvSpPr>
          <p:nvPr/>
        </p:nvSpPr>
        <p:spPr bwMode="auto">
          <a:xfrm>
            <a:off x="2089150" y="1254125"/>
            <a:ext cx="1177925" cy="1419225"/>
          </a:xfrm>
          <a:custGeom>
            <a:avLst/>
            <a:gdLst>
              <a:gd name="T0" fmla="*/ 377402513 w 500"/>
              <a:gd name="T1" fmla="*/ 2147483647 h 644"/>
              <a:gd name="T2" fmla="*/ 1171055350 w 500"/>
              <a:gd name="T3" fmla="*/ 2147483647 h 644"/>
              <a:gd name="T4" fmla="*/ 2147483647 w 500"/>
              <a:gd name="T5" fmla="*/ 621642627 h 644"/>
              <a:gd name="T6" fmla="*/ 1609509848 w 500"/>
              <a:gd name="T7" fmla="*/ 0 h 644"/>
              <a:gd name="T8" fmla="*/ 0 w 500"/>
              <a:gd name="T9" fmla="*/ 2147483647 h 644"/>
              <a:gd name="T10" fmla="*/ 188701257 w 500"/>
              <a:gd name="T11" fmla="*/ 2147483647 h 644"/>
              <a:gd name="T12" fmla="*/ 0 60000 65536"/>
              <a:gd name="T13" fmla="*/ 0 60000 65536"/>
              <a:gd name="T14" fmla="*/ 0 60000 65536"/>
              <a:gd name="T15" fmla="*/ 0 60000 65536"/>
              <a:gd name="T16" fmla="*/ 0 60000 65536"/>
              <a:gd name="T17" fmla="*/ 0 60000 65536"/>
              <a:gd name="T18" fmla="*/ 0 w 500"/>
              <a:gd name="T19" fmla="*/ 0 h 644"/>
              <a:gd name="T20" fmla="*/ 500 w 500"/>
              <a:gd name="T21" fmla="*/ 644 h 644"/>
            </a:gdLst>
            <a:ahLst/>
            <a:cxnLst>
              <a:cxn ang="T12">
                <a:pos x="T0" y="T1"/>
              </a:cxn>
              <a:cxn ang="T13">
                <a:pos x="T2" y="T3"/>
              </a:cxn>
              <a:cxn ang="T14">
                <a:pos x="T4" y="T5"/>
              </a:cxn>
              <a:cxn ang="T15">
                <a:pos x="T6" y="T7"/>
              </a:cxn>
              <a:cxn ang="T16">
                <a:pos x="T8" y="T9"/>
              </a:cxn>
              <a:cxn ang="T17">
                <a:pos x="T10" y="T11"/>
              </a:cxn>
            </a:cxnLst>
            <a:rect l="T18" t="T19" r="T20" b="T21"/>
            <a:pathLst>
              <a:path w="500" h="644">
                <a:moveTo>
                  <a:pt x="68" y="644"/>
                </a:moveTo>
                <a:lnTo>
                  <a:pt x="211" y="608"/>
                </a:lnTo>
                <a:lnTo>
                  <a:pt x="500" y="128"/>
                </a:lnTo>
                <a:lnTo>
                  <a:pt x="290" y="0"/>
                </a:lnTo>
                <a:lnTo>
                  <a:pt x="0" y="479"/>
                </a:lnTo>
                <a:lnTo>
                  <a:pt x="34" y="624"/>
                </a:lnTo>
              </a:path>
            </a:pathLst>
          </a:custGeom>
          <a:noFill/>
          <a:ln w="7938">
            <a:solidFill>
              <a:srgbClr val="000000"/>
            </a:solidFill>
            <a:round/>
            <a:headEnd/>
            <a:tailEnd/>
          </a:ln>
        </p:spPr>
        <p:txBody>
          <a:bodyPr/>
          <a:lstStyle/>
          <a:p>
            <a:endParaRPr lang="en-US"/>
          </a:p>
        </p:txBody>
      </p:sp>
      <p:sp>
        <p:nvSpPr>
          <p:cNvPr id="9230" name="Line 103"/>
          <p:cNvSpPr>
            <a:spLocks noChangeShapeType="1"/>
          </p:cNvSpPr>
          <p:nvPr/>
        </p:nvSpPr>
        <p:spPr bwMode="auto">
          <a:xfrm flipH="1">
            <a:off x="2730500" y="1352550"/>
            <a:ext cx="61913" cy="103188"/>
          </a:xfrm>
          <a:prstGeom prst="line">
            <a:avLst/>
          </a:prstGeom>
          <a:noFill/>
          <a:ln w="7938">
            <a:solidFill>
              <a:srgbClr val="000000"/>
            </a:solidFill>
            <a:round/>
            <a:headEnd/>
            <a:tailEnd/>
          </a:ln>
        </p:spPr>
        <p:txBody>
          <a:bodyPr/>
          <a:lstStyle/>
          <a:p>
            <a:endParaRPr lang="en-US"/>
          </a:p>
        </p:txBody>
      </p:sp>
      <p:sp>
        <p:nvSpPr>
          <p:cNvPr id="9231" name="Line 104"/>
          <p:cNvSpPr>
            <a:spLocks noChangeShapeType="1"/>
          </p:cNvSpPr>
          <p:nvPr/>
        </p:nvSpPr>
        <p:spPr bwMode="auto">
          <a:xfrm flipH="1">
            <a:off x="2638425" y="1492250"/>
            <a:ext cx="69850" cy="98425"/>
          </a:xfrm>
          <a:prstGeom prst="line">
            <a:avLst/>
          </a:prstGeom>
          <a:noFill/>
          <a:ln w="7938">
            <a:solidFill>
              <a:srgbClr val="000000"/>
            </a:solidFill>
            <a:round/>
            <a:headEnd/>
            <a:tailEnd/>
          </a:ln>
        </p:spPr>
        <p:txBody>
          <a:bodyPr/>
          <a:lstStyle/>
          <a:p>
            <a:endParaRPr lang="en-US"/>
          </a:p>
        </p:txBody>
      </p:sp>
      <p:sp>
        <p:nvSpPr>
          <p:cNvPr id="9232" name="Line 105"/>
          <p:cNvSpPr>
            <a:spLocks noChangeShapeType="1"/>
          </p:cNvSpPr>
          <p:nvPr/>
        </p:nvSpPr>
        <p:spPr bwMode="auto">
          <a:xfrm flipH="1">
            <a:off x="2552700" y="1627188"/>
            <a:ext cx="63500" cy="104775"/>
          </a:xfrm>
          <a:prstGeom prst="line">
            <a:avLst/>
          </a:prstGeom>
          <a:noFill/>
          <a:ln w="7938">
            <a:solidFill>
              <a:srgbClr val="000000"/>
            </a:solidFill>
            <a:round/>
            <a:headEnd/>
            <a:tailEnd/>
          </a:ln>
        </p:spPr>
        <p:txBody>
          <a:bodyPr/>
          <a:lstStyle/>
          <a:p>
            <a:endParaRPr lang="en-US"/>
          </a:p>
        </p:txBody>
      </p:sp>
      <p:sp>
        <p:nvSpPr>
          <p:cNvPr id="9233" name="Line 106"/>
          <p:cNvSpPr>
            <a:spLocks noChangeShapeType="1"/>
          </p:cNvSpPr>
          <p:nvPr/>
        </p:nvSpPr>
        <p:spPr bwMode="auto">
          <a:xfrm flipH="1">
            <a:off x="2463800" y="1765300"/>
            <a:ext cx="68263" cy="101600"/>
          </a:xfrm>
          <a:prstGeom prst="line">
            <a:avLst/>
          </a:prstGeom>
          <a:noFill/>
          <a:ln w="7938">
            <a:solidFill>
              <a:srgbClr val="000000"/>
            </a:solidFill>
            <a:round/>
            <a:headEnd/>
            <a:tailEnd/>
          </a:ln>
        </p:spPr>
        <p:txBody>
          <a:bodyPr/>
          <a:lstStyle/>
          <a:p>
            <a:endParaRPr lang="en-US"/>
          </a:p>
        </p:txBody>
      </p:sp>
      <p:sp>
        <p:nvSpPr>
          <p:cNvPr id="9234" name="Line 107"/>
          <p:cNvSpPr>
            <a:spLocks noChangeShapeType="1"/>
          </p:cNvSpPr>
          <p:nvPr/>
        </p:nvSpPr>
        <p:spPr bwMode="auto">
          <a:xfrm flipH="1">
            <a:off x="2376488" y="1900238"/>
            <a:ext cx="66675" cy="101600"/>
          </a:xfrm>
          <a:prstGeom prst="line">
            <a:avLst/>
          </a:prstGeom>
          <a:noFill/>
          <a:ln w="7938">
            <a:solidFill>
              <a:srgbClr val="000000"/>
            </a:solidFill>
            <a:round/>
            <a:headEnd/>
            <a:tailEnd/>
          </a:ln>
        </p:spPr>
        <p:txBody>
          <a:bodyPr/>
          <a:lstStyle/>
          <a:p>
            <a:endParaRPr lang="en-US"/>
          </a:p>
        </p:txBody>
      </p:sp>
      <p:sp>
        <p:nvSpPr>
          <p:cNvPr id="9235" name="Line 108"/>
          <p:cNvSpPr>
            <a:spLocks noChangeShapeType="1"/>
          </p:cNvSpPr>
          <p:nvPr/>
        </p:nvSpPr>
        <p:spPr bwMode="auto">
          <a:xfrm flipH="1">
            <a:off x="2287588" y="2036763"/>
            <a:ext cx="68262" cy="103187"/>
          </a:xfrm>
          <a:prstGeom prst="line">
            <a:avLst/>
          </a:prstGeom>
          <a:noFill/>
          <a:ln w="7938">
            <a:solidFill>
              <a:srgbClr val="000000"/>
            </a:solidFill>
            <a:round/>
            <a:headEnd/>
            <a:tailEnd/>
          </a:ln>
        </p:spPr>
        <p:txBody>
          <a:bodyPr/>
          <a:lstStyle/>
          <a:p>
            <a:endParaRPr lang="en-US"/>
          </a:p>
        </p:txBody>
      </p:sp>
      <p:sp>
        <p:nvSpPr>
          <p:cNvPr id="9236" name="Line 109"/>
          <p:cNvSpPr>
            <a:spLocks noChangeShapeType="1"/>
          </p:cNvSpPr>
          <p:nvPr/>
        </p:nvSpPr>
        <p:spPr bwMode="auto">
          <a:xfrm flipH="1">
            <a:off x="2201863" y="2176463"/>
            <a:ext cx="65087" cy="98425"/>
          </a:xfrm>
          <a:prstGeom prst="line">
            <a:avLst/>
          </a:prstGeom>
          <a:noFill/>
          <a:ln w="7938">
            <a:solidFill>
              <a:srgbClr val="000000"/>
            </a:solidFill>
            <a:round/>
            <a:headEnd/>
            <a:tailEnd/>
          </a:ln>
        </p:spPr>
        <p:txBody>
          <a:bodyPr/>
          <a:lstStyle/>
          <a:p>
            <a:endParaRPr lang="en-US"/>
          </a:p>
        </p:txBody>
      </p:sp>
      <p:sp>
        <p:nvSpPr>
          <p:cNvPr id="9237" name="Line 110"/>
          <p:cNvSpPr>
            <a:spLocks noChangeShapeType="1"/>
          </p:cNvSpPr>
          <p:nvPr/>
        </p:nvSpPr>
        <p:spPr bwMode="auto">
          <a:xfrm flipH="1">
            <a:off x="2127250" y="2309813"/>
            <a:ext cx="53975" cy="76200"/>
          </a:xfrm>
          <a:prstGeom prst="line">
            <a:avLst/>
          </a:prstGeom>
          <a:noFill/>
          <a:ln w="7938">
            <a:solidFill>
              <a:srgbClr val="000000"/>
            </a:solidFill>
            <a:round/>
            <a:headEnd/>
            <a:tailEnd/>
          </a:ln>
        </p:spPr>
        <p:txBody>
          <a:bodyPr/>
          <a:lstStyle/>
          <a:p>
            <a:endParaRPr lang="en-US"/>
          </a:p>
        </p:txBody>
      </p:sp>
      <p:sp>
        <p:nvSpPr>
          <p:cNvPr id="9238" name="Line 111"/>
          <p:cNvSpPr>
            <a:spLocks noChangeShapeType="1"/>
          </p:cNvSpPr>
          <p:nvPr/>
        </p:nvSpPr>
        <p:spPr bwMode="auto">
          <a:xfrm flipH="1">
            <a:off x="2771775" y="1377950"/>
            <a:ext cx="68263" cy="104775"/>
          </a:xfrm>
          <a:prstGeom prst="line">
            <a:avLst/>
          </a:prstGeom>
          <a:noFill/>
          <a:ln w="7938">
            <a:solidFill>
              <a:srgbClr val="000000"/>
            </a:solidFill>
            <a:round/>
            <a:headEnd/>
            <a:tailEnd/>
          </a:ln>
        </p:spPr>
        <p:txBody>
          <a:bodyPr/>
          <a:lstStyle/>
          <a:p>
            <a:endParaRPr lang="en-US"/>
          </a:p>
        </p:txBody>
      </p:sp>
      <p:sp>
        <p:nvSpPr>
          <p:cNvPr id="9239" name="Line 112"/>
          <p:cNvSpPr>
            <a:spLocks noChangeShapeType="1"/>
          </p:cNvSpPr>
          <p:nvPr/>
        </p:nvSpPr>
        <p:spPr bwMode="auto">
          <a:xfrm flipH="1">
            <a:off x="2687638" y="1516063"/>
            <a:ext cx="63500" cy="101600"/>
          </a:xfrm>
          <a:prstGeom prst="line">
            <a:avLst/>
          </a:prstGeom>
          <a:noFill/>
          <a:ln w="7938">
            <a:solidFill>
              <a:srgbClr val="000000"/>
            </a:solidFill>
            <a:round/>
            <a:headEnd/>
            <a:tailEnd/>
          </a:ln>
        </p:spPr>
        <p:txBody>
          <a:bodyPr/>
          <a:lstStyle/>
          <a:p>
            <a:endParaRPr lang="en-US"/>
          </a:p>
        </p:txBody>
      </p:sp>
      <p:sp>
        <p:nvSpPr>
          <p:cNvPr id="9240" name="Line 113"/>
          <p:cNvSpPr>
            <a:spLocks noChangeShapeType="1"/>
          </p:cNvSpPr>
          <p:nvPr/>
        </p:nvSpPr>
        <p:spPr bwMode="auto">
          <a:xfrm flipH="1">
            <a:off x="2595563" y="1651000"/>
            <a:ext cx="69850" cy="104775"/>
          </a:xfrm>
          <a:prstGeom prst="line">
            <a:avLst/>
          </a:prstGeom>
          <a:noFill/>
          <a:ln w="7938">
            <a:solidFill>
              <a:srgbClr val="000000"/>
            </a:solidFill>
            <a:round/>
            <a:headEnd/>
            <a:tailEnd/>
          </a:ln>
        </p:spPr>
        <p:txBody>
          <a:bodyPr/>
          <a:lstStyle/>
          <a:p>
            <a:endParaRPr lang="en-US"/>
          </a:p>
        </p:txBody>
      </p:sp>
      <p:sp>
        <p:nvSpPr>
          <p:cNvPr id="9241" name="Line 114"/>
          <p:cNvSpPr>
            <a:spLocks noChangeShapeType="1"/>
          </p:cNvSpPr>
          <p:nvPr/>
        </p:nvSpPr>
        <p:spPr bwMode="auto">
          <a:xfrm flipH="1">
            <a:off x="2511425" y="1792288"/>
            <a:ext cx="63500" cy="98425"/>
          </a:xfrm>
          <a:prstGeom prst="line">
            <a:avLst/>
          </a:prstGeom>
          <a:noFill/>
          <a:ln w="7938">
            <a:solidFill>
              <a:srgbClr val="000000"/>
            </a:solidFill>
            <a:round/>
            <a:headEnd/>
            <a:tailEnd/>
          </a:ln>
        </p:spPr>
        <p:txBody>
          <a:bodyPr/>
          <a:lstStyle/>
          <a:p>
            <a:endParaRPr lang="en-US"/>
          </a:p>
        </p:txBody>
      </p:sp>
      <p:sp>
        <p:nvSpPr>
          <p:cNvPr id="9242" name="Line 115"/>
          <p:cNvSpPr>
            <a:spLocks noChangeShapeType="1"/>
          </p:cNvSpPr>
          <p:nvPr/>
        </p:nvSpPr>
        <p:spPr bwMode="auto">
          <a:xfrm flipH="1">
            <a:off x="2422525" y="1927225"/>
            <a:ext cx="61913" cy="98425"/>
          </a:xfrm>
          <a:prstGeom prst="line">
            <a:avLst/>
          </a:prstGeom>
          <a:noFill/>
          <a:ln w="7938">
            <a:solidFill>
              <a:srgbClr val="000000"/>
            </a:solidFill>
            <a:round/>
            <a:headEnd/>
            <a:tailEnd/>
          </a:ln>
        </p:spPr>
        <p:txBody>
          <a:bodyPr/>
          <a:lstStyle/>
          <a:p>
            <a:endParaRPr lang="en-US"/>
          </a:p>
        </p:txBody>
      </p:sp>
      <p:sp>
        <p:nvSpPr>
          <p:cNvPr id="9243" name="Line 116"/>
          <p:cNvSpPr>
            <a:spLocks noChangeShapeType="1"/>
          </p:cNvSpPr>
          <p:nvPr/>
        </p:nvSpPr>
        <p:spPr bwMode="auto">
          <a:xfrm flipH="1">
            <a:off x="2328863" y="2062163"/>
            <a:ext cx="68262" cy="101600"/>
          </a:xfrm>
          <a:prstGeom prst="line">
            <a:avLst/>
          </a:prstGeom>
          <a:noFill/>
          <a:ln w="7938">
            <a:solidFill>
              <a:srgbClr val="000000"/>
            </a:solidFill>
            <a:round/>
            <a:headEnd/>
            <a:tailEnd/>
          </a:ln>
        </p:spPr>
        <p:txBody>
          <a:bodyPr/>
          <a:lstStyle/>
          <a:p>
            <a:endParaRPr lang="en-US"/>
          </a:p>
        </p:txBody>
      </p:sp>
      <p:sp>
        <p:nvSpPr>
          <p:cNvPr id="9244" name="Line 117"/>
          <p:cNvSpPr>
            <a:spLocks noChangeShapeType="1"/>
          </p:cNvSpPr>
          <p:nvPr/>
        </p:nvSpPr>
        <p:spPr bwMode="auto">
          <a:xfrm flipH="1">
            <a:off x="2243138" y="2200275"/>
            <a:ext cx="65087" cy="98425"/>
          </a:xfrm>
          <a:prstGeom prst="line">
            <a:avLst/>
          </a:prstGeom>
          <a:noFill/>
          <a:ln w="7938">
            <a:solidFill>
              <a:srgbClr val="000000"/>
            </a:solidFill>
            <a:round/>
            <a:headEnd/>
            <a:tailEnd/>
          </a:ln>
        </p:spPr>
        <p:txBody>
          <a:bodyPr/>
          <a:lstStyle/>
          <a:p>
            <a:endParaRPr lang="en-US"/>
          </a:p>
        </p:txBody>
      </p:sp>
      <p:sp>
        <p:nvSpPr>
          <p:cNvPr id="9245" name="Line 118"/>
          <p:cNvSpPr>
            <a:spLocks noChangeShapeType="1"/>
          </p:cNvSpPr>
          <p:nvPr/>
        </p:nvSpPr>
        <p:spPr bwMode="auto">
          <a:xfrm flipH="1">
            <a:off x="2176463" y="2335213"/>
            <a:ext cx="46037" cy="74612"/>
          </a:xfrm>
          <a:prstGeom prst="line">
            <a:avLst/>
          </a:prstGeom>
          <a:noFill/>
          <a:ln w="7938">
            <a:solidFill>
              <a:srgbClr val="000000"/>
            </a:solidFill>
            <a:round/>
            <a:headEnd/>
            <a:tailEnd/>
          </a:ln>
        </p:spPr>
        <p:txBody>
          <a:bodyPr/>
          <a:lstStyle/>
          <a:p>
            <a:endParaRPr lang="en-US"/>
          </a:p>
        </p:txBody>
      </p:sp>
      <p:sp>
        <p:nvSpPr>
          <p:cNvPr id="9246" name="Freeform 119"/>
          <p:cNvSpPr>
            <a:spLocks/>
          </p:cNvSpPr>
          <p:nvPr/>
        </p:nvSpPr>
        <p:spPr bwMode="auto">
          <a:xfrm>
            <a:off x="2127250" y="1112838"/>
            <a:ext cx="1106488" cy="1663700"/>
          </a:xfrm>
          <a:custGeom>
            <a:avLst/>
            <a:gdLst>
              <a:gd name="T0" fmla="*/ 2147483647 w 470"/>
              <a:gd name="T1" fmla="*/ 155382988 h 755"/>
              <a:gd name="T2" fmla="*/ 288204809 w 470"/>
              <a:gd name="T3" fmla="*/ 2147483647 h 755"/>
              <a:gd name="T4" fmla="*/ 0 w 470"/>
              <a:gd name="T5" fmla="*/ 2147483647 h 755"/>
              <a:gd name="T6" fmla="*/ 0 w 470"/>
              <a:gd name="T7" fmla="*/ 2147483647 h 755"/>
              <a:gd name="T8" fmla="*/ 2147483647 w 470"/>
              <a:gd name="T9" fmla="*/ 0 h 755"/>
              <a:gd name="T10" fmla="*/ 2147483647 w 470"/>
              <a:gd name="T11" fmla="*/ 155382988 h 755"/>
              <a:gd name="T12" fmla="*/ 0 60000 65536"/>
              <a:gd name="T13" fmla="*/ 0 60000 65536"/>
              <a:gd name="T14" fmla="*/ 0 60000 65536"/>
              <a:gd name="T15" fmla="*/ 0 60000 65536"/>
              <a:gd name="T16" fmla="*/ 0 60000 65536"/>
              <a:gd name="T17" fmla="*/ 0 60000 65536"/>
              <a:gd name="T18" fmla="*/ 0 w 470"/>
              <a:gd name="T19" fmla="*/ 0 h 755"/>
              <a:gd name="T20" fmla="*/ 470 w 470"/>
              <a:gd name="T21" fmla="*/ 755 h 755"/>
            </a:gdLst>
            <a:ahLst/>
            <a:cxnLst>
              <a:cxn ang="T12">
                <a:pos x="T0" y="T1"/>
              </a:cxn>
              <a:cxn ang="T13">
                <a:pos x="T2" y="T3"/>
              </a:cxn>
              <a:cxn ang="T14">
                <a:pos x="T4" y="T5"/>
              </a:cxn>
              <a:cxn ang="T15">
                <a:pos x="T6" y="T7"/>
              </a:cxn>
              <a:cxn ang="T16">
                <a:pos x="T8" y="T9"/>
              </a:cxn>
              <a:cxn ang="T17">
                <a:pos x="T10" y="T11"/>
              </a:cxn>
            </a:cxnLst>
            <a:rect l="T18" t="T19" r="T20" b="T21"/>
            <a:pathLst>
              <a:path w="470" h="755">
                <a:moveTo>
                  <a:pt x="470" y="32"/>
                </a:moveTo>
                <a:lnTo>
                  <a:pt x="52" y="728"/>
                </a:lnTo>
                <a:lnTo>
                  <a:pt x="0" y="755"/>
                </a:lnTo>
                <a:lnTo>
                  <a:pt x="0" y="694"/>
                </a:lnTo>
                <a:lnTo>
                  <a:pt x="421" y="0"/>
                </a:lnTo>
                <a:lnTo>
                  <a:pt x="470" y="32"/>
                </a:lnTo>
                <a:close/>
              </a:path>
            </a:pathLst>
          </a:custGeom>
          <a:solidFill>
            <a:srgbClr val="404040"/>
          </a:solidFill>
          <a:ln w="3175">
            <a:solidFill>
              <a:srgbClr val="404040"/>
            </a:solidFill>
            <a:round/>
            <a:headEnd/>
            <a:tailEnd/>
          </a:ln>
        </p:spPr>
        <p:txBody>
          <a:bodyPr/>
          <a:lstStyle/>
          <a:p>
            <a:endParaRPr lang="en-US"/>
          </a:p>
        </p:txBody>
      </p:sp>
      <p:sp>
        <p:nvSpPr>
          <p:cNvPr id="9247" name="Freeform 122"/>
          <p:cNvSpPr>
            <a:spLocks/>
          </p:cNvSpPr>
          <p:nvPr/>
        </p:nvSpPr>
        <p:spPr bwMode="auto">
          <a:xfrm>
            <a:off x="1319213" y="2724150"/>
            <a:ext cx="339725" cy="228600"/>
          </a:xfrm>
          <a:custGeom>
            <a:avLst/>
            <a:gdLst>
              <a:gd name="T0" fmla="*/ 11130712 w 144"/>
              <a:gd name="T1" fmla="*/ 173936043 h 104"/>
              <a:gd name="T2" fmla="*/ 100185841 w 144"/>
              <a:gd name="T3" fmla="*/ 115957350 h 104"/>
              <a:gd name="T4" fmla="*/ 122447255 w 144"/>
              <a:gd name="T5" fmla="*/ 43484560 h 104"/>
              <a:gd name="T6" fmla="*/ 122447255 w 144"/>
              <a:gd name="T7" fmla="*/ 28988239 h 104"/>
              <a:gd name="T8" fmla="*/ 172540194 w 144"/>
              <a:gd name="T9" fmla="*/ 9662748 h 104"/>
              <a:gd name="T10" fmla="*/ 272725998 w 144"/>
              <a:gd name="T11" fmla="*/ 28988239 h 104"/>
              <a:gd name="T12" fmla="*/ 272725998 w 144"/>
              <a:gd name="T13" fmla="*/ 19325495 h 104"/>
              <a:gd name="T14" fmla="*/ 322818973 w 144"/>
              <a:gd name="T15" fmla="*/ 0 h 104"/>
              <a:gd name="T16" fmla="*/ 389607936 w 144"/>
              <a:gd name="T17" fmla="*/ 19325495 h 104"/>
              <a:gd name="T18" fmla="*/ 500924448 w 144"/>
              <a:gd name="T19" fmla="*/ 72472807 h 104"/>
              <a:gd name="T20" fmla="*/ 578846477 w 144"/>
              <a:gd name="T21" fmla="*/ 115957350 h 104"/>
              <a:gd name="T22" fmla="*/ 779215873 w 144"/>
              <a:gd name="T23" fmla="*/ 130451465 h 104"/>
              <a:gd name="T24" fmla="*/ 790348940 w 144"/>
              <a:gd name="T25" fmla="*/ 140114209 h 104"/>
              <a:gd name="T26" fmla="*/ 801479647 w 144"/>
              <a:gd name="T27" fmla="*/ 183598786 h 104"/>
              <a:gd name="T28" fmla="*/ 801479647 w 144"/>
              <a:gd name="T29" fmla="*/ 193261529 h 104"/>
              <a:gd name="T30" fmla="*/ 762519812 w 144"/>
              <a:gd name="T31" fmla="*/ 217418388 h 104"/>
              <a:gd name="T32" fmla="*/ 712426910 w 144"/>
              <a:gd name="T33" fmla="*/ 415513487 h 104"/>
              <a:gd name="T34" fmla="*/ 679032428 w 144"/>
              <a:gd name="T35" fmla="*/ 415513487 h 104"/>
              <a:gd name="T36" fmla="*/ 640070234 w 144"/>
              <a:gd name="T37" fmla="*/ 415513487 h 104"/>
              <a:gd name="T38" fmla="*/ 578846477 w 144"/>
              <a:gd name="T39" fmla="*/ 487986260 h 104"/>
              <a:gd name="T40" fmla="*/ 500924448 w 144"/>
              <a:gd name="T41" fmla="*/ 502480375 h 104"/>
              <a:gd name="T42" fmla="*/ 450831546 w 144"/>
              <a:gd name="T43" fmla="*/ 487986260 h 104"/>
              <a:gd name="T44" fmla="*/ 361778809 w 144"/>
              <a:gd name="T45" fmla="*/ 415513487 h 104"/>
              <a:gd name="T46" fmla="*/ 289422059 w 144"/>
              <a:gd name="T47" fmla="*/ 401017174 h 104"/>
              <a:gd name="T48" fmla="*/ 200369322 w 144"/>
              <a:gd name="T49" fmla="*/ 425176230 h 104"/>
              <a:gd name="T50" fmla="*/ 172540194 w 144"/>
              <a:gd name="T51" fmla="*/ 434838973 h 104"/>
              <a:gd name="T52" fmla="*/ 72356694 w 144"/>
              <a:gd name="T53" fmla="*/ 425176230 h 104"/>
              <a:gd name="T54" fmla="*/ 50092920 w 144"/>
              <a:gd name="T55" fmla="*/ 401017174 h 104"/>
              <a:gd name="T56" fmla="*/ 50092920 w 144"/>
              <a:gd name="T57" fmla="*/ 304387542 h 104"/>
              <a:gd name="T58" fmla="*/ 33394491 w 144"/>
              <a:gd name="T59" fmla="*/ 236746072 h 104"/>
              <a:gd name="T60" fmla="*/ 22263783 w 144"/>
              <a:gd name="T61" fmla="*/ 217418388 h 104"/>
              <a:gd name="T62" fmla="*/ 0 w 144"/>
              <a:gd name="T63" fmla="*/ 183598786 h 104"/>
              <a:gd name="T64" fmla="*/ 11130712 w 144"/>
              <a:gd name="T65" fmla="*/ 17393604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104"/>
              <a:gd name="T101" fmla="*/ 144 w 14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104">
                <a:moveTo>
                  <a:pt x="2" y="36"/>
                </a:moveTo>
                <a:lnTo>
                  <a:pt x="2" y="36"/>
                </a:lnTo>
                <a:lnTo>
                  <a:pt x="13" y="29"/>
                </a:lnTo>
                <a:lnTo>
                  <a:pt x="18" y="24"/>
                </a:lnTo>
                <a:lnTo>
                  <a:pt x="20" y="18"/>
                </a:lnTo>
                <a:lnTo>
                  <a:pt x="22" y="9"/>
                </a:lnTo>
                <a:lnTo>
                  <a:pt x="22" y="6"/>
                </a:lnTo>
                <a:lnTo>
                  <a:pt x="24" y="4"/>
                </a:lnTo>
                <a:lnTo>
                  <a:pt x="31" y="2"/>
                </a:lnTo>
                <a:lnTo>
                  <a:pt x="40" y="2"/>
                </a:lnTo>
                <a:lnTo>
                  <a:pt x="49" y="6"/>
                </a:lnTo>
                <a:lnTo>
                  <a:pt x="49" y="4"/>
                </a:lnTo>
                <a:lnTo>
                  <a:pt x="54" y="0"/>
                </a:lnTo>
                <a:lnTo>
                  <a:pt x="58" y="0"/>
                </a:lnTo>
                <a:lnTo>
                  <a:pt x="70" y="4"/>
                </a:lnTo>
                <a:lnTo>
                  <a:pt x="81" y="9"/>
                </a:lnTo>
                <a:lnTo>
                  <a:pt x="90" y="15"/>
                </a:lnTo>
                <a:lnTo>
                  <a:pt x="99" y="22"/>
                </a:lnTo>
                <a:lnTo>
                  <a:pt x="104" y="24"/>
                </a:lnTo>
                <a:lnTo>
                  <a:pt x="110" y="27"/>
                </a:lnTo>
                <a:lnTo>
                  <a:pt x="140" y="27"/>
                </a:lnTo>
                <a:lnTo>
                  <a:pt x="142" y="29"/>
                </a:lnTo>
                <a:lnTo>
                  <a:pt x="144" y="33"/>
                </a:lnTo>
                <a:lnTo>
                  <a:pt x="144" y="38"/>
                </a:lnTo>
                <a:lnTo>
                  <a:pt x="144" y="40"/>
                </a:lnTo>
                <a:lnTo>
                  <a:pt x="137" y="45"/>
                </a:lnTo>
                <a:lnTo>
                  <a:pt x="135" y="54"/>
                </a:lnTo>
                <a:lnTo>
                  <a:pt x="128" y="86"/>
                </a:lnTo>
                <a:lnTo>
                  <a:pt x="122" y="86"/>
                </a:lnTo>
                <a:lnTo>
                  <a:pt x="115" y="86"/>
                </a:lnTo>
                <a:lnTo>
                  <a:pt x="108" y="92"/>
                </a:lnTo>
                <a:lnTo>
                  <a:pt x="104" y="101"/>
                </a:lnTo>
                <a:lnTo>
                  <a:pt x="90" y="104"/>
                </a:lnTo>
                <a:lnTo>
                  <a:pt x="81" y="101"/>
                </a:lnTo>
                <a:lnTo>
                  <a:pt x="74" y="92"/>
                </a:lnTo>
                <a:lnTo>
                  <a:pt x="65" y="86"/>
                </a:lnTo>
                <a:lnTo>
                  <a:pt x="58" y="83"/>
                </a:lnTo>
                <a:lnTo>
                  <a:pt x="52" y="83"/>
                </a:lnTo>
                <a:lnTo>
                  <a:pt x="42" y="83"/>
                </a:lnTo>
                <a:lnTo>
                  <a:pt x="36" y="88"/>
                </a:lnTo>
                <a:lnTo>
                  <a:pt x="31" y="90"/>
                </a:lnTo>
                <a:lnTo>
                  <a:pt x="22" y="90"/>
                </a:lnTo>
                <a:lnTo>
                  <a:pt x="13" y="88"/>
                </a:lnTo>
                <a:lnTo>
                  <a:pt x="9" y="83"/>
                </a:lnTo>
                <a:lnTo>
                  <a:pt x="9" y="72"/>
                </a:lnTo>
                <a:lnTo>
                  <a:pt x="9" y="63"/>
                </a:lnTo>
                <a:lnTo>
                  <a:pt x="6" y="52"/>
                </a:lnTo>
                <a:lnTo>
                  <a:pt x="6" y="49"/>
                </a:lnTo>
                <a:lnTo>
                  <a:pt x="4" y="45"/>
                </a:lnTo>
                <a:lnTo>
                  <a:pt x="0" y="40"/>
                </a:lnTo>
                <a:lnTo>
                  <a:pt x="0" y="38"/>
                </a:lnTo>
                <a:lnTo>
                  <a:pt x="2" y="36"/>
                </a:lnTo>
                <a:close/>
              </a:path>
            </a:pathLst>
          </a:custGeom>
          <a:noFill/>
          <a:ln w="14288">
            <a:solidFill>
              <a:srgbClr val="000000"/>
            </a:solidFill>
            <a:round/>
            <a:headEnd/>
            <a:tailEnd/>
          </a:ln>
        </p:spPr>
        <p:txBody>
          <a:bodyPr/>
          <a:lstStyle/>
          <a:p>
            <a:endParaRPr lang="en-US"/>
          </a:p>
        </p:txBody>
      </p:sp>
      <p:sp>
        <p:nvSpPr>
          <p:cNvPr id="9248" name="Line 123"/>
          <p:cNvSpPr>
            <a:spLocks noChangeShapeType="1"/>
          </p:cNvSpPr>
          <p:nvPr/>
        </p:nvSpPr>
        <p:spPr bwMode="auto">
          <a:xfrm>
            <a:off x="965200" y="1493838"/>
            <a:ext cx="352425" cy="636587"/>
          </a:xfrm>
          <a:prstGeom prst="line">
            <a:avLst/>
          </a:prstGeom>
          <a:noFill/>
          <a:ln w="7938">
            <a:solidFill>
              <a:srgbClr val="000000"/>
            </a:solidFill>
            <a:round/>
            <a:headEnd/>
            <a:tailEnd type="triangle" w="med" len="med"/>
          </a:ln>
        </p:spPr>
        <p:txBody>
          <a:bodyPr/>
          <a:lstStyle/>
          <a:p>
            <a:endParaRPr lang="en-US"/>
          </a:p>
        </p:txBody>
      </p:sp>
      <p:sp>
        <p:nvSpPr>
          <p:cNvPr id="9249" name="Line 124"/>
          <p:cNvSpPr>
            <a:spLocks noChangeShapeType="1"/>
          </p:cNvSpPr>
          <p:nvPr/>
        </p:nvSpPr>
        <p:spPr bwMode="auto">
          <a:xfrm>
            <a:off x="2335213" y="1317625"/>
            <a:ext cx="222250" cy="131763"/>
          </a:xfrm>
          <a:prstGeom prst="line">
            <a:avLst/>
          </a:prstGeom>
          <a:noFill/>
          <a:ln w="7938">
            <a:solidFill>
              <a:srgbClr val="000000"/>
            </a:solidFill>
            <a:round/>
            <a:headEnd/>
            <a:tailEnd/>
          </a:ln>
        </p:spPr>
        <p:txBody>
          <a:bodyPr/>
          <a:lstStyle/>
          <a:p>
            <a:endParaRPr lang="en-US"/>
          </a:p>
        </p:txBody>
      </p:sp>
      <p:sp>
        <p:nvSpPr>
          <p:cNvPr id="9250" name="Line 125"/>
          <p:cNvSpPr>
            <a:spLocks noChangeShapeType="1"/>
          </p:cNvSpPr>
          <p:nvPr/>
        </p:nvSpPr>
        <p:spPr bwMode="auto">
          <a:xfrm>
            <a:off x="3262313" y="1287463"/>
            <a:ext cx="136525" cy="80962"/>
          </a:xfrm>
          <a:prstGeom prst="line">
            <a:avLst/>
          </a:prstGeom>
          <a:noFill/>
          <a:ln w="7938">
            <a:solidFill>
              <a:srgbClr val="000000"/>
            </a:solidFill>
            <a:round/>
            <a:headEnd/>
            <a:tailEnd/>
          </a:ln>
        </p:spPr>
        <p:txBody>
          <a:bodyPr/>
          <a:lstStyle/>
          <a:p>
            <a:endParaRPr lang="en-US"/>
          </a:p>
        </p:txBody>
      </p:sp>
      <p:sp>
        <p:nvSpPr>
          <p:cNvPr id="9251" name="Freeform 127"/>
          <p:cNvSpPr>
            <a:spLocks/>
          </p:cNvSpPr>
          <p:nvPr/>
        </p:nvSpPr>
        <p:spPr bwMode="auto">
          <a:xfrm>
            <a:off x="3914775" y="858838"/>
            <a:ext cx="73025" cy="71437"/>
          </a:xfrm>
          <a:custGeom>
            <a:avLst/>
            <a:gdLst>
              <a:gd name="T0" fmla="*/ 88784281 w 31"/>
              <a:gd name="T1" fmla="*/ 159476399 h 32"/>
              <a:gd name="T2" fmla="*/ 88784281 w 31"/>
              <a:gd name="T3" fmla="*/ 159476399 h 32"/>
              <a:gd name="T4" fmla="*/ 122078962 w 31"/>
              <a:gd name="T5" fmla="*/ 149508710 h 32"/>
              <a:gd name="T6" fmla="*/ 149823743 w 31"/>
              <a:gd name="T7" fmla="*/ 139540986 h 32"/>
              <a:gd name="T8" fmla="*/ 172021019 w 31"/>
              <a:gd name="T9" fmla="*/ 114622879 h 32"/>
              <a:gd name="T10" fmla="*/ 172021019 w 31"/>
              <a:gd name="T11" fmla="*/ 79739316 h 32"/>
              <a:gd name="T12" fmla="*/ 172021019 w 31"/>
              <a:gd name="T13" fmla="*/ 79739316 h 32"/>
              <a:gd name="T14" fmla="*/ 172021019 w 31"/>
              <a:gd name="T15" fmla="*/ 44853502 h 32"/>
              <a:gd name="T16" fmla="*/ 149823743 w 31"/>
              <a:gd name="T17" fmla="*/ 24918115 h 32"/>
              <a:gd name="T18" fmla="*/ 122078962 w 31"/>
              <a:gd name="T19" fmla="*/ 14950422 h 32"/>
              <a:gd name="T20" fmla="*/ 88784281 w 31"/>
              <a:gd name="T21" fmla="*/ 0 h 32"/>
              <a:gd name="T22" fmla="*/ 88784281 w 31"/>
              <a:gd name="T23" fmla="*/ 0 h 32"/>
              <a:gd name="T24" fmla="*/ 49942039 w 31"/>
              <a:gd name="T25" fmla="*/ 14950422 h 32"/>
              <a:gd name="T26" fmla="*/ 22197248 w 31"/>
              <a:gd name="T27" fmla="*/ 24918115 h 32"/>
              <a:gd name="T28" fmla="*/ 11097446 w 31"/>
              <a:gd name="T29" fmla="*/ 44853502 h 32"/>
              <a:gd name="T30" fmla="*/ 0 w 31"/>
              <a:gd name="T31" fmla="*/ 79739316 h 32"/>
              <a:gd name="T32" fmla="*/ 0 w 31"/>
              <a:gd name="T33" fmla="*/ 79739316 h 32"/>
              <a:gd name="T34" fmla="*/ 11097446 w 31"/>
              <a:gd name="T35" fmla="*/ 114622879 h 32"/>
              <a:gd name="T36" fmla="*/ 22197248 w 31"/>
              <a:gd name="T37" fmla="*/ 139540986 h 32"/>
              <a:gd name="T38" fmla="*/ 49942039 w 31"/>
              <a:gd name="T39" fmla="*/ 149508710 h 32"/>
              <a:gd name="T40" fmla="*/ 88784281 w 31"/>
              <a:gd name="T41" fmla="*/ 159476399 h 32"/>
              <a:gd name="T42" fmla="*/ 88784281 w 31"/>
              <a:gd name="T43" fmla="*/ 159476399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2"/>
              <a:gd name="T68" fmla="*/ 31 w 31"/>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2">
                <a:moveTo>
                  <a:pt x="16" y="32"/>
                </a:moveTo>
                <a:lnTo>
                  <a:pt x="16" y="32"/>
                </a:lnTo>
                <a:lnTo>
                  <a:pt x="22" y="30"/>
                </a:lnTo>
                <a:lnTo>
                  <a:pt x="27" y="28"/>
                </a:lnTo>
                <a:lnTo>
                  <a:pt x="31" y="23"/>
                </a:lnTo>
                <a:lnTo>
                  <a:pt x="31" y="16"/>
                </a:lnTo>
                <a:lnTo>
                  <a:pt x="31" y="9"/>
                </a:lnTo>
                <a:lnTo>
                  <a:pt x="27" y="5"/>
                </a:lnTo>
                <a:lnTo>
                  <a:pt x="22" y="3"/>
                </a:lnTo>
                <a:lnTo>
                  <a:pt x="16" y="0"/>
                </a:lnTo>
                <a:lnTo>
                  <a:pt x="9" y="3"/>
                </a:lnTo>
                <a:lnTo>
                  <a:pt x="4" y="5"/>
                </a:lnTo>
                <a:lnTo>
                  <a:pt x="2" y="9"/>
                </a:lnTo>
                <a:lnTo>
                  <a:pt x="0" y="16"/>
                </a:lnTo>
                <a:lnTo>
                  <a:pt x="2" y="23"/>
                </a:lnTo>
                <a:lnTo>
                  <a:pt x="4" y="28"/>
                </a:lnTo>
                <a:lnTo>
                  <a:pt x="9"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9252" name="Freeform 131"/>
          <p:cNvSpPr>
            <a:spLocks/>
          </p:cNvSpPr>
          <p:nvPr/>
        </p:nvSpPr>
        <p:spPr bwMode="auto">
          <a:xfrm>
            <a:off x="2170113" y="2184400"/>
            <a:ext cx="185737" cy="106363"/>
          </a:xfrm>
          <a:custGeom>
            <a:avLst/>
            <a:gdLst>
              <a:gd name="T0" fmla="*/ 0 w 79"/>
              <a:gd name="T1" fmla="*/ 0 h 48"/>
              <a:gd name="T2" fmla="*/ 436686474 w 79"/>
              <a:gd name="T3" fmla="*/ 235689323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253" name="Line 132"/>
          <p:cNvSpPr>
            <a:spLocks noChangeShapeType="1"/>
          </p:cNvSpPr>
          <p:nvPr/>
        </p:nvSpPr>
        <p:spPr bwMode="auto">
          <a:xfrm>
            <a:off x="2170113" y="2184400"/>
            <a:ext cx="185737" cy="106363"/>
          </a:xfrm>
          <a:prstGeom prst="line">
            <a:avLst/>
          </a:prstGeom>
          <a:noFill/>
          <a:ln w="7938">
            <a:solidFill>
              <a:srgbClr val="000000"/>
            </a:solidFill>
            <a:round/>
            <a:headEnd/>
            <a:tailEnd/>
          </a:ln>
        </p:spPr>
        <p:txBody>
          <a:bodyPr/>
          <a:lstStyle/>
          <a:p>
            <a:endParaRPr lang="en-US"/>
          </a:p>
        </p:txBody>
      </p:sp>
      <p:sp>
        <p:nvSpPr>
          <p:cNvPr id="9254" name="Freeform 133"/>
          <p:cNvSpPr>
            <a:spLocks/>
          </p:cNvSpPr>
          <p:nvPr/>
        </p:nvSpPr>
        <p:spPr bwMode="auto">
          <a:xfrm>
            <a:off x="2089150" y="2309813"/>
            <a:ext cx="187325" cy="109537"/>
          </a:xfrm>
          <a:custGeom>
            <a:avLst/>
            <a:gdLst>
              <a:gd name="T0" fmla="*/ 0 w 79"/>
              <a:gd name="T1" fmla="*/ 0 h 50"/>
              <a:gd name="T2" fmla="*/ 444185491 w 79"/>
              <a:gd name="T3" fmla="*/ 239967083 h 50"/>
              <a:gd name="T4" fmla="*/ 0 w 79"/>
              <a:gd name="T5" fmla="*/ 0 h 50"/>
              <a:gd name="T6" fmla="*/ 0 60000 65536"/>
              <a:gd name="T7" fmla="*/ 0 60000 65536"/>
              <a:gd name="T8" fmla="*/ 0 60000 65536"/>
              <a:gd name="T9" fmla="*/ 0 w 79"/>
              <a:gd name="T10" fmla="*/ 0 h 50"/>
              <a:gd name="T11" fmla="*/ 79 w 79"/>
              <a:gd name="T12" fmla="*/ 50 h 50"/>
            </a:gdLst>
            <a:ahLst/>
            <a:cxnLst>
              <a:cxn ang="T6">
                <a:pos x="T0" y="T1"/>
              </a:cxn>
              <a:cxn ang="T7">
                <a:pos x="T2" y="T3"/>
              </a:cxn>
              <a:cxn ang="T8">
                <a:pos x="T4" y="T5"/>
              </a:cxn>
            </a:cxnLst>
            <a:rect l="T9" t="T10" r="T11" b="T12"/>
            <a:pathLst>
              <a:path w="79" h="50">
                <a:moveTo>
                  <a:pt x="0" y="0"/>
                </a:moveTo>
                <a:lnTo>
                  <a:pt x="79" y="50"/>
                </a:lnTo>
                <a:lnTo>
                  <a:pt x="0" y="0"/>
                </a:lnTo>
                <a:close/>
              </a:path>
            </a:pathLst>
          </a:custGeom>
          <a:solidFill>
            <a:srgbClr val="FFFFFF"/>
          </a:solidFill>
          <a:ln w="9525">
            <a:noFill/>
            <a:round/>
            <a:headEnd/>
            <a:tailEnd/>
          </a:ln>
        </p:spPr>
        <p:txBody>
          <a:bodyPr/>
          <a:lstStyle/>
          <a:p>
            <a:endParaRPr lang="en-US"/>
          </a:p>
        </p:txBody>
      </p:sp>
      <p:sp>
        <p:nvSpPr>
          <p:cNvPr id="9255" name="Line 134"/>
          <p:cNvSpPr>
            <a:spLocks noChangeShapeType="1"/>
          </p:cNvSpPr>
          <p:nvPr/>
        </p:nvSpPr>
        <p:spPr bwMode="auto">
          <a:xfrm>
            <a:off x="2089150" y="2309813"/>
            <a:ext cx="187325" cy="109537"/>
          </a:xfrm>
          <a:prstGeom prst="line">
            <a:avLst/>
          </a:prstGeom>
          <a:noFill/>
          <a:ln w="7938">
            <a:solidFill>
              <a:srgbClr val="000000"/>
            </a:solidFill>
            <a:round/>
            <a:headEnd/>
            <a:tailEnd/>
          </a:ln>
        </p:spPr>
        <p:txBody>
          <a:bodyPr/>
          <a:lstStyle/>
          <a:p>
            <a:endParaRPr lang="en-US"/>
          </a:p>
        </p:txBody>
      </p:sp>
      <p:sp>
        <p:nvSpPr>
          <p:cNvPr id="9256" name="Freeform 135"/>
          <p:cNvSpPr>
            <a:spLocks/>
          </p:cNvSpPr>
          <p:nvPr/>
        </p:nvSpPr>
        <p:spPr bwMode="auto">
          <a:xfrm>
            <a:off x="2260600" y="2049463"/>
            <a:ext cx="185738" cy="106362"/>
          </a:xfrm>
          <a:custGeom>
            <a:avLst/>
            <a:gdLst>
              <a:gd name="T0" fmla="*/ 0 w 79"/>
              <a:gd name="T1" fmla="*/ 0 h 48"/>
              <a:gd name="T2" fmla="*/ 436691176 w 79"/>
              <a:gd name="T3" fmla="*/ 235684891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257" name="Line 136"/>
          <p:cNvSpPr>
            <a:spLocks noChangeShapeType="1"/>
          </p:cNvSpPr>
          <p:nvPr/>
        </p:nvSpPr>
        <p:spPr bwMode="auto">
          <a:xfrm>
            <a:off x="2260600" y="2049463"/>
            <a:ext cx="185738" cy="106362"/>
          </a:xfrm>
          <a:prstGeom prst="line">
            <a:avLst/>
          </a:prstGeom>
          <a:noFill/>
          <a:ln w="7938">
            <a:solidFill>
              <a:srgbClr val="000000"/>
            </a:solidFill>
            <a:round/>
            <a:headEnd/>
            <a:tailEnd/>
          </a:ln>
        </p:spPr>
        <p:txBody>
          <a:bodyPr/>
          <a:lstStyle/>
          <a:p>
            <a:endParaRPr lang="en-US"/>
          </a:p>
        </p:txBody>
      </p:sp>
      <p:sp>
        <p:nvSpPr>
          <p:cNvPr id="9258" name="Freeform 137"/>
          <p:cNvSpPr>
            <a:spLocks/>
          </p:cNvSpPr>
          <p:nvPr/>
        </p:nvSpPr>
        <p:spPr bwMode="auto">
          <a:xfrm>
            <a:off x="2346325" y="1911350"/>
            <a:ext cx="185738" cy="111125"/>
          </a:xfrm>
          <a:custGeom>
            <a:avLst/>
            <a:gdLst>
              <a:gd name="T0" fmla="*/ 0 w 79"/>
              <a:gd name="T1" fmla="*/ 0 h 50"/>
              <a:gd name="T2" fmla="*/ 436691176 w 79"/>
              <a:gd name="T3" fmla="*/ 246975307 h 50"/>
              <a:gd name="T4" fmla="*/ 0 w 79"/>
              <a:gd name="T5" fmla="*/ 0 h 50"/>
              <a:gd name="T6" fmla="*/ 0 60000 65536"/>
              <a:gd name="T7" fmla="*/ 0 60000 65536"/>
              <a:gd name="T8" fmla="*/ 0 60000 65536"/>
              <a:gd name="T9" fmla="*/ 0 w 79"/>
              <a:gd name="T10" fmla="*/ 0 h 50"/>
              <a:gd name="T11" fmla="*/ 79 w 79"/>
              <a:gd name="T12" fmla="*/ 50 h 50"/>
            </a:gdLst>
            <a:ahLst/>
            <a:cxnLst>
              <a:cxn ang="T6">
                <a:pos x="T0" y="T1"/>
              </a:cxn>
              <a:cxn ang="T7">
                <a:pos x="T2" y="T3"/>
              </a:cxn>
              <a:cxn ang="T8">
                <a:pos x="T4" y="T5"/>
              </a:cxn>
            </a:cxnLst>
            <a:rect l="T9" t="T10" r="T11" b="T12"/>
            <a:pathLst>
              <a:path w="79" h="50">
                <a:moveTo>
                  <a:pt x="0" y="0"/>
                </a:moveTo>
                <a:lnTo>
                  <a:pt x="79" y="50"/>
                </a:lnTo>
                <a:lnTo>
                  <a:pt x="0" y="0"/>
                </a:lnTo>
                <a:close/>
              </a:path>
            </a:pathLst>
          </a:custGeom>
          <a:solidFill>
            <a:srgbClr val="FFFFFF"/>
          </a:solidFill>
          <a:ln w="9525">
            <a:noFill/>
            <a:round/>
            <a:headEnd/>
            <a:tailEnd/>
          </a:ln>
        </p:spPr>
        <p:txBody>
          <a:bodyPr/>
          <a:lstStyle/>
          <a:p>
            <a:endParaRPr lang="en-US"/>
          </a:p>
        </p:txBody>
      </p:sp>
      <p:sp>
        <p:nvSpPr>
          <p:cNvPr id="9259" name="Line 138"/>
          <p:cNvSpPr>
            <a:spLocks noChangeShapeType="1"/>
          </p:cNvSpPr>
          <p:nvPr/>
        </p:nvSpPr>
        <p:spPr bwMode="auto">
          <a:xfrm>
            <a:off x="2346325" y="1911350"/>
            <a:ext cx="185738" cy="111125"/>
          </a:xfrm>
          <a:prstGeom prst="line">
            <a:avLst/>
          </a:prstGeom>
          <a:noFill/>
          <a:ln w="7938">
            <a:solidFill>
              <a:srgbClr val="000000"/>
            </a:solidFill>
            <a:round/>
            <a:headEnd/>
            <a:tailEnd/>
          </a:ln>
        </p:spPr>
        <p:txBody>
          <a:bodyPr/>
          <a:lstStyle/>
          <a:p>
            <a:endParaRPr lang="en-US"/>
          </a:p>
        </p:txBody>
      </p:sp>
      <p:sp>
        <p:nvSpPr>
          <p:cNvPr id="9260" name="Freeform 139"/>
          <p:cNvSpPr>
            <a:spLocks/>
          </p:cNvSpPr>
          <p:nvPr/>
        </p:nvSpPr>
        <p:spPr bwMode="auto">
          <a:xfrm>
            <a:off x="2435225" y="1781175"/>
            <a:ext cx="185738" cy="106363"/>
          </a:xfrm>
          <a:custGeom>
            <a:avLst/>
            <a:gdLst>
              <a:gd name="T0" fmla="*/ 0 w 79"/>
              <a:gd name="T1" fmla="*/ 0 h 48"/>
              <a:gd name="T2" fmla="*/ 436691176 w 79"/>
              <a:gd name="T3" fmla="*/ 235689323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261" name="Line 140"/>
          <p:cNvSpPr>
            <a:spLocks noChangeShapeType="1"/>
          </p:cNvSpPr>
          <p:nvPr/>
        </p:nvSpPr>
        <p:spPr bwMode="auto">
          <a:xfrm>
            <a:off x="2435225" y="1781175"/>
            <a:ext cx="185738" cy="106363"/>
          </a:xfrm>
          <a:prstGeom prst="line">
            <a:avLst/>
          </a:prstGeom>
          <a:noFill/>
          <a:ln w="7938">
            <a:solidFill>
              <a:srgbClr val="000000"/>
            </a:solidFill>
            <a:round/>
            <a:headEnd/>
            <a:tailEnd/>
          </a:ln>
        </p:spPr>
        <p:txBody>
          <a:bodyPr/>
          <a:lstStyle/>
          <a:p>
            <a:endParaRPr lang="en-US"/>
          </a:p>
        </p:txBody>
      </p:sp>
      <p:sp>
        <p:nvSpPr>
          <p:cNvPr id="9262" name="Freeform 141"/>
          <p:cNvSpPr>
            <a:spLocks/>
          </p:cNvSpPr>
          <p:nvPr/>
        </p:nvSpPr>
        <p:spPr bwMode="auto">
          <a:xfrm>
            <a:off x="2520950" y="1641475"/>
            <a:ext cx="187325" cy="111125"/>
          </a:xfrm>
          <a:custGeom>
            <a:avLst/>
            <a:gdLst>
              <a:gd name="T0" fmla="*/ 0 w 80"/>
              <a:gd name="T1" fmla="*/ 0 h 50"/>
              <a:gd name="T2" fmla="*/ 438633174 w 80"/>
              <a:gd name="T3" fmla="*/ 246975307 h 50"/>
              <a:gd name="T4" fmla="*/ 0 w 80"/>
              <a:gd name="T5" fmla="*/ 0 h 50"/>
              <a:gd name="T6" fmla="*/ 0 60000 65536"/>
              <a:gd name="T7" fmla="*/ 0 60000 65536"/>
              <a:gd name="T8" fmla="*/ 0 60000 65536"/>
              <a:gd name="T9" fmla="*/ 0 w 80"/>
              <a:gd name="T10" fmla="*/ 0 h 50"/>
              <a:gd name="T11" fmla="*/ 80 w 80"/>
              <a:gd name="T12" fmla="*/ 50 h 50"/>
            </a:gdLst>
            <a:ahLst/>
            <a:cxnLst>
              <a:cxn ang="T6">
                <a:pos x="T0" y="T1"/>
              </a:cxn>
              <a:cxn ang="T7">
                <a:pos x="T2" y="T3"/>
              </a:cxn>
              <a:cxn ang="T8">
                <a:pos x="T4" y="T5"/>
              </a:cxn>
            </a:cxnLst>
            <a:rect l="T9" t="T10" r="T11" b="T12"/>
            <a:pathLst>
              <a:path w="80" h="50">
                <a:moveTo>
                  <a:pt x="0" y="0"/>
                </a:moveTo>
                <a:lnTo>
                  <a:pt x="80" y="50"/>
                </a:lnTo>
                <a:lnTo>
                  <a:pt x="0" y="0"/>
                </a:lnTo>
                <a:close/>
              </a:path>
            </a:pathLst>
          </a:custGeom>
          <a:solidFill>
            <a:srgbClr val="FFFFFF"/>
          </a:solidFill>
          <a:ln w="9525">
            <a:noFill/>
            <a:round/>
            <a:headEnd/>
            <a:tailEnd/>
          </a:ln>
        </p:spPr>
        <p:txBody>
          <a:bodyPr/>
          <a:lstStyle/>
          <a:p>
            <a:endParaRPr lang="en-US"/>
          </a:p>
        </p:txBody>
      </p:sp>
      <p:sp>
        <p:nvSpPr>
          <p:cNvPr id="9263" name="Line 142"/>
          <p:cNvSpPr>
            <a:spLocks noChangeShapeType="1"/>
          </p:cNvSpPr>
          <p:nvPr/>
        </p:nvSpPr>
        <p:spPr bwMode="auto">
          <a:xfrm>
            <a:off x="2520950" y="1641475"/>
            <a:ext cx="187325" cy="111125"/>
          </a:xfrm>
          <a:prstGeom prst="line">
            <a:avLst/>
          </a:prstGeom>
          <a:noFill/>
          <a:ln w="7938">
            <a:solidFill>
              <a:srgbClr val="000000"/>
            </a:solidFill>
            <a:round/>
            <a:headEnd/>
            <a:tailEnd/>
          </a:ln>
        </p:spPr>
        <p:txBody>
          <a:bodyPr/>
          <a:lstStyle/>
          <a:p>
            <a:endParaRPr lang="en-US"/>
          </a:p>
        </p:txBody>
      </p:sp>
      <p:sp>
        <p:nvSpPr>
          <p:cNvPr id="9264" name="Freeform 143"/>
          <p:cNvSpPr>
            <a:spLocks/>
          </p:cNvSpPr>
          <p:nvPr/>
        </p:nvSpPr>
        <p:spPr bwMode="auto">
          <a:xfrm>
            <a:off x="2606675" y="1506538"/>
            <a:ext cx="185738" cy="104775"/>
          </a:xfrm>
          <a:custGeom>
            <a:avLst/>
            <a:gdLst>
              <a:gd name="T0" fmla="*/ 0 w 79"/>
              <a:gd name="T1" fmla="*/ 0 h 47"/>
              <a:gd name="T2" fmla="*/ 436691176 w 79"/>
              <a:gd name="T3" fmla="*/ 233570220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9265" name="Line 144"/>
          <p:cNvSpPr>
            <a:spLocks noChangeShapeType="1"/>
          </p:cNvSpPr>
          <p:nvPr/>
        </p:nvSpPr>
        <p:spPr bwMode="auto">
          <a:xfrm>
            <a:off x="2606675" y="1506538"/>
            <a:ext cx="185738" cy="104775"/>
          </a:xfrm>
          <a:prstGeom prst="line">
            <a:avLst/>
          </a:prstGeom>
          <a:noFill/>
          <a:ln w="7938">
            <a:solidFill>
              <a:srgbClr val="000000"/>
            </a:solidFill>
            <a:round/>
            <a:headEnd/>
            <a:tailEnd/>
          </a:ln>
        </p:spPr>
        <p:txBody>
          <a:bodyPr/>
          <a:lstStyle/>
          <a:p>
            <a:endParaRPr lang="en-US"/>
          </a:p>
        </p:txBody>
      </p:sp>
      <p:sp>
        <p:nvSpPr>
          <p:cNvPr id="9266" name="Freeform 145"/>
          <p:cNvSpPr>
            <a:spLocks/>
          </p:cNvSpPr>
          <p:nvPr/>
        </p:nvSpPr>
        <p:spPr bwMode="auto">
          <a:xfrm>
            <a:off x="2697163" y="1371600"/>
            <a:ext cx="184150" cy="104775"/>
          </a:xfrm>
          <a:custGeom>
            <a:avLst/>
            <a:gdLst>
              <a:gd name="T0" fmla="*/ 0 w 79"/>
              <a:gd name="T1" fmla="*/ 0 h 47"/>
              <a:gd name="T2" fmla="*/ 429255961 w 79"/>
              <a:gd name="T3" fmla="*/ 233570220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9267" name="Line 146"/>
          <p:cNvSpPr>
            <a:spLocks noChangeShapeType="1"/>
          </p:cNvSpPr>
          <p:nvPr/>
        </p:nvSpPr>
        <p:spPr bwMode="auto">
          <a:xfrm>
            <a:off x="2697163" y="1371600"/>
            <a:ext cx="184150" cy="104775"/>
          </a:xfrm>
          <a:prstGeom prst="line">
            <a:avLst/>
          </a:prstGeom>
          <a:noFill/>
          <a:ln w="7938">
            <a:solidFill>
              <a:srgbClr val="000000"/>
            </a:solidFill>
            <a:round/>
            <a:headEnd/>
            <a:tailEnd/>
          </a:ln>
        </p:spPr>
        <p:txBody>
          <a:bodyPr/>
          <a:lstStyle/>
          <a:p>
            <a:endParaRPr lang="en-US"/>
          </a:p>
        </p:txBody>
      </p:sp>
      <p:sp>
        <p:nvSpPr>
          <p:cNvPr id="9268" name="Line 147"/>
          <p:cNvSpPr>
            <a:spLocks noChangeShapeType="1"/>
          </p:cNvSpPr>
          <p:nvPr/>
        </p:nvSpPr>
        <p:spPr bwMode="auto">
          <a:xfrm flipH="1">
            <a:off x="3038475" y="1531938"/>
            <a:ext cx="63500" cy="98425"/>
          </a:xfrm>
          <a:prstGeom prst="line">
            <a:avLst/>
          </a:prstGeom>
          <a:noFill/>
          <a:ln w="7938">
            <a:solidFill>
              <a:srgbClr val="000000"/>
            </a:solidFill>
            <a:round/>
            <a:headEnd/>
            <a:tailEnd/>
          </a:ln>
        </p:spPr>
        <p:txBody>
          <a:bodyPr/>
          <a:lstStyle/>
          <a:p>
            <a:endParaRPr lang="en-US"/>
          </a:p>
        </p:txBody>
      </p:sp>
      <p:sp>
        <p:nvSpPr>
          <p:cNvPr id="9269" name="Line 148"/>
          <p:cNvSpPr>
            <a:spLocks noChangeShapeType="1"/>
          </p:cNvSpPr>
          <p:nvPr/>
        </p:nvSpPr>
        <p:spPr bwMode="auto">
          <a:xfrm flipH="1">
            <a:off x="2946400" y="1666875"/>
            <a:ext cx="69850" cy="106363"/>
          </a:xfrm>
          <a:prstGeom prst="line">
            <a:avLst/>
          </a:prstGeom>
          <a:noFill/>
          <a:ln w="7938">
            <a:solidFill>
              <a:srgbClr val="000000"/>
            </a:solidFill>
            <a:round/>
            <a:headEnd/>
            <a:tailEnd/>
          </a:ln>
        </p:spPr>
        <p:txBody>
          <a:bodyPr/>
          <a:lstStyle/>
          <a:p>
            <a:endParaRPr lang="en-US"/>
          </a:p>
        </p:txBody>
      </p:sp>
      <p:sp>
        <p:nvSpPr>
          <p:cNvPr id="9270" name="Line 149"/>
          <p:cNvSpPr>
            <a:spLocks noChangeShapeType="1"/>
          </p:cNvSpPr>
          <p:nvPr/>
        </p:nvSpPr>
        <p:spPr bwMode="auto">
          <a:xfrm flipH="1">
            <a:off x="2860675" y="1806575"/>
            <a:ext cx="65088" cy="100013"/>
          </a:xfrm>
          <a:prstGeom prst="line">
            <a:avLst/>
          </a:prstGeom>
          <a:noFill/>
          <a:ln w="7938">
            <a:solidFill>
              <a:srgbClr val="000000"/>
            </a:solidFill>
            <a:round/>
            <a:headEnd/>
            <a:tailEnd/>
          </a:ln>
        </p:spPr>
        <p:txBody>
          <a:bodyPr/>
          <a:lstStyle/>
          <a:p>
            <a:endParaRPr lang="en-US"/>
          </a:p>
        </p:txBody>
      </p:sp>
      <p:sp>
        <p:nvSpPr>
          <p:cNvPr id="9271" name="Line 150"/>
          <p:cNvSpPr>
            <a:spLocks noChangeShapeType="1"/>
          </p:cNvSpPr>
          <p:nvPr/>
        </p:nvSpPr>
        <p:spPr bwMode="auto">
          <a:xfrm flipH="1">
            <a:off x="2771775" y="1941513"/>
            <a:ext cx="68263" cy="103187"/>
          </a:xfrm>
          <a:prstGeom prst="line">
            <a:avLst/>
          </a:prstGeom>
          <a:noFill/>
          <a:ln w="7938">
            <a:solidFill>
              <a:srgbClr val="000000"/>
            </a:solidFill>
            <a:round/>
            <a:headEnd/>
            <a:tailEnd/>
          </a:ln>
        </p:spPr>
        <p:txBody>
          <a:bodyPr/>
          <a:lstStyle/>
          <a:p>
            <a:endParaRPr lang="en-US"/>
          </a:p>
        </p:txBody>
      </p:sp>
      <p:sp>
        <p:nvSpPr>
          <p:cNvPr id="9272" name="Line 151"/>
          <p:cNvSpPr>
            <a:spLocks noChangeShapeType="1"/>
          </p:cNvSpPr>
          <p:nvPr/>
        </p:nvSpPr>
        <p:spPr bwMode="auto">
          <a:xfrm flipH="1">
            <a:off x="2687638" y="2076450"/>
            <a:ext cx="63500" cy="103188"/>
          </a:xfrm>
          <a:prstGeom prst="line">
            <a:avLst/>
          </a:prstGeom>
          <a:noFill/>
          <a:ln w="7938">
            <a:solidFill>
              <a:srgbClr val="000000"/>
            </a:solidFill>
            <a:round/>
            <a:headEnd/>
            <a:tailEnd/>
          </a:ln>
        </p:spPr>
        <p:txBody>
          <a:bodyPr/>
          <a:lstStyle/>
          <a:p>
            <a:endParaRPr lang="en-US"/>
          </a:p>
        </p:txBody>
      </p:sp>
      <p:sp>
        <p:nvSpPr>
          <p:cNvPr id="9273" name="Line 152"/>
          <p:cNvSpPr>
            <a:spLocks noChangeShapeType="1"/>
          </p:cNvSpPr>
          <p:nvPr/>
        </p:nvSpPr>
        <p:spPr bwMode="auto">
          <a:xfrm flipH="1">
            <a:off x="2595563" y="2214563"/>
            <a:ext cx="69850" cy="100012"/>
          </a:xfrm>
          <a:prstGeom prst="line">
            <a:avLst/>
          </a:prstGeom>
          <a:noFill/>
          <a:ln w="7938">
            <a:solidFill>
              <a:srgbClr val="000000"/>
            </a:solidFill>
            <a:round/>
            <a:headEnd/>
            <a:tailEnd/>
          </a:ln>
        </p:spPr>
        <p:txBody>
          <a:bodyPr/>
          <a:lstStyle/>
          <a:p>
            <a:endParaRPr lang="en-US"/>
          </a:p>
        </p:txBody>
      </p:sp>
      <p:sp>
        <p:nvSpPr>
          <p:cNvPr id="9274" name="Line 153"/>
          <p:cNvSpPr>
            <a:spLocks noChangeShapeType="1"/>
          </p:cNvSpPr>
          <p:nvPr/>
        </p:nvSpPr>
        <p:spPr bwMode="auto">
          <a:xfrm flipH="1">
            <a:off x="2511425" y="2349500"/>
            <a:ext cx="63500" cy="103188"/>
          </a:xfrm>
          <a:prstGeom prst="line">
            <a:avLst/>
          </a:prstGeom>
          <a:noFill/>
          <a:ln w="7938">
            <a:solidFill>
              <a:srgbClr val="000000"/>
            </a:solidFill>
            <a:round/>
            <a:headEnd/>
            <a:tailEnd/>
          </a:ln>
        </p:spPr>
        <p:txBody>
          <a:bodyPr/>
          <a:lstStyle/>
          <a:p>
            <a:endParaRPr lang="en-US"/>
          </a:p>
        </p:txBody>
      </p:sp>
      <p:sp>
        <p:nvSpPr>
          <p:cNvPr id="9275" name="Line 154"/>
          <p:cNvSpPr>
            <a:spLocks noChangeShapeType="1"/>
          </p:cNvSpPr>
          <p:nvPr/>
        </p:nvSpPr>
        <p:spPr bwMode="auto">
          <a:xfrm flipH="1">
            <a:off x="2435225" y="2489200"/>
            <a:ext cx="49213" cy="74613"/>
          </a:xfrm>
          <a:prstGeom prst="line">
            <a:avLst/>
          </a:prstGeom>
          <a:noFill/>
          <a:ln w="7938">
            <a:solidFill>
              <a:srgbClr val="000000"/>
            </a:solidFill>
            <a:round/>
            <a:headEnd/>
            <a:tailEnd/>
          </a:ln>
        </p:spPr>
        <p:txBody>
          <a:bodyPr/>
          <a:lstStyle/>
          <a:p>
            <a:endParaRPr lang="en-US"/>
          </a:p>
        </p:txBody>
      </p:sp>
      <p:sp>
        <p:nvSpPr>
          <p:cNvPr id="9276" name="Line 155"/>
          <p:cNvSpPr>
            <a:spLocks noChangeShapeType="1"/>
          </p:cNvSpPr>
          <p:nvPr/>
        </p:nvSpPr>
        <p:spPr bwMode="auto">
          <a:xfrm flipH="1">
            <a:off x="3081338" y="1555750"/>
            <a:ext cx="68262" cy="101600"/>
          </a:xfrm>
          <a:prstGeom prst="line">
            <a:avLst/>
          </a:prstGeom>
          <a:noFill/>
          <a:ln w="7938">
            <a:solidFill>
              <a:srgbClr val="000000"/>
            </a:solidFill>
            <a:round/>
            <a:headEnd/>
            <a:tailEnd/>
          </a:ln>
        </p:spPr>
        <p:txBody>
          <a:bodyPr/>
          <a:lstStyle/>
          <a:p>
            <a:endParaRPr lang="en-US"/>
          </a:p>
        </p:txBody>
      </p:sp>
      <p:sp>
        <p:nvSpPr>
          <p:cNvPr id="9277" name="Line 156"/>
          <p:cNvSpPr>
            <a:spLocks noChangeShapeType="1"/>
          </p:cNvSpPr>
          <p:nvPr/>
        </p:nvSpPr>
        <p:spPr bwMode="auto">
          <a:xfrm flipH="1">
            <a:off x="2995613" y="1692275"/>
            <a:ext cx="65087" cy="103188"/>
          </a:xfrm>
          <a:prstGeom prst="line">
            <a:avLst/>
          </a:prstGeom>
          <a:noFill/>
          <a:ln w="7938">
            <a:solidFill>
              <a:srgbClr val="000000"/>
            </a:solidFill>
            <a:round/>
            <a:headEnd/>
            <a:tailEnd/>
          </a:ln>
        </p:spPr>
        <p:txBody>
          <a:bodyPr/>
          <a:lstStyle/>
          <a:p>
            <a:endParaRPr lang="en-US"/>
          </a:p>
        </p:txBody>
      </p:sp>
      <p:sp>
        <p:nvSpPr>
          <p:cNvPr id="9278" name="Line 157"/>
          <p:cNvSpPr>
            <a:spLocks noChangeShapeType="1"/>
          </p:cNvSpPr>
          <p:nvPr/>
        </p:nvSpPr>
        <p:spPr bwMode="auto">
          <a:xfrm flipH="1">
            <a:off x="2905125" y="1830388"/>
            <a:ext cx="61913" cy="100012"/>
          </a:xfrm>
          <a:prstGeom prst="line">
            <a:avLst/>
          </a:prstGeom>
          <a:noFill/>
          <a:ln w="7938">
            <a:solidFill>
              <a:srgbClr val="000000"/>
            </a:solidFill>
            <a:round/>
            <a:headEnd/>
            <a:tailEnd/>
          </a:ln>
        </p:spPr>
        <p:txBody>
          <a:bodyPr/>
          <a:lstStyle/>
          <a:p>
            <a:endParaRPr lang="en-US"/>
          </a:p>
        </p:txBody>
      </p:sp>
      <p:sp>
        <p:nvSpPr>
          <p:cNvPr id="9279" name="Line 158"/>
          <p:cNvSpPr>
            <a:spLocks noChangeShapeType="1"/>
          </p:cNvSpPr>
          <p:nvPr/>
        </p:nvSpPr>
        <p:spPr bwMode="auto">
          <a:xfrm flipH="1">
            <a:off x="2813050" y="1965325"/>
            <a:ext cx="68263" cy="103188"/>
          </a:xfrm>
          <a:prstGeom prst="line">
            <a:avLst/>
          </a:prstGeom>
          <a:noFill/>
          <a:ln w="7938">
            <a:solidFill>
              <a:srgbClr val="000000"/>
            </a:solidFill>
            <a:round/>
            <a:headEnd/>
            <a:tailEnd/>
          </a:ln>
        </p:spPr>
        <p:txBody>
          <a:bodyPr/>
          <a:lstStyle/>
          <a:p>
            <a:endParaRPr lang="en-US"/>
          </a:p>
        </p:txBody>
      </p:sp>
      <p:sp>
        <p:nvSpPr>
          <p:cNvPr id="9280" name="Line 159"/>
          <p:cNvSpPr>
            <a:spLocks noChangeShapeType="1"/>
          </p:cNvSpPr>
          <p:nvPr/>
        </p:nvSpPr>
        <p:spPr bwMode="auto">
          <a:xfrm flipH="1">
            <a:off x="2730500" y="2100263"/>
            <a:ext cx="61913" cy="103187"/>
          </a:xfrm>
          <a:prstGeom prst="line">
            <a:avLst/>
          </a:prstGeom>
          <a:noFill/>
          <a:ln w="7938">
            <a:solidFill>
              <a:srgbClr val="000000"/>
            </a:solidFill>
            <a:round/>
            <a:headEnd/>
            <a:tailEnd/>
          </a:ln>
        </p:spPr>
        <p:txBody>
          <a:bodyPr/>
          <a:lstStyle/>
          <a:p>
            <a:endParaRPr lang="en-US"/>
          </a:p>
        </p:txBody>
      </p:sp>
      <p:sp>
        <p:nvSpPr>
          <p:cNvPr id="9281" name="Line 160"/>
          <p:cNvSpPr>
            <a:spLocks noChangeShapeType="1"/>
          </p:cNvSpPr>
          <p:nvPr/>
        </p:nvSpPr>
        <p:spPr bwMode="auto">
          <a:xfrm flipH="1">
            <a:off x="2638425" y="2239963"/>
            <a:ext cx="69850" cy="98425"/>
          </a:xfrm>
          <a:prstGeom prst="line">
            <a:avLst/>
          </a:prstGeom>
          <a:noFill/>
          <a:ln w="7938">
            <a:solidFill>
              <a:srgbClr val="000000"/>
            </a:solidFill>
            <a:round/>
            <a:headEnd/>
            <a:tailEnd/>
          </a:ln>
        </p:spPr>
        <p:txBody>
          <a:bodyPr/>
          <a:lstStyle/>
          <a:p>
            <a:endParaRPr lang="en-US"/>
          </a:p>
        </p:txBody>
      </p:sp>
      <p:sp>
        <p:nvSpPr>
          <p:cNvPr id="9282" name="Line 161"/>
          <p:cNvSpPr>
            <a:spLocks noChangeShapeType="1"/>
          </p:cNvSpPr>
          <p:nvPr/>
        </p:nvSpPr>
        <p:spPr bwMode="auto">
          <a:xfrm flipH="1">
            <a:off x="2552700" y="2374900"/>
            <a:ext cx="63500" cy="104775"/>
          </a:xfrm>
          <a:prstGeom prst="line">
            <a:avLst/>
          </a:prstGeom>
          <a:noFill/>
          <a:ln w="7938">
            <a:solidFill>
              <a:srgbClr val="000000"/>
            </a:solidFill>
            <a:round/>
            <a:headEnd/>
            <a:tailEnd/>
          </a:ln>
        </p:spPr>
        <p:txBody>
          <a:bodyPr/>
          <a:lstStyle/>
          <a:p>
            <a:endParaRPr lang="en-US"/>
          </a:p>
        </p:txBody>
      </p:sp>
      <p:sp>
        <p:nvSpPr>
          <p:cNvPr id="9283" name="Line 162"/>
          <p:cNvSpPr>
            <a:spLocks noChangeShapeType="1"/>
          </p:cNvSpPr>
          <p:nvPr/>
        </p:nvSpPr>
        <p:spPr bwMode="auto">
          <a:xfrm flipH="1">
            <a:off x="2484438" y="2514600"/>
            <a:ext cx="47625" cy="74613"/>
          </a:xfrm>
          <a:prstGeom prst="line">
            <a:avLst/>
          </a:prstGeom>
          <a:noFill/>
          <a:ln w="7938">
            <a:solidFill>
              <a:srgbClr val="000000"/>
            </a:solidFill>
            <a:round/>
            <a:headEnd/>
            <a:tailEnd/>
          </a:ln>
        </p:spPr>
        <p:txBody>
          <a:bodyPr/>
          <a:lstStyle/>
          <a:p>
            <a:endParaRPr lang="en-US"/>
          </a:p>
        </p:txBody>
      </p:sp>
      <p:sp>
        <p:nvSpPr>
          <p:cNvPr id="9284" name="Freeform 163"/>
          <p:cNvSpPr>
            <a:spLocks/>
          </p:cNvSpPr>
          <p:nvPr/>
        </p:nvSpPr>
        <p:spPr bwMode="auto">
          <a:xfrm>
            <a:off x="2478088" y="2365375"/>
            <a:ext cx="187325" cy="103188"/>
          </a:xfrm>
          <a:custGeom>
            <a:avLst/>
            <a:gdLst>
              <a:gd name="T0" fmla="*/ 0 w 80"/>
              <a:gd name="T1" fmla="*/ 0 h 47"/>
              <a:gd name="T2" fmla="*/ 438633174 w 80"/>
              <a:gd name="T3" fmla="*/ 226548151 h 47"/>
              <a:gd name="T4" fmla="*/ 0 w 80"/>
              <a:gd name="T5" fmla="*/ 0 h 47"/>
              <a:gd name="T6" fmla="*/ 0 60000 65536"/>
              <a:gd name="T7" fmla="*/ 0 60000 65536"/>
              <a:gd name="T8" fmla="*/ 0 60000 65536"/>
              <a:gd name="T9" fmla="*/ 0 w 80"/>
              <a:gd name="T10" fmla="*/ 0 h 47"/>
              <a:gd name="T11" fmla="*/ 80 w 80"/>
              <a:gd name="T12" fmla="*/ 47 h 47"/>
            </a:gdLst>
            <a:ahLst/>
            <a:cxnLst>
              <a:cxn ang="T6">
                <a:pos x="T0" y="T1"/>
              </a:cxn>
              <a:cxn ang="T7">
                <a:pos x="T2" y="T3"/>
              </a:cxn>
              <a:cxn ang="T8">
                <a:pos x="T4" y="T5"/>
              </a:cxn>
            </a:cxnLst>
            <a:rect l="T9" t="T10" r="T11" b="T12"/>
            <a:pathLst>
              <a:path w="80" h="47">
                <a:moveTo>
                  <a:pt x="0" y="0"/>
                </a:moveTo>
                <a:lnTo>
                  <a:pt x="80" y="47"/>
                </a:lnTo>
                <a:lnTo>
                  <a:pt x="0" y="0"/>
                </a:lnTo>
                <a:close/>
              </a:path>
            </a:pathLst>
          </a:custGeom>
          <a:solidFill>
            <a:srgbClr val="FFFFFF"/>
          </a:solidFill>
          <a:ln w="9525">
            <a:noFill/>
            <a:round/>
            <a:headEnd/>
            <a:tailEnd/>
          </a:ln>
        </p:spPr>
        <p:txBody>
          <a:bodyPr/>
          <a:lstStyle/>
          <a:p>
            <a:endParaRPr lang="en-US"/>
          </a:p>
        </p:txBody>
      </p:sp>
      <p:sp>
        <p:nvSpPr>
          <p:cNvPr id="9285" name="Line 164"/>
          <p:cNvSpPr>
            <a:spLocks noChangeShapeType="1"/>
          </p:cNvSpPr>
          <p:nvPr/>
        </p:nvSpPr>
        <p:spPr bwMode="auto">
          <a:xfrm>
            <a:off x="2478088" y="2365375"/>
            <a:ext cx="187325" cy="103188"/>
          </a:xfrm>
          <a:prstGeom prst="line">
            <a:avLst/>
          </a:prstGeom>
          <a:noFill/>
          <a:ln w="7938">
            <a:solidFill>
              <a:srgbClr val="000000"/>
            </a:solidFill>
            <a:round/>
            <a:headEnd/>
            <a:tailEnd/>
          </a:ln>
        </p:spPr>
        <p:txBody>
          <a:bodyPr/>
          <a:lstStyle/>
          <a:p>
            <a:endParaRPr lang="en-US"/>
          </a:p>
        </p:txBody>
      </p:sp>
      <p:sp>
        <p:nvSpPr>
          <p:cNvPr id="9286" name="Freeform 165"/>
          <p:cNvSpPr>
            <a:spLocks/>
          </p:cNvSpPr>
          <p:nvPr/>
        </p:nvSpPr>
        <p:spPr bwMode="auto">
          <a:xfrm>
            <a:off x="2397125" y="2489200"/>
            <a:ext cx="188913" cy="104775"/>
          </a:xfrm>
          <a:custGeom>
            <a:avLst/>
            <a:gdLst>
              <a:gd name="T0" fmla="*/ 0 w 80"/>
              <a:gd name="T1" fmla="*/ 0 h 48"/>
              <a:gd name="T2" fmla="*/ 446101497 w 80"/>
              <a:gd name="T3" fmla="*/ 228704175 h 48"/>
              <a:gd name="T4" fmla="*/ 0 w 80"/>
              <a:gd name="T5" fmla="*/ 0 h 48"/>
              <a:gd name="T6" fmla="*/ 0 60000 65536"/>
              <a:gd name="T7" fmla="*/ 0 60000 65536"/>
              <a:gd name="T8" fmla="*/ 0 60000 65536"/>
              <a:gd name="T9" fmla="*/ 0 w 80"/>
              <a:gd name="T10" fmla="*/ 0 h 48"/>
              <a:gd name="T11" fmla="*/ 80 w 80"/>
              <a:gd name="T12" fmla="*/ 48 h 48"/>
            </a:gdLst>
            <a:ahLst/>
            <a:cxnLst>
              <a:cxn ang="T6">
                <a:pos x="T0" y="T1"/>
              </a:cxn>
              <a:cxn ang="T7">
                <a:pos x="T2" y="T3"/>
              </a:cxn>
              <a:cxn ang="T8">
                <a:pos x="T4" y="T5"/>
              </a:cxn>
            </a:cxnLst>
            <a:rect l="T9" t="T10" r="T11" b="T12"/>
            <a:pathLst>
              <a:path w="80" h="48">
                <a:moveTo>
                  <a:pt x="0" y="0"/>
                </a:moveTo>
                <a:lnTo>
                  <a:pt x="80" y="48"/>
                </a:lnTo>
                <a:lnTo>
                  <a:pt x="0" y="0"/>
                </a:lnTo>
                <a:close/>
              </a:path>
            </a:pathLst>
          </a:custGeom>
          <a:solidFill>
            <a:srgbClr val="FFFFFF"/>
          </a:solidFill>
          <a:ln w="9525">
            <a:noFill/>
            <a:round/>
            <a:headEnd/>
            <a:tailEnd/>
          </a:ln>
        </p:spPr>
        <p:txBody>
          <a:bodyPr/>
          <a:lstStyle/>
          <a:p>
            <a:endParaRPr lang="en-US"/>
          </a:p>
        </p:txBody>
      </p:sp>
      <p:sp>
        <p:nvSpPr>
          <p:cNvPr id="9287" name="Line 166"/>
          <p:cNvSpPr>
            <a:spLocks noChangeShapeType="1"/>
          </p:cNvSpPr>
          <p:nvPr/>
        </p:nvSpPr>
        <p:spPr bwMode="auto">
          <a:xfrm>
            <a:off x="2397125" y="2489200"/>
            <a:ext cx="188913" cy="104775"/>
          </a:xfrm>
          <a:prstGeom prst="line">
            <a:avLst/>
          </a:prstGeom>
          <a:noFill/>
          <a:ln w="7938">
            <a:solidFill>
              <a:srgbClr val="000000"/>
            </a:solidFill>
            <a:round/>
            <a:headEnd/>
            <a:tailEnd/>
          </a:ln>
        </p:spPr>
        <p:txBody>
          <a:bodyPr/>
          <a:lstStyle/>
          <a:p>
            <a:endParaRPr lang="en-US"/>
          </a:p>
        </p:txBody>
      </p:sp>
      <p:sp>
        <p:nvSpPr>
          <p:cNvPr id="9288" name="Freeform 167"/>
          <p:cNvSpPr>
            <a:spLocks/>
          </p:cNvSpPr>
          <p:nvPr/>
        </p:nvSpPr>
        <p:spPr bwMode="auto">
          <a:xfrm>
            <a:off x="2565400" y="2230438"/>
            <a:ext cx="185738" cy="104775"/>
          </a:xfrm>
          <a:custGeom>
            <a:avLst/>
            <a:gdLst>
              <a:gd name="T0" fmla="*/ 0 w 79"/>
              <a:gd name="T1" fmla="*/ 0 h 47"/>
              <a:gd name="T2" fmla="*/ 436691176 w 79"/>
              <a:gd name="T3" fmla="*/ 233570220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9289" name="Line 168"/>
          <p:cNvSpPr>
            <a:spLocks noChangeShapeType="1"/>
          </p:cNvSpPr>
          <p:nvPr/>
        </p:nvSpPr>
        <p:spPr bwMode="auto">
          <a:xfrm>
            <a:off x="2565400" y="2230438"/>
            <a:ext cx="185738" cy="104775"/>
          </a:xfrm>
          <a:prstGeom prst="line">
            <a:avLst/>
          </a:prstGeom>
          <a:noFill/>
          <a:ln w="7938">
            <a:solidFill>
              <a:srgbClr val="000000"/>
            </a:solidFill>
            <a:round/>
            <a:headEnd/>
            <a:tailEnd/>
          </a:ln>
        </p:spPr>
        <p:txBody>
          <a:bodyPr/>
          <a:lstStyle/>
          <a:p>
            <a:endParaRPr lang="en-US"/>
          </a:p>
        </p:txBody>
      </p:sp>
      <p:sp>
        <p:nvSpPr>
          <p:cNvPr id="9290" name="Freeform 169"/>
          <p:cNvSpPr>
            <a:spLocks/>
          </p:cNvSpPr>
          <p:nvPr/>
        </p:nvSpPr>
        <p:spPr bwMode="auto">
          <a:xfrm>
            <a:off x="2654300" y="2089150"/>
            <a:ext cx="185738" cy="104775"/>
          </a:xfrm>
          <a:custGeom>
            <a:avLst/>
            <a:gdLst>
              <a:gd name="T0" fmla="*/ 0 w 79"/>
              <a:gd name="T1" fmla="*/ 0 h 48"/>
              <a:gd name="T2" fmla="*/ 436691176 w 79"/>
              <a:gd name="T3" fmla="*/ 228704175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291" name="Line 170"/>
          <p:cNvSpPr>
            <a:spLocks noChangeShapeType="1"/>
          </p:cNvSpPr>
          <p:nvPr/>
        </p:nvSpPr>
        <p:spPr bwMode="auto">
          <a:xfrm>
            <a:off x="2654300" y="2089150"/>
            <a:ext cx="185738" cy="104775"/>
          </a:xfrm>
          <a:prstGeom prst="line">
            <a:avLst/>
          </a:prstGeom>
          <a:noFill/>
          <a:ln w="7938">
            <a:solidFill>
              <a:srgbClr val="000000"/>
            </a:solidFill>
            <a:round/>
            <a:headEnd/>
            <a:tailEnd/>
          </a:ln>
        </p:spPr>
        <p:txBody>
          <a:bodyPr/>
          <a:lstStyle/>
          <a:p>
            <a:endParaRPr lang="en-US"/>
          </a:p>
        </p:txBody>
      </p:sp>
      <p:sp>
        <p:nvSpPr>
          <p:cNvPr id="9292" name="Freeform 171"/>
          <p:cNvSpPr>
            <a:spLocks/>
          </p:cNvSpPr>
          <p:nvPr/>
        </p:nvSpPr>
        <p:spPr bwMode="auto">
          <a:xfrm>
            <a:off x="2743200" y="1954213"/>
            <a:ext cx="182563" cy="111125"/>
          </a:xfrm>
          <a:custGeom>
            <a:avLst/>
            <a:gdLst>
              <a:gd name="T0" fmla="*/ 0 w 77"/>
              <a:gd name="T1" fmla="*/ 0 h 50"/>
              <a:gd name="T2" fmla="*/ 432847366 w 77"/>
              <a:gd name="T3" fmla="*/ 246975307 h 50"/>
              <a:gd name="T4" fmla="*/ 0 w 77"/>
              <a:gd name="T5" fmla="*/ 0 h 50"/>
              <a:gd name="T6" fmla="*/ 0 60000 65536"/>
              <a:gd name="T7" fmla="*/ 0 60000 65536"/>
              <a:gd name="T8" fmla="*/ 0 60000 65536"/>
              <a:gd name="T9" fmla="*/ 0 w 77"/>
              <a:gd name="T10" fmla="*/ 0 h 50"/>
              <a:gd name="T11" fmla="*/ 77 w 77"/>
              <a:gd name="T12" fmla="*/ 50 h 50"/>
            </a:gdLst>
            <a:ahLst/>
            <a:cxnLst>
              <a:cxn ang="T6">
                <a:pos x="T0" y="T1"/>
              </a:cxn>
              <a:cxn ang="T7">
                <a:pos x="T2" y="T3"/>
              </a:cxn>
              <a:cxn ang="T8">
                <a:pos x="T4" y="T5"/>
              </a:cxn>
            </a:cxnLst>
            <a:rect l="T9" t="T10" r="T11" b="T12"/>
            <a:pathLst>
              <a:path w="77" h="50">
                <a:moveTo>
                  <a:pt x="0" y="0"/>
                </a:moveTo>
                <a:lnTo>
                  <a:pt x="77" y="50"/>
                </a:lnTo>
                <a:lnTo>
                  <a:pt x="0" y="0"/>
                </a:lnTo>
                <a:close/>
              </a:path>
            </a:pathLst>
          </a:custGeom>
          <a:solidFill>
            <a:srgbClr val="FFFFFF"/>
          </a:solidFill>
          <a:ln w="9525">
            <a:noFill/>
            <a:round/>
            <a:headEnd/>
            <a:tailEnd/>
          </a:ln>
        </p:spPr>
        <p:txBody>
          <a:bodyPr/>
          <a:lstStyle/>
          <a:p>
            <a:endParaRPr lang="en-US"/>
          </a:p>
        </p:txBody>
      </p:sp>
      <p:sp>
        <p:nvSpPr>
          <p:cNvPr id="9293" name="Line 172"/>
          <p:cNvSpPr>
            <a:spLocks noChangeShapeType="1"/>
          </p:cNvSpPr>
          <p:nvPr/>
        </p:nvSpPr>
        <p:spPr bwMode="auto">
          <a:xfrm>
            <a:off x="2743200" y="1954213"/>
            <a:ext cx="182563" cy="111125"/>
          </a:xfrm>
          <a:prstGeom prst="line">
            <a:avLst/>
          </a:prstGeom>
          <a:noFill/>
          <a:ln w="7938">
            <a:solidFill>
              <a:srgbClr val="000000"/>
            </a:solidFill>
            <a:round/>
            <a:headEnd/>
            <a:tailEnd/>
          </a:ln>
        </p:spPr>
        <p:txBody>
          <a:bodyPr/>
          <a:lstStyle/>
          <a:p>
            <a:endParaRPr lang="en-US"/>
          </a:p>
        </p:txBody>
      </p:sp>
      <p:sp>
        <p:nvSpPr>
          <p:cNvPr id="9294" name="Freeform 173"/>
          <p:cNvSpPr>
            <a:spLocks/>
          </p:cNvSpPr>
          <p:nvPr/>
        </p:nvSpPr>
        <p:spPr bwMode="auto">
          <a:xfrm>
            <a:off x="2830513" y="1819275"/>
            <a:ext cx="185737" cy="107950"/>
          </a:xfrm>
          <a:custGeom>
            <a:avLst/>
            <a:gdLst>
              <a:gd name="T0" fmla="*/ 0 w 79"/>
              <a:gd name="T1" fmla="*/ 0 h 48"/>
              <a:gd name="T2" fmla="*/ 436686474 w 79"/>
              <a:gd name="T3" fmla="*/ 242775045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295" name="Line 174"/>
          <p:cNvSpPr>
            <a:spLocks noChangeShapeType="1"/>
          </p:cNvSpPr>
          <p:nvPr/>
        </p:nvSpPr>
        <p:spPr bwMode="auto">
          <a:xfrm>
            <a:off x="2830513" y="1819275"/>
            <a:ext cx="185737" cy="107950"/>
          </a:xfrm>
          <a:prstGeom prst="line">
            <a:avLst/>
          </a:prstGeom>
          <a:noFill/>
          <a:ln w="7938">
            <a:solidFill>
              <a:srgbClr val="000000"/>
            </a:solidFill>
            <a:round/>
            <a:headEnd/>
            <a:tailEnd/>
          </a:ln>
        </p:spPr>
        <p:txBody>
          <a:bodyPr/>
          <a:lstStyle/>
          <a:p>
            <a:endParaRPr lang="en-US"/>
          </a:p>
        </p:txBody>
      </p:sp>
      <p:sp>
        <p:nvSpPr>
          <p:cNvPr id="9296" name="Freeform 175"/>
          <p:cNvSpPr>
            <a:spLocks/>
          </p:cNvSpPr>
          <p:nvPr/>
        </p:nvSpPr>
        <p:spPr bwMode="auto">
          <a:xfrm>
            <a:off x="2916238" y="1685925"/>
            <a:ext cx="185737" cy="106363"/>
          </a:xfrm>
          <a:custGeom>
            <a:avLst/>
            <a:gdLst>
              <a:gd name="T0" fmla="*/ 0 w 79"/>
              <a:gd name="T1" fmla="*/ 0 h 48"/>
              <a:gd name="T2" fmla="*/ 436686474 w 79"/>
              <a:gd name="T3" fmla="*/ 235689323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297" name="Line 176"/>
          <p:cNvSpPr>
            <a:spLocks noChangeShapeType="1"/>
          </p:cNvSpPr>
          <p:nvPr/>
        </p:nvSpPr>
        <p:spPr bwMode="auto">
          <a:xfrm>
            <a:off x="2916238" y="1685925"/>
            <a:ext cx="185737" cy="106363"/>
          </a:xfrm>
          <a:prstGeom prst="line">
            <a:avLst/>
          </a:prstGeom>
          <a:noFill/>
          <a:ln w="7938">
            <a:solidFill>
              <a:srgbClr val="000000"/>
            </a:solidFill>
            <a:round/>
            <a:headEnd/>
            <a:tailEnd/>
          </a:ln>
        </p:spPr>
        <p:txBody>
          <a:bodyPr/>
          <a:lstStyle/>
          <a:p>
            <a:endParaRPr lang="en-US"/>
          </a:p>
        </p:txBody>
      </p:sp>
      <p:sp>
        <p:nvSpPr>
          <p:cNvPr id="9298" name="Freeform 177"/>
          <p:cNvSpPr>
            <a:spLocks/>
          </p:cNvSpPr>
          <p:nvPr/>
        </p:nvSpPr>
        <p:spPr bwMode="auto">
          <a:xfrm>
            <a:off x="3005138" y="1546225"/>
            <a:ext cx="185737" cy="104775"/>
          </a:xfrm>
          <a:custGeom>
            <a:avLst/>
            <a:gdLst>
              <a:gd name="T0" fmla="*/ 0 w 79"/>
              <a:gd name="T1" fmla="*/ 0 h 47"/>
              <a:gd name="T2" fmla="*/ 436686474 w 79"/>
              <a:gd name="T3" fmla="*/ 233570220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9299" name="Line 178"/>
          <p:cNvSpPr>
            <a:spLocks noChangeShapeType="1"/>
          </p:cNvSpPr>
          <p:nvPr/>
        </p:nvSpPr>
        <p:spPr bwMode="auto">
          <a:xfrm>
            <a:off x="3005138" y="1546225"/>
            <a:ext cx="185737" cy="104775"/>
          </a:xfrm>
          <a:prstGeom prst="line">
            <a:avLst/>
          </a:prstGeom>
          <a:noFill/>
          <a:ln w="7938">
            <a:solidFill>
              <a:srgbClr val="000000"/>
            </a:solidFill>
            <a:round/>
            <a:headEnd/>
            <a:tailEnd/>
          </a:ln>
        </p:spPr>
        <p:txBody>
          <a:bodyPr/>
          <a:lstStyle/>
          <a:p>
            <a:endParaRPr lang="en-US"/>
          </a:p>
        </p:txBody>
      </p:sp>
      <p:sp>
        <p:nvSpPr>
          <p:cNvPr id="9300" name="Rectangle 179"/>
          <p:cNvSpPr>
            <a:spLocks noChangeArrowheads="1"/>
          </p:cNvSpPr>
          <p:nvPr/>
        </p:nvSpPr>
        <p:spPr bwMode="auto">
          <a:xfrm>
            <a:off x="3436938" y="1203325"/>
            <a:ext cx="6969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Metal rod</a:t>
            </a:r>
            <a:endParaRPr lang="en-US" sz="1400" b="0">
              <a:latin typeface="Times New Roman" pitchFamily="18" charset="0"/>
            </a:endParaRPr>
          </a:p>
        </p:txBody>
      </p:sp>
      <p:sp>
        <p:nvSpPr>
          <p:cNvPr id="9301" name="Rectangle 180"/>
          <p:cNvSpPr>
            <a:spLocks noChangeArrowheads="1"/>
          </p:cNvSpPr>
          <p:nvPr/>
        </p:nvSpPr>
        <p:spPr bwMode="auto">
          <a:xfrm>
            <a:off x="3205163" y="1682750"/>
            <a:ext cx="8445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Tissue fluid</a:t>
            </a:r>
            <a:endParaRPr lang="en-US" sz="1400" b="0">
              <a:latin typeface="Times New Roman" pitchFamily="18" charset="0"/>
            </a:endParaRPr>
          </a:p>
        </p:txBody>
      </p:sp>
      <p:sp>
        <p:nvSpPr>
          <p:cNvPr id="9302" name="Rectangle 181"/>
          <p:cNvSpPr>
            <a:spLocks noChangeArrowheads="1"/>
          </p:cNvSpPr>
          <p:nvPr/>
        </p:nvSpPr>
        <p:spPr bwMode="auto">
          <a:xfrm>
            <a:off x="3440113" y="2011363"/>
            <a:ext cx="769937" cy="320675"/>
          </a:xfrm>
          <a:prstGeom prst="rect">
            <a:avLst/>
          </a:prstGeom>
          <a:noFill/>
          <a:ln w="9525">
            <a:noFill/>
            <a:miter lim="800000"/>
            <a:headEnd/>
            <a:tailEnd/>
          </a:ln>
        </p:spPr>
        <p:txBody>
          <a:bodyPr wrap="none" lIns="0" tIns="0" rIns="0" bIns="0">
            <a:spAutoFit/>
          </a:bodyPr>
          <a:lstStyle/>
          <a:p>
            <a:pPr eaLnBrk="1" hangingPunct="1">
              <a:lnSpc>
                <a:spcPct val="75000"/>
              </a:lnSpc>
            </a:pPr>
            <a:r>
              <a:rPr lang="en-US" sz="1400" b="0">
                <a:solidFill>
                  <a:srgbClr val="000000"/>
                </a:solidFill>
                <a:latin typeface="Times New Roman" pitchFamily="18" charset="0"/>
              </a:rPr>
              <a:t>Membrane</a:t>
            </a:r>
          </a:p>
          <a:p>
            <a:pPr eaLnBrk="1" hangingPunct="1">
              <a:lnSpc>
                <a:spcPct val="75000"/>
              </a:lnSpc>
            </a:pPr>
            <a:r>
              <a:rPr lang="en-US" sz="1400" b="0">
                <a:solidFill>
                  <a:srgbClr val="000000"/>
                </a:solidFill>
                <a:latin typeface="Times New Roman" pitchFamily="18" charset="0"/>
              </a:rPr>
              <a:t>potential</a:t>
            </a:r>
            <a:endParaRPr lang="en-US" sz="1400" b="0">
              <a:latin typeface="Times New Roman" pitchFamily="18" charset="0"/>
            </a:endParaRPr>
          </a:p>
        </p:txBody>
      </p:sp>
      <p:sp>
        <p:nvSpPr>
          <p:cNvPr id="9303" name="Rectangle 182"/>
          <p:cNvSpPr>
            <a:spLocks noChangeArrowheads="1"/>
          </p:cNvSpPr>
          <p:nvPr/>
        </p:nvSpPr>
        <p:spPr bwMode="auto">
          <a:xfrm>
            <a:off x="1373188" y="2697163"/>
            <a:ext cx="12858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N</a:t>
            </a:r>
            <a:endParaRPr lang="en-US" sz="1400" b="0">
              <a:latin typeface="Times New Roman" pitchFamily="18" charset="0"/>
            </a:endParaRPr>
          </a:p>
        </p:txBody>
      </p:sp>
      <p:sp>
        <p:nvSpPr>
          <p:cNvPr id="9304" name="Rectangle 183"/>
          <p:cNvSpPr>
            <a:spLocks noChangeArrowheads="1"/>
          </p:cNvSpPr>
          <p:nvPr/>
        </p:nvSpPr>
        <p:spPr bwMode="auto">
          <a:xfrm>
            <a:off x="1473200" y="2328863"/>
            <a:ext cx="11906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C</a:t>
            </a:r>
            <a:endParaRPr lang="en-US" sz="1400" b="0">
              <a:latin typeface="Times New Roman" pitchFamily="18" charset="0"/>
            </a:endParaRPr>
          </a:p>
        </p:txBody>
      </p:sp>
      <p:sp>
        <p:nvSpPr>
          <p:cNvPr id="9305" name="Rectangle 189"/>
          <p:cNvSpPr>
            <a:spLocks noChangeArrowheads="1"/>
          </p:cNvSpPr>
          <p:nvPr/>
        </p:nvSpPr>
        <p:spPr bwMode="auto">
          <a:xfrm>
            <a:off x="1927225" y="1066800"/>
            <a:ext cx="71120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Insulation</a:t>
            </a:r>
            <a:endParaRPr lang="en-US" sz="1400" b="0">
              <a:latin typeface="Times New Roman" pitchFamily="18" charset="0"/>
            </a:endParaRPr>
          </a:p>
        </p:txBody>
      </p:sp>
      <p:sp>
        <p:nvSpPr>
          <p:cNvPr id="9306" name="Rectangle 190"/>
          <p:cNvSpPr>
            <a:spLocks noChangeArrowheads="1"/>
          </p:cNvSpPr>
          <p:nvPr/>
        </p:nvSpPr>
        <p:spPr bwMode="auto">
          <a:xfrm>
            <a:off x="2078038" y="1631950"/>
            <a:ext cx="1587" cy="136525"/>
          </a:xfrm>
          <a:prstGeom prst="rect">
            <a:avLst/>
          </a:prstGeom>
          <a:noFill/>
          <a:ln w="9525">
            <a:noFill/>
            <a:miter lim="800000"/>
            <a:headEnd/>
            <a:tailEnd/>
          </a:ln>
        </p:spPr>
        <p:txBody>
          <a:bodyPr wrap="none" lIns="0" tIns="0" rIns="0" bIns="0">
            <a:spAutoFit/>
          </a:bodyPr>
          <a:lstStyle/>
          <a:p>
            <a:pPr eaLnBrk="1" hangingPunct="1"/>
            <a:endParaRPr lang="en-US" sz="1400" b="0" baseline="-25000">
              <a:solidFill>
                <a:srgbClr val="000000"/>
              </a:solidFill>
              <a:latin typeface="Times New Roman" pitchFamily="18" charset="0"/>
            </a:endParaRPr>
          </a:p>
        </p:txBody>
      </p:sp>
      <p:sp>
        <p:nvSpPr>
          <p:cNvPr id="9307" name="Rectangle 191"/>
          <p:cNvSpPr>
            <a:spLocks noChangeArrowheads="1"/>
          </p:cNvSpPr>
          <p:nvPr/>
        </p:nvSpPr>
        <p:spPr bwMode="auto">
          <a:xfrm>
            <a:off x="660400" y="1068388"/>
            <a:ext cx="750888" cy="361950"/>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Cell</a:t>
            </a:r>
          </a:p>
          <a:p>
            <a:pPr eaLnBrk="1" hangingPunct="1">
              <a:lnSpc>
                <a:spcPct val="85000"/>
              </a:lnSpc>
            </a:pPr>
            <a:r>
              <a:rPr lang="en-US" sz="1400" b="0">
                <a:solidFill>
                  <a:srgbClr val="000000"/>
                </a:solidFill>
                <a:latin typeface="Times New Roman" pitchFamily="18" charset="0"/>
              </a:rPr>
              <a:t>membrane</a:t>
            </a:r>
          </a:p>
        </p:txBody>
      </p:sp>
      <p:sp>
        <p:nvSpPr>
          <p:cNvPr id="9308" name="Line 193"/>
          <p:cNvSpPr>
            <a:spLocks noChangeShapeType="1"/>
          </p:cNvSpPr>
          <p:nvPr/>
        </p:nvSpPr>
        <p:spPr bwMode="auto">
          <a:xfrm flipV="1">
            <a:off x="3313113" y="2409825"/>
            <a:ext cx="134937" cy="130175"/>
          </a:xfrm>
          <a:prstGeom prst="line">
            <a:avLst/>
          </a:prstGeom>
          <a:noFill/>
          <a:ln w="7938">
            <a:solidFill>
              <a:srgbClr val="000000"/>
            </a:solidFill>
            <a:round/>
            <a:headEnd/>
            <a:tailEnd/>
          </a:ln>
        </p:spPr>
        <p:txBody>
          <a:bodyPr/>
          <a:lstStyle/>
          <a:p>
            <a:endParaRPr lang="en-US"/>
          </a:p>
        </p:txBody>
      </p:sp>
      <p:sp>
        <p:nvSpPr>
          <p:cNvPr id="9309" name="Freeform 194"/>
          <p:cNvSpPr>
            <a:spLocks/>
          </p:cNvSpPr>
          <p:nvPr/>
        </p:nvSpPr>
        <p:spPr bwMode="auto">
          <a:xfrm>
            <a:off x="3262313" y="2514600"/>
            <a:ext cx="84137" cy="79375"/>
          </a:xfrm>
          <a:custGeom>
            <a:avLst/>
            <a:gdLst>
              <a:gd name="T0" fmla="*/ 136554330 w 36"/>
              <a:gd name="T1" fmla="*/ 43753263 h 36"/>
              <a:gd name="T2" fmla="*/ 136554330 w 36"/>
              <a:gd name="T3" fmla="*/ 43753263 h 36"/>
              <a:gd name="T4" fmla="*/ 169328051 w 36"/>
              <a:gd name="T5" fmla="*/ 63197924 h 36"/>
              <a:gd name="T6" fmla="*/ 196639844 w 36"/>
              <a:gd name="T7" fmla="*/ 72921375 h 36"/>
              <a:gd name="T8" fmla="*/ 196639844 w 36"/>
              <a:gd name="T9" fmla="*/ 72921375 h 36"/>
              <a:gd name="T10" fmla="*/ 98321091 w 36"/>
              <a:gd name="T11" fmla="*/ 116674620 h 36"/>
              <a:gd name="T12" fmla="*/ 0 w 36"/>
              <a:gd name="T13" fmla="*/ 175010845 h 36"/>
              <a:gd name="T14" fmla="*/ 0 w 36"/>
              <a:gd name="T15" fmla="*/ 175010845 h 36"/>
              <a:gd name="T16" fmla="*/ 60085496 w 36"/>
              <a:gd name="T17" fmla="*/ 87506525 h 36"/>
              <a:gd name="T18" fmla="*/ 98321091 w 36"/>
              <a:gd name="T19" fmla="*/ 0 h 36"/>
              <a:gd name="T20" fmla="*/ 98321091 w 36"/>
              <a:gd name="T21" fmla="*/ 0 h 36"/>
              <a:gd name="T22" fmla="*/ 120168656 w 36"/>
              <a:gd name="T23" fmla="*/ 29168104 h 36"/>
              <a:gd name="T24" fmla="*/ 136554330 w 36"/>
              <a:gd name="T25" fmla="*/ 43753263 h 36"/>
              <a:gd name="T26" fmla="*/ 136554330 w 36"/>
              <a:gd name="T27" fmla="*/ 43753263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25" y="9"/>
                </a:moveTo>
                <a:lnTo>
                  <a:pt x="25" y="9"/>
                </a:lnTo>
                <a:lnTo>
                  <a:pt x="31" y="13"/>
                </a:lnTo>
                <a:lnTo>
                  <a:pt x="36" y="15"/>
                </a:lnTo>
                <a:lnTo>
                  <a:pt x="18" y="24"/>
                </a:lnTo>
                <a:lnTo>
                  <a:pt x="0" y="36"/>
                </a:lnTo>
                <a:lnTo>
                  <a:pt x="11" y="18"/>
                </a:lnTo>
                <a:lnTo>
                  <a:pt x="18" y="0"/>
                </a:lnTo>
                <a:lnTo>
                  <a:pt x="22" y="6"/>
                </a:lnTo>
                <a:lnTo>
                  <a:pt x="25" y="9"/>
                </a:lnTo>
                <a:close/>
              </a:path>
            </a:pathLst>
          </a:custGeom>
          <a:solidFill>
            <a:srgbClr val="000000"/>
          </a:solidFill>
          <a:ln w="7938">
            <a:solidFill>
              <a:srgbClr val="000000"/>
            </a:solidFill>
            <a:round/>
            <a:headEnd/>
            <a:tailEnd/>
          </a:ln>
        </p:spPr>
        <p:txBody>
          <a:bodyPr/>
          <a:lstStyle/>
          <a:p>
            <a:endParaRPr lang="en-US"/>
          </a:p>
        </p:txBody>
      </p:sp>
      <p:sp>
        <p:nvSpPr>
          <p:cNvPr id="9310" name="Freeform 196"/>
          <p:cNvSpPr>
            <a:spLocks/>
          </p:cNvSpPr>
          <p:nvPr/>
        </p:nvSpPr>
        <p:spPr bwMode="auto">
          <a:xfrm>
            <a:off x="2527300" y="1417638"/>
            <a:ext cx="93663" cy="65087"/>
          </a:xfrm>
          <a:custGeom>
            <a:avLst/>
            <a:gdLst>
              <a:gd name="T0" fmla="*/ 49346351 w 40"/>
              <a:gd name="T1" fmla="*/ 51776712 h 30"/>
              <a:gd name="T2" fmla="*/ 49346351 w 40"/>
              <a:gd name="T3" fmla="*/ 51776712 h 30"/>
              <a:gd name="T4" fmla="*/ 60311943 w 40"/>
              <a:gd name="T5" fmla="*/ 23535462 h 30"/>
              <a:gd name="T6" fmla="*/ 71277534 w 40"/>
              <a:gd name="T7" fmla="*/ 0 h 30"/>
              <a:gd name="T8" fmla="*/ 71277534 w 40"/>
              <a:gd name="T9" fmla="*/ 0 h 30"/>
              <a:gd name="T10" fmla="*/ 148041376 w 40"/>
              <a:gd name="T11" fmla="*/ 75312182 h 30"/>
              <a:gd name="T12" fmla="*/ 219318929 w 40"/>
              <a:gd name="T13" fmla="*/ 141210584 h 30"/>
              <a:gd name="T14" fmla="*/ 219318929 w 40"/>
              <a:gd name="T15" fmla="*/ 141210584 h 30"/>
              <a:gd name="T16" fmla="*/ 109660635 w 40"/>
              <a:gd name="T17" fmla="*/ 108261383 h 30"/>
              <a:gd name="T18" fmla="*/ 0 w 40"/>
              <a:gd name="T19" fmla="*/ 94139677 h 30"/>
              <a:gd name="T20" fmla="*/ 0 w 40"/>
              <a:gd name="T21" fmla="*/ 94139677 h 30"/>
              <a:gd name="T22" fmla="*/ 38380759 w 40"/>
              <a:gd name="T23" fmla="*/ 75312182 h 30"/>
              <a:gd name="T24" fmla="*/ 49346351 w 40"/>
              <a:gd name="T25" fmla="*/ 51776712 h 30"/>
              <a:gd name="T26" fmla="*/ 49346351 w 40"/>
              <a:gd name="T27" fmla="*/ 51776712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30"/>
              <a:gd name="T44" fmla="*/ 40 w 40"/>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30">
                <a:moveTo>
                  <a:pt x="9" y="11"/>
                </a:moveTo>
                <a:lnTo>
                  <a:pt x="9" y="11"/>
                </a:lnTo>
                <a:lnTo>
                  <a:pt x="11" y="5"/>
                </a:lnTo>
                <a:lnTo>
                  <a:pt x="13" y="0"/>
                </a:lnTo>
                <a:lnTo>
                  <a:pt x="27" y="16"/>
                </a:lnTo>
                <a:lnTo>
                  <a:pt x="40" y="30"/>
                </a:lnTo>
                <a:lnTo>
                  <a:pt x="20" y="23"/>
                </a:lnTo>
                <a:lnTo>
                  <a:pt x="0" y="20"/>
                </a:lnTo>
                <a:lnTo>
                  <a:pt x="7" y="16"/>
                </a:lnTo>
                <a:lnTo>
                  <a:pt x="9" y="11"/>
                </a:lnTo>
                <a:close/>
              </a:path>
            </a:pathLst>
          </a:custGeom>
          <a:solidFill>
            <a:srgbClr val="000000"/>
          </a:solidFill>
          <a:ln w="7938">
            <a:solidFill>
              <a:srgbClr val="000000"/>
            </a:solidFill>
            <a:round/>
            <a:headEnd/>
            <a:tailEnd/>
          </a:ln>
        </p:spPr>
        <p:txBody>
          <a:bodyPr/>
          <a:lstStyle/>
          <a:p>
            <a:endParaRPr lang="en-US"/>
          </a:p>
        </p:txBody>
      </p:sp>
      <p:sp>
        <p:nvSpPr>
          <p:cNvPr id="9311" name="Freeform 197"/>
          <p:cNvSpPr>
            <a:spLocks/>
          </p:cNvSpPr>
          <p:nvPr/>
        </p:nvSpPr>
        <p:spPr bwMode="auto">
          <a:xfrm>
            <a:off x="3190875" y="1254125"/>
            <a:ext cx="96838" cy="69850"/>
          </a:xfrm>
          <a:custGeom>
            <a:avLst/>
            <a:gdLst>
              <a:gd name="T0" fmla="*/ 178514956 w 41"/>
              <a:gd name="T1" fmla="*/ 101541631 h 31"/>
              <a:gd name="T2" fmla="*/ 178514956 w 41"/>
              <a:gd name="T3" fmla="*/ 101541631 h 31"/>
              <a:gd name="T4" fmla="*/ 167357333 w 41"/>
              <a:gd name="T5" fmla="*/ 121847697 h 31"/>
              <a:gd name="T6" fmla="*/ 150620861 w 41"/>
              <a:gd name="T7" fmla="*/ 157387854 h 31"/>
              <a:gd name="T8" fmla="*/ 150620861 w 41"/>
              <a:gd name="T9" fmla="*/ 157387854 h 31"/>
              <a:gd name="T10" fmla="*/ 89256297 w 41"/>
              <a:gd name="T11" fmla="*/ 66001492 h 31"/>
              <a:gd name="T12" fmla="*/ 0 w 41"/>
              <a:gd name="T13" fmla="*/ 0 h 31"/>
              <a:gd name="T14" fmla="*/ 0 w 41"/>
              <a:gd name="T15" fmla="*/ 0 h 31"/>
              <a:gd name="T16" fmla="*/ 117150354 w 41"/>
              <a:gd name="T17" fmla="*/ 30461361 h 31"/>
              <a:gd name="T18" fmla="*/ 228721897 w 41"/>
              <a:gd name="T19" fmla="*/ 55846205 h 31"/>
              <a:gd name="T20" fmla="*/ 228721897 w 41"/>
              <a:gd name="T21" fmla="*/ 55846205 h 31"/>
              <a:gd name="T22" fmla="*/ 189672579 w 41"/>
              <a:gd name="T23" fmla="*/ 76154542 h 31"/>
              <a:gd name="T24" fmla="*/ 178514956 w 41"/>
              <a:gd name="T25" fmla="*/ 101541631 h 31"/>
              <a:gd name="T26" fmla="*/ 178514956 w 41"/>
              <a:gd name="T27" fmla="*/ 101541631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31"/>
              <a:gd name="T44" fmla="*/ 41 w 41"/>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31">
                <a:moveTo>
                  <a:pt x="32" y="20"/>
                </a:moveTo>
                <a:lnTo>
                  <a:pt x="32" y="20"/>
                </a:lnTo>
                <a:lnTo>
                  <a:pt x="30" y="24"/>
                </a:lnTo>
                <a:lnTo>
                  <a:pt x="27" y="31"/>
                </a:lnTo>
                <a:lnTo>
                  <a:pt x="16" y="13"/>
                </a:lnTo>
                <a:lnTo>
                  <a:pt x="0" y="0"/>
                </a:lnTo>
                <a:lnTo>
                  <a:pt x="21" y="6"/>
                </a:lnTo>
                <a:lnTo>
                  <a:pt x="41" y="11"/>
                </a:lnTo>
                <a:lnTo>
                  <a:pt x="34" y="15"/>
                </a:lnTo>
                <a:lnTo>
                  <a:pt x="32" y="20"/>
                </a:lnTo>
                <a:close/>
              </a:path>
            </a:pathLst>
          </a:custGeom>
          <a:solidFill>
            <a:srgbClr val="000000"/>
          </a:solidFill>
          <a:ln w="7938">
            <a:solidFill>
              <a:srgbClr val="000000"/>
            </a:solidFill>
            <a:round/>
            <a:headEnd/>
            <a:tailEnd/>
          </a:ln>
        </p:spPr>
        <p:txBody>
          <a:bodyPr/>
          <a:lstStyle/>
          <a:p>
            <a:endParaRPr lang="en-US"/>
          </a:p>
        </p:txBody>
      </p:sp>
      <p:sp>
        <p:nvSpPr>
          <p:cNvPr id="9312" name="Rectangle 198"/>
          <p:cNvSpPr>
            <a:spLocks noChangeArrowheads="1"/>
          </p:cNvSpPr>
          <p:nvPr/>
        </p:nvSpPr>
        <p:spPr bwMode="auto">
          <a:xfrm>
            <a:off x="1019175" y="2011363"/>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13" name="Rectangle 199"/>
          <p:cNvSpPr>
            <a:spLocks noChangeArrowheads="1"/>
          </p:cNvSpPr>
          <p:nvPr/>
        </p:nvSpPr>
        <p:spPr bwMode="auto">
          <a:xfrm>
            <a:off x="1504950" y="1887538"/>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14" name="Rectangle 200"/>
          <p:cNvSpPr>
            <a:spLocks noChangeArrowheads="1"/>
          </p:cNvSpPr>
          <p:nvPr/>
        </p:nvSpPr>
        <p:spPr bwMode="auto">
          <a:xfrm>
            <a:off x="1808163" y="1838325"/>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15" name="Rectangle 201"/>
          <p:cNvSpPr>
            <a:spLocks noChangeArrowheads="1"/>
          </p:cNvSpPr>
          <p:nvPr/>
        </p:nvSpPr>
        <p:spPr bwMode="auto">
          <a:xfrm>
            <a:off x="2887663" y="2179638"/>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16" name="Rectangle 202"/>
          <p:cNvSpPr>
            <a:spLocks noChangeArrowheads="1"/>
          </p:cNvSpPr>
          <p:nvPr/>
        </p:nvSpPr>
        <p:spPr bwMode="auto">
          <a:xfrm>
            <a:off x="3109913" y="2379663"/>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17" name="Rectangle 203"/>
          <p:cNvSpPr>
            <a:spLocks noChangeArrowheads="1"/>
          </p:cNvSpPr>
          <p:nvPr/>
        </p:nvSpPr>
        <p:spPr bwMode="auto">
          <a:xfrm>
            <a:off x="3341688" y="2547938"/>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18" name="Rectangle 204"/>
          <p:cNvSpPr>
            <a:spLocks noChangeArrowheads="1"/>
          </p:cNvSpPr>
          <p:nvPr/>
        </p:nvSpPr>
        <p:spPr bwMode="auto">
          <a:xfrm>
            <a:off x="3262313" y="2698750"/>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19" name="Rectangle 205"/>
          <p:cNvSpPr>
            <a:spLocks noChangeArrowheads="1"/>
          </p:cNvSpPr>
          <p:nvPr/>
        </p:nvSpPr>
        <p:spPr bwMode="auto">
          <a:xfrm>
            <a:off x="3248025" y="2797175"/>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20" name="Rectangle 206"/>
          <p:cNvSpPr>
            <a:spLocks noChangeArrowheads="1"/>
          </p:cNvSpPr>
          <p:nvPr/>
        </p:nvSpPr>
        <p:spPr bwMode="auto">
          <a:xfrm>
            <a:off x="3081338" y="2951163"/>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21" name="Rectangle 207"/>
          <p:cNvSpPr>
            <a:spLocks noChangeArrowheads="1"/>
          </p:cNvSpPr>
          <p:nvPr/>
        </p:nvSpPr>
        <p:spPr bwMode="auto">
          <a:xfrm>
            <a:off x="3233738" y="3105150"/>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22" name="Rectangle 208"/>
          <p:cNvSpPr>
            <a:spLocks noChangeArrowheads="1"/>
          </p:cNvSpPr>
          <p:nvPr/>
        </p:nvSpPr>
        <p:spPr bwMode="auto">
          <a:xfrm>
            <a:off x="3001963" y="3311525"/>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23" name="Rectangle 209"/>
          <p:cNvSpPr>
            <a:spLocks noChangeArrowheads="1"/>
          </p:cNvSpPr>
          <p:nvPr/>
        </p:nvSpPr>
        <p:spPr bwMode="auto">
          <a:xfrm>
            <a:off x="2743200" y="3275013"/>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24" name="Rectangle 210"/>
          <p:cNvSpPr>
            <a:spLocks noChangeArrowheads="1"/>
          </p:cNvSpPr>
          <p:nvPr/>
        </p:nvSpPr>
        <p:spPr bwMode="auto">
          <a:xfrm>
            <a:off x="2490788" y="3311525"/>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25" name="Rectangle 211"/>
          <p:cNvSpPr>
            <a:spLocks noChangeArrowheads="1"/>
          </p:cNvSpPr>
          <p:nvPr/>
        </p:nvSpPr>
        <p:spPr bwMode="auto">
          <a:xfrm>
            <a:off x="2176463" y="3275013"/>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26" name="Rectangle 212"/>
          <p:cNvSpPr>
            <a:spLocks noChangeArrowheads="1"/>
          </p:cNvSpPr>
          <p:nvPr/>
        </p:nvSpPr>
        <p:spPr bwMode="auto">
          <a:xfrm>
            <a:off x="1835150" y="3251200"/>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27" name="Rectangle 213"/>
          <p:cNvSpPr>
            <a:spLocks noChangeArrowheads="1"/>
          </p:cNvSpPr>
          <p:nvPr/>
        </p:nvSpPr>
        <p:spPr bwMode="auto">
          <a:xfrm>
            <a:off x="1552575" y="3211513"/>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28" name="Rectangle 214"/>
          <p:cNvSpPr>
            <a:spLocks noChangeArrowheads="1"/>
          </p:cNvSpPr>
          <p:nvPr/>
        </p:nvSpPr>
        <p:spPr bwMode="auto">
          <a:xfrm>
            <a:off x="1217613" y="3176588"/>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29" name="Rectangle 215"/>
          <p:cNvSpPr>
            <a:spLocks noChangeArrowheads="1"/>
          </p:cNvSpPr>
          <p:nvPr/>
        </p:nvSpPr>
        <p:spPr bwMode="auto">
          <a:xfrm>
            <a:off x="876300" y="3076575"/>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30" name="Rectangle 216"/>
          <p:cNvSpPr>
            <a:spLocks noChangeArrowheads="1"/>
          </p:cNvSpPr>
          <p:nvPr/>
        </p:nvSpPr>
        <p:spPr bwMode="auto">
          <a:xfrm>
            <a:off x="738188" y="2797175"/>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31" name="Rectangle 217"/>
          <p:cNvSpPr>
            <a:spLocks noChangeArrowheads="1"/>
          </p:cNvSpPr>
          <p:nvPr/>
        </p:nvSpPr>
        <p:spPr bwMode="auto">
          <a:xfrm>
            <a:off x="754063" y="2598738"/>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32" name="Rectangle 218"/>
          <p:cNvSpPr>
            <a:spLocks noChangeArrowheads="1"/>
          </p:cNvSpPr>
          <p:nvPr/>
        </p:nvSpPr>
        <p:spPr bwMode="auto">
          <a:xfrm>
            <a:off x="808038" y="2363788"/>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33" name="Rectangle 219"/>
          <p:cNvSpPr>
            <a:spLocks noChangeArrowheads="1"/>
          </p:cNvSpPr>
          <p:nvPr/>
        </p:nvSpPr>
        <p:spPr bwMode="auto">
          <a:xfrm>
            <a:off x="893763" y="2190750"/>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334" name="Rectangle 220"/>
          <p:cNvSpPr>
            <a:spLocks noChangeArrowheads="1"/>
          </p:cNvSpPr>
          <p:nvPr/>
        </p:nvSpPr>
        <p:spPr bwMode="auto">
          <a:xfrm>
            <a:off x="1089025" y="2200275"/>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35" name="Rectangle 221"/>
          <p:cNvSpPr>
            <a:spLocks noChangeArrowheads="1"/>
          </p:cNvSpPr>
          <p:nvPr/>
        </p:nvSpPr>
        <p:spPr bwMode="auto">
          <a:xfrm>
            <a:off x="1233488" y="2074863"/>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36" name="Rectangle 222"/>
          <p:cNvSpPr>
            <a:spLocks noChangeArrowheads="1"/>
          </p:cNvSpPr>
          <p:nvPr/>
        </p:nvSpPr>
        <p:spPr bwMode="auto">
          <a:xfrm>
            <a:off x="1498600" y="2043113"/>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37" name="Rectangle 223"/>
          <p:cNvSpPr>
            <a:spLocks noChangeArrowheads="1"/>
          </p:cNvSpPr>
          <p:nvPr/>
        </p:nvSpPr>
        <p:spPr bwMode="auto">
          <a:xfrm>
            <a:off x="1835150" y="2000250"/>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endParaRPr lang="en-US" sz="1400" b="0"/>
          </a:p>
        </p:txBody>
      </p:sp>
      <p:sp>
        <p:nvSpPr>
          <p:cNvPr id="9338" name="Rectangle 224"/>
          <p:cNvSpPr>
            <a:spLocks noChangeArrowheads="1"/>
          </p:cNvSpPr>
          <p:nvPr/>
        </p:nvSpPr>
        <p:spPr bwMode="auto">
          <a:xfrm>
            <a:off x="2798763" y="2349500"/>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39" name="Rectangle 225"/>
          <p:cNvSpPr>
            <a:spLocks noChangeArrowheads="1"/>
          </p:cNvSpPr>
          <p:nvPr/>
        </p:nvSpPr>
        <p:spPr bwMode="auto">
          <a:xfrm>
            <a:off x="2903538" y="2449513"/>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40" name="Rectangle 226"/>
          <p:cNvSpPr>
            <a:spLocks noChangeArrowheads="1"/>
          </p:cNvSpPr>
          <p:nvPr/>
        </p:nvSpPr>
        <p:spPr bwMode="auto">
          <a:xfrm>
            <a:off x="3109913" y="2559050"/>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41" name="Rectangle 227"/>
          <p:cNvSpPr>
            <a:spLocks noChangeArrowheads="1"/>
          </p:cNvSpPr>
          <p:nvPr/>
        </p:nvSpPr>
        <p:spPr bwMode="auto">
          <a:xfrm>
            <a:off x="3046413" y="2695575"/>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42" name="Rectangle 228"/>
          <p:cNvSpPr>
            <a:spLocks noChangeArrowheads="1"/>
          </p:cNvSpPr>
          <p:nvPr/>
        </p:nvSpPr>
        <p:spPr bwMode="auto">
          <a:xfrm>
            <a:off x="2989263" y="2752725"/>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43" name="Rectangle 229"/>
          <p:cNvSpPr>
            <a:spLocks noChangeArrowheads="1"/>
          </p:cNvSpPr>
          <p:nvPr/>
        </p:nvSpPr>
        <p:spPr bwMode="auto">
          <a:xfrm>
            <a:off x="2825750" y="2940050"/>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44" name="Rectangle 230"/>
          <p:cNvSpPr>
            <a:spLocks noChangeArrowheads="1"/>
          </p:cNvSpPr>
          <p:nvPr/>
        </p:nvSpPr>
        <p:spPr bwMode="auto">
          <a:xfrm>
            <a:off x="3041650" y="3105150"/>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45" name="Rectangle 231"/>
          <p:cNvSpPr>
            <a:spLocks noChangeArrowheads="1"/>
          </p:cNvSpPr>
          <p:nvPr/>
        </p:nvSpPr>
        <p:spPr bwMode="auto">
          <a:xfrm>
            <a:off x="2455863" y="3101975"/>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46" name="Rectangle 232"/>
          <p:cNvSpPr>
            <a:spLocks noChangeArrowheads="1"/>
          </p:cNvSpPr>
          <p:nvPr/>
        </p:nvSpPr>
        <p:spPr bwMode="auto">
          <a:xfrm>
            <a:off x="2722563" y="3092450"/>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47" name="Rectangle 233"/>
          <p:cNvSpPr>
            <a:spLocks noChangeArrowheads="1"/>
          </p:cNvSpPr>
          <p:nvPr/>
        </p:nvSpPr>
        <p:spPr bwMode="auto">
          <a:xfrm>
            <a:off x="2160588" y="3074988"/>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48" name="Rectangle 234"/>
          <p:cNvSpPr>
            <a:spLocks noChangeArrowheads="1"/>
          </p:cNvSpPr>
          <p:nvPr/>
        </p:nvSpPr>
        <p:spPr bwMode="auto">
          <a:xfrm>
            <a:off x="1862138" y="3060700"/>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49" name="Rectangle 235"/>
          <p:cNvSpPr>
            <a:spLocks noChangeArrowheads="1"/>
          </p:cNvSpPr>
          <p:nvPr/>
        </p:nvSpPr>
        <p:spPr bwMode="auto">
          <a:xfrm>
            <a:off x="1562100" y="3044825"/>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50" name="Rectangle 236"/>
          <p:cNvSpPr>
            <a:spLocks noChangeArrowheads="1"/>
          </p:cNvSpPr>
          <p:nvPr/>
        </p:nvSpPr>
        <p:spPr bwMode="auto">
          <a:xfrm>
            <a:off x="1265238" y="2995613"/>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51" name="Rectangle 237"/>
          <p:cNvSpPr>
            <a:spLocks noChangeArrowheads="1"/>
          </p:cNvSpPr>
          <p:nvPr/>
        </p:nvSpPr>
        <p:spPr bwMode="auto">
          <a:xfrm>
            <a:off x="955675" y="2936875"/>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52" name="Rectangle 238"/>
          <p:cNvSpPr>
            <a:spLocks noChangeArrowheads="1"/>
          </p:cNvSpPr>
          <p:nvPr/>
        </p:nvSpPr>
        <p:spPr bwMode="auto">
          <a:xfrm>
            <a:off x="919163" y="2795588"/>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53" name="Rectangle 239"/>
          <p:cNvSpPr>
            <a:spLocks noChangeArrowheads="1"/>
          </p:cNvSpPr>
          <p:nvPr/>
        </p:nvSpPr>
        <p:spPr bwMode="auto">
          <a:xfrm>
            <a:off x="955675" y="2598738"/>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54" name="Rectangle 240"/>
          <p:cNvSpPr>
            <a:spLocks noChangeArrowheads="1"/>
          </p:cNvSpPr>
          <p:nvPr/>
        </p:nvSpPr>
        <p:spPr bwMode="auto">
          <a:xfrm>
            <a:off x="1003300" y="2409825"/>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55" name="Rectangle 241"/>
          <p:cNvSpPr>
            <a:spLocks noChangeArrowheads="1"/>
          </p:cNvSpPr>
          <p:nvPr/>
        </p:nvSpPr>
        <p:spPr bwMode="auto">
          <a:xfrm>
            <a:off x="2928938" y="3157538"/>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356" name="Line 247"/>
          <p:cNvSpPr>
            <a:spLocks noChangeShapeType="1"/>
          </p:cNvSpPr>
          <p:nvPr/>
        </p:nvSpPr>
        <p:spPr bwMode="auto">
          <a:xfrm flipH="1">
            <a:off x="3355975" y="889000"/>
            <a:ext cx="581025" cy="0"/>
          </a:xfrm>
          <a:prstGeom prst="line">
            <a:avLst/>
          </a:prstGeom>
          <a:noFill/>
          <a:ln w="19050">
            <a:solidFill>
              <a:schemeClr val="tx1"/>
            </a:solidFill>
            <a:round/>
            <a:headEnd/>
            <a:tailEnd/>
          </a:ln>
        </p:spPr>
        <p:txBody>
          <a:bodyPr wrap="none" anchor="ctr"/>
          <a:lstStyle/>
          <a:p>
            <a:endParaRPr lang="en-US"/>
          </a:p>
        </p:txBody>
      </p:sp>
      <p:sp>
        <p:nvSpPr>
          <p:cNvPr id="9357" name="Line 248"/>
          <p:cNvSpPr>
            <a:spLocks noChangeShapeType="1"/>
          </p:cNvSpPr>
          <p:nvPr/>
        </p:nvSpPr>
        <p:spPr bwMode="auto">
          <a:xfrm flipV="1">
            <a:off x="3176588" y="877888"/>
            <a:ext cx="200025" cy="274637"/>
          </a:xfrm>
          <a:prstGeom prst="line">
            <a:avLst/>
          </a:prstGeom>
          <a:noFill/>
          <a:ln w="19050">
            <a:solidFill>
              <a:schemeClr val="tx1"/>
            </a:solidFill>
            <a:round/>
            <a:headEnd/>
            <a:tailEnd/>
          </a:ln>
        </p:spPr>
        <p:txBody>
          <a:bodyPr wrap="none" anchor="ctr"/>
          <a:lstStyle/>
          <a:p>
            <a:endParaRPr lang="en-US"/>
          </a:p>
        </p:txBody>
      </p:sp>
      <p:sp>
        <p:nvSpPr>
          <p:cNvPr id="9358" name="Rectangle 249"/>
          <p:cNvSpPr>
            <a:spLocks noChangeArrowheads="1"/>
          </p:cNvSpPr>
          <p:nvPr/>
        </p:nvSpPr>
        <p:spPr bwMode="auto">
          <a:xfrm>
            <a:off x="4560888" y="2297113"/>
            <a:ext cx="954087" cy="393700"/>
          </a:xfrm>
          <a:prstGeom prst="rect">
            <a:avLst/>
          </a:prstGeom>
          <a:noFill/>
          <a:ln w="28575">
            <a:solidFill>
              <a:schemeClr val="tx1"/>
            </a:solid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N </a:t>
            </a:r>
            <a:r>
              <a:rPr lang="en-US" sz="1200" b="0">
                <a:solidFill>
                  <a:srgbClr val="000000"/>
                </a:solidFill>
                <a:latin typeface="Times New Roman" pitchFamily="18" charset="0"/>
              </a:rPr>
              <a:t>= Nucleus</a:t>
            </a:r>
          </a:p>
          <a:p>
            <a:pPr eaLnBrk="1" hangingPunct="1"/>
            <a:r>
              <a:rPr lang="en-US" sz="1200" b="0" i="1">
                <a:solidFill>
                  <a:srgbClr val="000000"/>
                </a:solidFill>
                <a:latin typeface="Times New Roman" pitchFamily="18" charset="0"/>
              </a:rPr>
              <a:t>C</a:t>
            </a:r>
            <a:r>
              <a:rPr lang="en-US" sz="1200" b="0">
                <a:solidFill>
                  <a:srgbClr val="000000"/>
                </a:solidFill>
                <a:latin typeface="Times New Roman" pitchFamily="18" charset="0"/>
              </a:rPr>
              <a:t> = Cytoplasm</a:t>
            </a:r>
          </a:p>
        </p:txBody>
      </p:sp>
      <p:sp>
        <p:nvSpPr>
          <p:cNvPr id="9359" name="Text Box 407"/>
          <p:cNvSpPr txBox="1">
            <a:spLocks noChangeArrowheads="1"/>
          </p:cNvSpPr>
          <p:nvPr/>
        </p:nvSpPr>
        <p:spPr bwMode="auto">
          <a:xfrm>
            <a:off x="3635375" y="3744913"/>
            <a:ext cx="2114550" cy="336550"/>
          </a:xfrm>
          <a:prstGeom prst="rect">
            <a:avLst/>
          </a:prstGeom>
          <a:noFill/>
          <a:ln w="9525">
            <a:noFill/>
            <a:miter lim="800000"/>
            <a:headEnd/>
            <a:tailEnd/>
          </a:ln>
        </p:spPr>
        <p:txBody>
          <a:bodyPr wrap="none">
            <a:spAutoFit/>
          </a:bodyPr>
          <a:lstStyle/>
          <a:p>
            <a:r>
              <a:rPr lang="en-US" sz="1600" i="1">
                <a:latin typeface="Arial" pitchFamily="34" charset="0"/>
              </a:rPr>
              <a:t>Shank Capacitance:</a:t>
            </a:r>
          </a:p>
        </p:txBody>
      </p:sp>
      <p:sp>
        <p:nvSpPr>
          <p:cNvPr id="9360" name="Text Box 408"/>
          <p:cNvSpPr txBox="1">
            <a:spLocks noChangeArrowheads="1"/>
          </p:cNvSpPr>
          <p:nvPr/>
        </p:nvSpPr>
        <p:spPr bwMode="auto">
          <a:xfrm>
            <a:off x="3627438" y="4933950"/>
            <a:ext cx="1866900" cy="581025"/>
          </a:xfrm>
          <a:prstGeom prst="rect">
            <a:avLst/>
          </a:prstGeom>
          <a:noFill/>
          <a:ln w="9525">
            <a:noFill/>
            <a:miter lim="800000"/>
            <a:headEnd/>
            <a:tailEnd/>
          </a:ln>
        </p:spPr>
        <p:txBody>
          <a:bodyPr wrap="none">
            <a:spAutoFit/>
          </a:bodyPr>
          <a:lstStyle/>
          <a:p>
            <a:r>
              <a:rPr lang="en-US" sz="1600" i="1">
                <a:latin typeface="Arial" pitchFamily="34" charset="0"/>
              </a:rPr>
              <a:t>Submerged Shaft</a:t>
            </a:r>
          </a:p>
          <a:p>
            <a:r>
              <a:rPr lang="en-US" sz="1600" i="1">
                <a:latin typeface="Arial" pitchFamily="34" charset="0"/>
              </a:rPr>
              <a:t>Capacitance:</a:t>
            </a:r>
          </a:p>
        </p:txBody>
      </p:sp>
      <p:graphicFrame>
        <p:nvGraphicFramePr>
          <p:cNvPr id="9218" name="Object 409"/>
          <p:cNvGraphicFramePr>
            <a:graphicFrameLocks noChangeAspect="1"/>
          </p:cNvGraphicFramePr>
          <p:nvPr/>
        </p:nvGraphicFramePr>
        <p:xfrm>
          <a:off x="3930650" y="4122738"/>
          <a:ext cx="1455738" cy="617537"/>
        </p:xfrm>
        <a:graphic>
          <a:graphicData uri="http://schemas.openxmlformats.org/presentationml/2006/ole">
            <mc:AlternateContent xmlns:mc="http://schemas.openxmlformats.org/markup-compatibility/2006">
              <mc:Choice xmlns:v="urn:schemas-microsoft-com:vml" Requires="v">
                <p:oleObj spid="_x0000_s12298" name="Equation" r:id="rId4" imgW="927100" imgH="393700" progId="Equation.3">
                  <p:embed/>
                </p:oleObj>
              </mc:Choice>
              <mc:Fallback>
                <p:oleObj name="Equation" r:id="rId4" imgW="927100" imgH="393700" progId="Equation.3">
                  <p:embed/>
                  <p:pic>
                    <p:nvPicPr>
                      <p:cNvPr id="0" name="Object 4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0650" y="4122738"/>
                        <a:ext cx="1455738"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410"/>
          <p:cNvGraphicFramePr>
            <a:graphicFrameLocks noChangeAspect="1"/>
          </p:cNvGraphicFramePr>
          <p:nvPr/>
        </p:nvGraphicFramePr>
        <p:xfrm>
          <a:off x="3929063" y="5530850"/>
          <a:ext cx="1295400" cy="577850"/>
        </p:xfrm>
        <a:graphic>
          <a:graphicData uri="http://schemas.openxmlformats.org/presentationml/2006/ole">
            <mc:AlternateContent xmlns:mc="http://schemas.openxmlformats.org/markup-compatibility/2006">
              <mc:Choice xmlns:v="urn:schemas-microsoft-com:vml" Requires="v">
                <p:oleObj spid="_x0000_s12299" name="Equation" r:id="rId6" imgW="825500" imgH="368300" progId="Equation.3">
                  <p:embed/>
                </p:oleObj>
              </mc:Choice>
              <mc:Fallback>
                <p:oleObj name="Equation" r:id="rId6" imgW="825500" imgH="368300" progId="Equation.3">
                  <p:embed/>
                  <p:pic>
                    <p:nvPicPr>
                      <p:cNvPr id="0" name="Object 4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9063" y="5530850"/>
                        <a:ext cx="12954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61" name="Text Box 411"/>
          <p:cNvSpPr txBox="1">
            <a:spLocks noChangeArrowheads="1"/>
          </p:cNvSpPr>
          <p:nvPr/>
        </p:nvSpPr>
        <p:spPr bwMode="auto">
          <a:xfrm>
            <a:off x="6440488" y="4306888"/>
            <a:ext cx="2214562" cy="1803400"/>
          </a:xfrm>
          <a:prstGeom prst="rect">
            <a:avLst/>
          </a:prstGeom>
          <a:noFill/>
          <a:ln w="9525">
            <a:noFill/>
            <a:miter lim="800000"/>
            <a:headEnd/>
            <a:tailEnd/>
          </a:ln>
        </p:spPr>
        <p:txBody>
          <a:bodyPr>
            <a:spAutoFit/>
          </a:bodyPr>
          <a:lstStyle/>
          <a:p>
            <a:r>
              <a:rPr lang="en-US" sz="1600" b="0" i="1"/>
              <a:t>e</a:t>
            </a:r>
            <a:r>
              <a:rPr lang="en-US" sz="1600" b="0" i="1" baseline="-25000">
                <a:latin typeface="Times New Roman" pitchFamily="18" charset="0"/>
              </a:rPr>
              <a:t>r</a:t>
            </a:r>
            <a:r>
              <a:rPr lang="en-US" sz="1600" b="0">
                <a:latin typeface="Times New Roman" pitchFamily="18" charset="0"/>
              </a:rPr>
              <a:t>, </a:t>
            </a:r>
            <a:r>
              <a:rPr lang="en-US" sz="1600" b="0" i="1"/>
              <a:t>e</a:t>
            </a:r>
            <a:r>
              <a:rPr lang="en-US" sz="1600" b="0" baseline="-25000">
                <a:latin typeface="Times New Roman" pitchFamily="18" charset="0"/>
              </a:rPr>
              <a:t>0</a:t>
            </a:r>
            <a:r>
              <a:rPr lang="en-US" sz="1600" b="0">
                <a:latin typeface="Times New Roman" pitchFamily="18" charset="0"/>
              </a:rPr>
              <a:t> = dielectric const.</a:t>
            </a:r>
          </a:p>
          <a:p>
            <a:r>
              <a:rPr lang="en-US" sz="1600" b="0" i="1">
                <a:latin typeface="Times New Roman" pitchFamily="18" charset="0"/>
              </a:rPr>
              <a:t>D</a:t>
            </a:r>
            <a:r>
              <a:rPr lang="en-US" sz="1600" b="0">
                <a:latin typeface="Times New Roman" pitchFamily="18" charset="0"/>
              </a:rPr>
              <a:t> =  avg. dia. of shank</a:t>
            </a:r>
          </a:p>
          <a:p>
            <a:r>
              <a:rPr lang="en-US" sz="1600" b="0" i="1">
                <a:latin typeface="Times New Roman" pitchFamily="18" charset="0"/>
              </a:rPr>
              <a:t>d</a:t>
            </a:r>
            <a:r>
              <a:rPr lang="en-US" sz="1600" b="0">
                <a:latin typeface="Times New Roman" pitchFamily="18" charset="0"/>
              </a:rPr>
              <a:t>  =  dia. of electrode </a:t>
            </a:r>
          </a:p>
          <a:p>
            <a:r>
              <a:rPr lang="en-US" sz="1600" b="0" i="1">
                <a:latin typeface="Times New Roman" pitchFamily="18" charset="0"/>
              </a:rPr>
              <a:t>t</a:t>
            </a:r>
            <a:r>
              <a:rPr lang="en-US" sz="1600" b="0">
                <a:latin typeface="Times New Roman" pitchFamily="18" charset="0"/>
              </a:rPr>
              <a:t>   =  thickness of</a:t>
            </a:r>
          </a:p>
          <a:p>
            <a:r>
              <a:rPr lang="en-US" sz="1600" b="0">
                <a:latin typeface="Times New Roman" pitchFamily="18" charset="0"/>
              </a:rPr>
              <a:t>        insulation layer </a:t>
            </a:r>
          </a:p>
          <a:p>
            <a:r>
              <a:rPr lang="en-US" sz="1600" b="0" i="1">
                <a:latin typeface="Times New Roman" pitchFamily="18" charset="0"/>
              </a:rPr>
              <a:t>L</a:t>
            </a:r>
            <a:r>
              <a:rPr lang="en-US" sz="1600" b="0">
                <a:latin typeface="Times New Roman" pitchFamily="18" charset="0"/>
              </a:rPr>
              <a:t> =  length of shank &amp;</a:t>
            </a:r>
          </a:p>
          <a:p>
            <a:r>
              <a:rPr lang="en-US" sz="1600" b="0">
                <a:latin typeface="Times New Roman" pitchFamily="18" charset="0"/>
              </a:rPr>
              <a:t>       shaft, respectively</a:t>
            </a:r>
          </a:p>
        </p:txBody>
      </p:sp>
      <p:sp>
        <p:nvSpPr>
          <p:cNvPr id="9362" name="Text Box 412"/>
          <p:cNvSpPr txBox="1">
            <a:spLocks noChangeArrowheads="1"/>
          </p:cNvSpPr>
          <p:nvPr/>
        </p:nvSpPr>
        <p:spPr bwMode="auto">
          <a:xfrm>
            <a:off x="5540375" y="4291013"/>
            <a:ext cx="614363" cy="304800"/>
          </a:xfrm>
          <a:prstGeom prst="rect">
            <a:avLst/>
          </a:prstGeom>
          <a:noFill/>
          <a:ln w="9525">
            <a:noFill/>
            <a:miter lim="800000"/>
            <a:headEnd/>
            <a:tailEnd/>
          </a:ln>
        </p:spPr>
        <p:txBody>
          <a:bodyPr wrap="none">
            <a:spAutoFit/>
          </a:bodyPr>
          <a:lstStyle/>
          <a:p>
            <a:r>
              <a:rPr lang="en-US" sz="1400"/>
              <a:t>(5.16)</a:t>
            </a:r>
          </a:p>
        </p:txBody>
      </p:sp>
      <p:sp>
        <p:nvSpPr>
          <p:cNvPr id="9363" name="Text Box 413"/>
          <p:cNvSpPr txBox="1">
            <a:spLocks noChangeArrowheads="1"/>
          </p:cNvSpPr>
          <p:nvPr/>
        </p:nvSpPr>
        <p:spPr bwMode="auto">
          <a:xfrm>
            <a:off x="5513388" y="5618163"/>
            <a:ext cx="614362" cy="304800"/>
          </a:xfrm>
          <a:prstGeom prst="rect">
            <a:avLst/>
          </a:prstGeom>
          <a:noFill/>
          <a:ln w="9525">
            <a:noFill/>
            <a:miter lim="800000"/>
            <a:headEnd/>
            <a:tailEnd/>
          </a:ln>
        </p:spPr>
        <p:txBody>
          <a:bodyPr wrap="none">
            <a:spAutoFit/>
          </a:bodyPr>
          <a:lstStyle/>
          <a:p>
            <a:r>
              <a:rPr lang="en-US" sz="1400"/>
              <a:t>(5.17)</a:t>
            </a:r>
          </a:p>
        </p:txBody>
      </p:sp>
      <p:grpSp>
        <p:nvGrpSpPr>
          <p:cNvPr id="2" name="Group 418"/>
          <p:cNvGrpSpPr>
            <a:grpSpLocks/>
          </p:cNvGrpSpPr>
          <p:nvPr/>
        </p:nvGrpSpPr>
        <p:grpSpPr bwMode="auto">
          <a:xfrm>
            <a:off x="5772150" y="473075"/>
            <a:ext cx="3390900" cy="3227388"/>
            <a:chOff x="3287" y="260"/>
            <a:chExt cx="2136" cy="2033"/>
          </a:xfrm>
        </p:grpSpPr>
        <p:sp>
          <p:nvSpPr>
            <p:cNvPr id="9365" name="Freeform 333"/>
            <p:cNvSpPr>
              <a:spLocks/>
            </p:cNvSpPr>
            <p:nvPr/>
          </p:nvSpPr>
          <p:spPr bwMode="auto">
            <a:xfrm>
              <a:off x="3350" y="1117"/>
              <a:ext cx="1531" cy="790"/>
            </a:xfrm>
            <a:custGeom>
              <a:avLst/>
              <a:gdLst>
                <a:gd name="T0" fmla="*/ 0 w 2007"/>
                <a:gd name="T1" fmla="*/ 7 h 852"/>
                <a:gd name="T2" fmla="*/ 28 w 2007"/>
                <a:gd name="T3" fmla="*/ 2 h 852"/>
                <a:gd name="T4" fmla="*/ 51 w 2007"/>
                <a:gd name="T5" fmla="*/ 13 h 852"/>
                <a:gd name="T6" fmla="*/ 80 w 2007"/>
                <a:gd name="T7" fmla="*/ 7 h 852"/>
                <a:gd name="T8" fmla="*/ 101 w 2007"/>
                <a:gd name="T9" fmla="*/ 0 h 852"/>
                <a:gd name="T10" fmla="*/ 121 w 2007"/>
                <a:gd name="T11" fmla="*/ 7 h 852"/>
                <a:gd name="T12" fmla="*/ 150 w 2007"/>
                <a:gd name="T13" fmla="*/ 13 h 852"/>
                <a:gd name="T14" fmla="*/ 172 w 2007"/>
                <a:gd name="T15" fmla="*/ 2 h 852"/>
                <a:gd name="T16" fmla="*/ 201 w 2007"/>
                <a:gd name="T17" fmla="*/ 7 h 852"/>
                <a:gd name="T18" fmla="*/ 220 w 2007"/>
                <a:gd name="T19" fmla="*/ 16 h 852"/>
                <a:gd name="T20" fmla="*/ 240 w 2007"/>
                <a:gd name="T21" fmla="*/ 7 h 852"/>
                <a:gd name="T22" fmla="*/ 271 w 2007"/>
                <a:gd name="T23" fmla="*/ 2 h 852"/>
                <a:gd name="T24" fmla="*/ 281 w 2007"/>
                <a:gd name="T25" fmla="*/ 7 h 852"/>
                <a:gd name="T26" fmla="*/ 310 w 2007"/>
                <a:gd name="T27" fmla="*/ 13 h 852"/>
                <a:gd name="T28" fmla="*/ 333 w 2007"/>
                <a:gd name="T29" fmla="*/ 2 h 852"/>
                <a:gd name="T30" fmla="*/ 363 w 2007"/>
                <a:gd name="T31" fmla="*/ 7 h 852"/>
                <a:gd name="T32" fmla="*/ 381 w 2007"/>
                <a:gd name="T33" fmla="*/ 16 h 852"/>
                <a:gd name="T34" fmla="*/ 402 w 2007"/>
                <a:gd name="T35" fmla="*/ 7 h 852"/>
                <a:gd name="T36" fmla="*/ 431 w 2007"/>
                <a:gd name="T37" fmla="*/ 2 h 852"/>
                <a:gd name="T38" fmla="*/ 454 w 2007"/>
                <a:gd name="T39" fmla="*/ 13 h 852"/>
                <a:gd name="T40" fmla="*/ 482 w 2007"/>
                <a:gd name="T41" fmla="*/ 7 h 852"/>
                <a:gd name="T42" fmla="*/ 503 w 2007"/>
                <a:gd name="T43" fmla="*/ 0 h 852"/>
                <a:gd name="T44" fmla="*/ 523 w 2007"/>
                <a:gd name="T45" fmla="*/ 7 h 852"/>
                <a:gd name="T46" fmla="*/ 543 w 2007"/>
                <a:gd name="T47" fmla="*/ 16 h 852"/>
                <a:gd name="T48" fmla="*/ 563 w 2007"/>
                <a:gd name="T49" fmla="*/ 7 h 852"/>
                <a:gd name="T50" fmla="*/ 593 w 2007"/>
                <a:gd name="T51" fmla="*/ 2 h 852"/>
                <a:gd name="T52" fmla="*/ 614 w 2007"/>
                <a:gd name="T53" fmla="*/ 13 h 852"/>
                <a:gd name="T54" fmla="*/ 644 w 2007"/>
                <a:gd name="T55" fmla="*/ 7 h 852"/>
                <a:gd name="T56" fmla="*/ 664 w 2007"/>
                <a:gd name="T57" fmla="*/ 0 h 852"/>
                <a:gd name="T58" fmla="*/ 683 w 2007"/>
                <a:gd name="T59" fmla="*/ 7 h 852"/>
                <a:gd name="T60" fmla="*/ 712 w 2007"/>
                <a:gd name="T61" fmla="*/ 13 h 852"/>
                <a:gd name="T62" fmla="*/ 735 w 2007"/>
                <a:gd name="T63" fmla="*/ 2 h 852"/>
                <a:gd name="T64" fmla="*/ 764 w 2007"/>
                <a:gd name="T65" fmla="*/ 7 h 852"/>
                <a:gd name="T66" fmla="*/ 776 w 2007"/>
                <a:gd name="T67" fmla="*/ 13 h 852"/>
                <a:gd name="T68" fmla="*/ 805 w 2007"/>
                <a:gd name="T69" fmla="*/ 7 h 852"/>
                <a:gd name="T70" fmla="*/ 825 w 2007"/>
                <a:gd name="T71" fmla="*/ 0 h 852"/>
                <a:gd name="T72" fmla="*/ 845 w 2007"/>
                <a:gd name="T73" fmla="*/ 7 h 852"/>
                <a:gd name="T74" fmla="*/ 875 w 2007"/>
                <a:gd name="T75" fmla="*/ 13 h 852"/>
                <a:gd name="T76" fmla="*/ 897 w 2007"/>
                <a:gd name="T77" fmla="*/ 2 h 852"/>
                <a:gd name="T78" fmla="*/ 926 w 2007"/>
                <a:gd name="T79" fmla="*/ 7 h 852"/>
                <a:gd name="T80" fmla="*/ 946 w 2007"/>
                <a:gd name="T81" fmla="*/ 16 h 852"/>
                <a:gd name="T82" fmla="*/ 966 w 2007"/>
                <a:gd name="T83" fmla="*/ 7 h 852"/>
                <a:gd name="T84" fmla="*/ 995 w 2007"/>
                <a:gd name="T85" fmla="*/ 2 h 852"/>
                <a:gd name="T86" fmla="*/ 1006 w 2007"/>
                <a:gd name="T87" fmla="*/ 7 h 852"/>
                <a:gd name="T88" fmla="*/ 1035 w 2007"/>
                <a:gd name="T89" fmla="*/ 13 h 852"/>
                <a:gd name="T90" fmla="*/ 1057 w 2007"/>
                <a:gd name="T91" fmla="*/ 2 h 852"/>
                <a:gd name="T92" fmla="*/ 1088 w 2007"/>
                <a:gd name="T93" fmla="*/ 7 h 852"/>
                <a:gd name="T94" fmla="*/ 1106 w 2007"/>
                <a:gd name="T95" fmla="*/ 16 h 852"/>
                <a:gd name="T96" fmla="*/ 1127 w 2007"/>
                <a:gd name="T97" fmla="*/ 7 h 852"/>
                <a:gd name="T98" fmla="*/ 1156 w 2007"/>
                <a:gd name="T99" fmla="*/ 2 h 852"/>
                <a:gd name="T100" fmla="*/ 0 w 2007"/>
                <a:gd name="T101" fmla="*/ 733 h 8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7"/>
                <a:gd name="T154" fmla="*/ 0 h 852"/>
                <a:gd name="T155" fmla="*/ 2007 w 2007"/>
                <a:gd name="T156" fmla="*/ 852 h 8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7" h="852">
                  <a:moveTo>
                    <a:pt x="0" y="852"/>
                  </a:moveTo>
                  <a:lnTo>
                    <a:pt x="0" y="9"/>
                  </a:lnTo>
                  <a:lnTo>
                    <a:pt x="20" y="2"/>
                  </a:lnTo>
                  <a:lnTo>
                    <a:pt x="34" y="0"/>
                  </a:lnTo>
                  <a:lnTo>
                    <a:pt x="49" y="2"/>
                  </a:lnTo>
                  <a:lnTo>
                    <a:pt x="70" y="9"/>
                  </a:lnTo>
                  <a:lnTo>
                    <a:pt x="88" y="15"/>
                  </a:lnTo>
                  <a:lnTo>
                    <a:pt x="104" y="18"/>
                  </a:lnTo>
                  <a:lnTo>
                    <a:pt x="119" y="15"/>
                  </a:lnTo>
                  <a:lnTo>
                    <a:pt x="138" y="9"/>
                  </a:lnTo>
                  <a:lnTo>
                    <a:pt x="158" y="2"/>
                  </a:lnTo>
                  <a:lnTo>
                    <a:pt x="174" y="0"/>
                  </a:lnTo>
                  <a:lnTo>
                    <a:pt x="190" y="2"/>
                  </a:lnTo>
                  <a:lnTo>
                    <a:pt x="208" y="9"/>
                  </a:lnTo>
                  <a:lnTo>
                    <a:pt x="226" y="15"/>
                  </a:lnTo>
                  <a:lnTo>
                    <a:pt x="241" y="18"/>
                  </a:lnTo>
                  <a:lnTo>
                    <a:pt x="257" y="15"/>
                  </a:lnTo>
                  <a:lnTo>
                    <a:pt x="275" y="9"/>
                  </a:lnTo>
                  <a:lnTo>
                    <a:pt x="296" y="2"/>
                  </a:lnTo>
                  <a:lnTo>
                    <a:pt x="312" y="0"/>
                  </a:lnTo>
                  <a:lnTo>
                    <a:pt x="327" y="2"/>
                  </a:lnTo>
                  <a:lnTo>
                    <a:pt x="345" y="9"/>
                  </a:lnTo>
                  <a:lnTo>
                    <a:pt x="364" y="15"/>
                  </a:lnTo>
                  <a:lnTo>
                    <a:pt x="379" y="18"/>
                  </a:lnTo>
                  <a:lnTo>
                    <a:pt x="395" y="15"/>
                  </a:lnTo>
                  <a:lnTo>
                    <a:pt x="413" y="9"/>
                  </a:lnTo>
                  <a:lnTo>
                    <a:pt x="434" y="2"/>
                  </a:lnTo>
                  <a:lnTo>
                    <a:pt x="449" y="0"/>
                  </a:lnTo>
                  <a:lnTo>
                    <a:pt x="465" y="2"/>
                  </a:lnTo>
                  <a:lnTo>
                    <a:pt x="483" y="9"/>
                  </a:lnTo>
                  <a:lnTo>
                    <a:pt x="501" y="15"/>
                  </a:lnTo>
                  <a:lnTo>
                    <a:pt x="517" y="18"/>
                  </a:lnTo>
                  <a:lnTo>
                    <a:pt x="533" y="15"/>
                  </a:lnTo>
                  <a:lnTo>
                    <a:pt x="553" y="9"/>
                  </a:lnTo>
                  <a:lnTo>
                    <a:pt x="572" y="2"/>
                  </a:lnTo>
                  <a:lnTo>
                    <a:pt x="587" y="0"/>
                  </a:lnTo>
                  <a:lnTo>
                    <a:pt x="603" y="2"/>
                  </a:lnTo>
                  <a:lnTo>
                    <a:pt x="624" y="9"/>
                  </a:lnTo>
                  <a:lnTo>
                    <a:pt x="642" y="15"/>
                  </a:lnTo>
                  <a:lnTo>
                    <a:pt x="655" y="18"/>
                  </a:lnTo>
                  <a:lnTo>
                    <a:pt x="671" y="15"/>
                  </a:lnTo>
                  <a:lnTo>
                    <a:pt x="691" y="9"/>
                  </a:lnTo>
                  <a:lnTo>
                    <a:pt x="712" y="2"/>
                  </a:lnTo>
                  <a:lnTo>
                    <a:pt x="728" y="0"/>
                  </a:lnTo>
                  <a:lnTo>
                    <a:pt x="741" y="2"/>
                  </a:lnTo>
                  <a:lnTo>
                    <a:pt x="761" y="9"/>
                  </a:lnTo>
                  <a:lnTo>
                    <a:pt x="780" y="15"/>
                  </a:lnTo>
                  <a:lnTo>
                    <a:pt x="795" y="18"/>
                  </a:lnTo>
                  <a:lnTo>
                    <a:pt x="811" y="15"/>
                  </a:lnTo>
                  <a:lnTo>
                    <a:pt x="829" y="9"/>
                  </a:lnTo>
                  <a:lnTo>
                    <a:pt x="850" y="2"/>
                  </a:lnTo>
                  <a:lnTo>
                    <a:pt x="865" y="0"/>
                  </a:lnTo>
                  <a:lnTo>
                    <a:pt x="881" y="2"/>
                  </a:lnTo>
                  <a:lnTo>
                    <a:pt x="899" y="9"/>
                  </a:lnTo>
                  <a:lnTo>
                    <a:pt x="917" y="15"/>
                  </a:lnTo>
                  <a:lnTo>
                    <a:pt x="933" y="18"/>
                  </a:lnTo>
                  <a:lnTo>
                    <a:pt x="949" y="15"/>
                  </a:lnTo>
                  <a:lnTo>
                    <a:pt x="967" y="9"/>
                  </a:lnTo>
                  <a:lnTo>
                    <a:pt x="988" y="2"/>
                  </a:lnTo>
                  <a:lnTo>
                    <a:pt x="1003" y="0"/>
                  </a:lnTo>
                  <a:lnTo>
                    <a:pt x="1019" y="2"/>
                  </a:lnTo>
                  <a:lnTo>
                    <a:pt x="1037" y="9"/>
                  </a:lnTo>
                  <a:lnTo>
                    <a:pt x="1055" y="15"/>
                  </a:lnTo>
                  <a:lnTo>
                    <a:pt x="1071" y="18"/>
                  </a:lnTo>
                  <a:lnTo>
                    <a:pt x="1087" y="15"/>
                  </a:lnTo>
                  <a:lnTo>
                    <a:pt x="1107" y="9"/>
                  </a:lnTo>
                  <a:lnTo>
                    <a:pt x="1125" y="2"/>
                  </a:lnTo>
                  <a:lnTo>
                    <a:pt x="1141" y="0"/>
                  </a:lnTo>
                  <a:lnTo>
                    <a:pt x="1157" y="2"/>
                  </a:lnTo>
                  <a:lnTo>
                    <a:pt x="1175" y="9"/>
                  </a:lnTo>
                  <a:lnTo>
                    <a:pt x="1193" y="15"/>
                  </a:lnTo>
                  <a:lnTo>
                    <a:pt x="1209" y="18"/>
                  </a:lnTo>
                  <a:lnTo>
                    <a:pt x="1225" y="15"/>
                  </a:lnTo>
                  <a:lnTo>
                    <a:pt x="1245" y="9"/>
                  </a:lnTo>
                  <a:lnTo>
                    <a:pt x="1263" y="2"/>
                  </a:lnTo>
                  <a:lnTo>
                    <a:pt x="1279" y="0"/>
                  </a:lnTo>
                  <a:lnTo>
                    <a:pt x="1295" y="2"/>
                  </a:lnTo>
                  <a:lnTo>
                    <a:pt x="1313" y="9"/>
                  </a:lnTo>
                  <a:lnTo>
                    <a:pt x="1315" y="9"/>
                  </a:lnTo>
                  <a:lnTo>
                    <a:pt x="1333" y="15"/>
                  </a:lnTo>
                  <a:lnTo>
                    <a:pt x="1349" y="18"/>
                  </a:lnTo>
                  <a:lnTo>
                    <a:pt x="1365" y="15"/>
                  </a:lnTo>
                  <a:lnTo>
                    <a:pt x="1383" y="9"/>
                  </a:lnTo>
                  <a:lnTo>
                    <a:pt x="1404" y="2"/>
                  </a:lnTo>
                  <a:lnTo>
                    <a:pt x="1419" y="0"/>
                  </a:lnTo>
                  <a:lnTo>
                    <a:pt x="1435" y="2"/>
                  </a:lnTo>
                  <a:lnTo>
                    <a:pt x="1453" y="9"/>
                  </a:lnTo>
                  <a:lnTo>
                    <a:pt x="1471" y="15"/>
                  </a:lnTo>
                  <a:lnTo>
                    <a:pt x="1487" y="18"/>
                  </a:lnTo>
                  <a:lnTo>
                    <a:pt x="1503" y="15"/>
                  </a:lnTo>
                  <a:lnTo>
                    <a:pt x="1521" y="9"/>
                  </a:lnTo>
                  <a:lnTo>
                    <a:pt x="1541" y="2"/>
                  </a:lnTo>
                  <a:lnTo>
                    <a:pt x="1557" y="0"/>
                  </a:lnTo>
                  <a:lnTo>
                    <a:pt x="1573" y="2"/>
                  </a:lnTo>
                  <a:lnTo>
                    <a:pt x="1591" y="9"/>
                  </a:lnTo>
                  <a:lnTo>
                    <a:pt x="1609" y="15"/>
                  </a:lnTo>
                  <a:lnTo>
                    <a:pt x="1625" y="18"/>
                  </a:lnTo>
                  <a:lnTo>
                    <a:pt x="1641" y="15"/>
                  </a:lnTo>
                  <a:lnTo>
                    <a:pt x="1659" y="9"/>
                  </a:lnTo>
                  <a:lnTo>
                    <a:pt x="1679" y="2"/>
                  </a:lnTo>
                  <a:lnTo>
                    <a:pt x="1695" y="0"/>
                  </a:lnTo>
                  <a:lnTo>
                    <a:pt x="1711" y="2"/>
                  </a:lnTo>
                  <a:lnTo>
                    <a:pt x="1729" y="9"/>
                  </a:lnTo>
                  <a:lnTo>
                    <a:pt x="1747" y="15"/>
                  </a:lnTo>
                  <a:lnTo>
                    <a:pt x="1763" y="18"/>
                  </a:lnTo>
                  <a:lnTo>
                    <a:pt x="1779" y="15"/>
                  </a:lnTo>
                  <a:lnTo>
                    <a:pt x="1799" y="9"/>
                  </a:lnTo>
                  <a:lnTo>
                    <a:pt x="1817" y="2"/>
                  </a:lnTo>
                  <a:lnTo>
                    <a:pt x="1833" y="0"/>
                  </a:lnTo>
                  <a:lnTo>
                    <a:pt x="1849" y="2"/>
                  </a:lnTo>
                  <a:lnTo>
                    <a:pt x="1869" y="9"/>
                  </a:lnTo>
                  <a:lnTo>
                    <a:pt x="1887" y="15"/>
                  </a:lnTo>
                  <a:lnTo>
                    <a:pt x="1901" y="18"/>
                  </a:lnTo>
                  <a:lnTo>
                    <a:pt x="1917" y="15"/>
                  </a:lnTo>
                  <a:lnTo>
                    <a:pt x="1937" y="9"/>
                  </a:lnTo>
                  <a:lnTo>
                    <a:pt x="1957" y="2"/>
                  </a:lnTo>
                  <a:lnTo>
                    <a:pt x="1973" y="0"/>
                  </a:lnTo>
                  <a:lnTo>
                    <a:pt x="1987" y="2"/>
                  </a:lnTo>
                  <a:lnTo>
                    <a:pt x="2007" y="9"/>
                  </a:lnTo>
                  <a:lnTo>
                    <a:pt x="2007" y="852"/>
                  </a:lnTo>
                  <a:lnTo>
                    <a:pt x="0" y="852"/>
                  </a:lnTo>
                  <a:close/>
                </a:path>
              </a:pathLst>
            </a:custGeom>
            <a:solidFill>
              <a:srgbClr val="D9D9D9"/>
            </a:solidFill>
            <a:ln w="9525">
              <a:noFill/>
              <a:round/>
              <a:headEnd/>
              <a:tailEnd/>
            </a:ln>
          </p:spPr>
          <p:txBody>
            <a:bodyPr/>
            <a:lstStyle/>
            <a:p>
              <a:endParaRPr lang="en-US"/>
            </a:p>
          </p:txBody>
        </p:sp>
        <p:sp>
          <p:nvSpPr>
            <p:cNvPr id="9366" name="Freeform 415"/>
            <p:cNvSpPr>
              <a:spLocks/>
            </p:cNvSpPr>
            <p:nvPr/>
          </p:nvSpPr>
          <p:spPr bwMode="auto">
            <a:xfrm>
              <a:off x="3498" y="1443"/>
              <a:ext cx="1182" cy="416"/>
            </a:xfrm>
            <a:custGeom>
              <a:avLst/>
              <a:gdLst>
                <a:gd name="T0" fmla="*/ 542 w 1182"/>
                <a:gd name="T1" fmla="*/ 0 h 416"/>
                <a:gd name="T2" fmla="*/ 505 w 1182"/>
                <a:gd name="T3" fmla="*/ 26 h 416"/>
                <a:gd name="T4" fmla="*/ 459 w 1182"/>
                <a:gd name="T5" fmla="*/ 31 h 416"/>
                <a:gd name="T6" fmla="*/ 411 w 1182"/>
                <a:gd name="T7" fmla="*/ 10 h 416"/>
                <a:gd name="T8" fmla="*/ 387 w 1182"/>
                <a:gd name="T9" fmla="*/ 5 h 416"/>
                <a:gd name="T10" fmla="*/ 350 w 1182"/>
                <a:gd name="T11" fmla="*/ 31 h 416"/>
                <a:gd name="T12" fmla="*/ 331 w 1182"/>
                <a:gd name="T13" fmla="*/ 66 h 416"/>
                <a:gd name="T14" fmla="*/ 307 w 1182"/>
                <a:gd name="T15" fmla="*/ 96 h 416"/>
                <a:gd name="T16" fmla="*/ 252 w 1182"/>
                <a:gd name="T17" fmla="*/ 107 h 416"/>
                <a:gd name="T18" fmla="*/ 230 w 1182"/>
                <a:gd name="T19" fmla="*/ 99 h 416"/>
                <a:gd name="T20" fmla="*/ 196 w 1182"/>
                <a:gd name="T21" fmla="*/ 106 h 416"/>
                <a:gd name="T22" fmla="*/ 160 w 1182"/>
                <a:gd name="T23" fmla="*/ 141 h 416"/>
                <a:gd name="T24" fmla="*/ 136 w 1182"/>
                <a:gd name="T25" fmla="*/ 163 h 416"/>
                <a:gd name="T26" fmla="*/ 94 w 1182"/>
                <a:gd name="T27" fmla="*/ 168 h 416"/>
                <a:gd name="T28" fmla="*/ 65 w 1182"/>
                <a:gd name="T29" fmla="*/ 176 h 416"/>
                <a:gd name="T30" fmla="*/ 44 w 1182"/>
                <a:gd name="T31" fmla="*/ 194 h 416"/>
                <a:gd name="T32" fmla="*/ 20 w 1182"/>
                <a:gd name="T33" fmla="*/ 239 h 416"/>
                <a:gd name="T34" fmla="*/ 8 w 1182"/>
                <a:gd name="T35" fmla="*/ 263 h 416"/>
                <a:gd name="T36" fmla="*/ 0 w 1182"/>
                <a:gd name="T37" fmla="*/ 301 h 416"/>
                <a:gd name="T38" fmla="*/ 4 w 1182"/>
                <a:gd name="T39" fmla="*/ 327 h 416"/>
                <a:gd name="T40" fmla="*/ 19 w 1182"/>
                <a:gd name="T41" fmla="*/ 352 h 416"/>
                <a:gd name="T42" fmla="*/ 36 w 1182"/>
                <a:gd name="T43" fmla="*/ 362 h 416"/>
                <a:gd name="T44" fmla="*/ 40 w 1182"/>
                <a:gd name="T45" fmla="*/ 381 h 416"/>
                <a:gd name="T46" fmla="*/ 19 w 1182"/>
                <a:gd name="T47" fmla="*/ 397 h 416"/>
                <a:gd name="T48" fmla="*/ 12 w 1182"/>
                <a:gd name="T49" fmla="*/ 416 h 416"/>
                <a:gd name="T50" fmla="*/ 1126 w 1182"/>
                <a:gd name="T51" fmla="*/ 413 h 416"/>
                <a:gd name="T52" fmla="*/ 1129 w 1182"/>
                <a:gd name="T53" fmla="*/ 389 h 416"/>
                <a:gd name="T54" fmla="*/ 1164 w 1182"/>
                <a:gd name="T55" fmla="*/ 365 h 416"/>
                <a:gd name="T56" fmla="*/ 1182 w 1182"/>
                <a:gd name="T57" fmla="*/ 338 h 416"/>
                <a:gd name="T58" fmla="*/ 1172 w 1182"/>
                <a:gd name="T59" fmla="*/ 330 h 416"/>
                <a:gd name="T60" fmla="*/ 1156 w 1182"/>
                <a:gd name="T61" fmla="*/ 306 h 416"/>
                <a:gd name="T62" fmla="*/ 1134 w 1182"/>
                <a:gd name="T63" fmla="*/ 290 h 416"/>
                <a:gd name="T64" fmla="*/ 1139 w 1182"/>
                <a:gd name="T65" fmla="*/ 240 h 416"/>
                <a:gd name="T66" fmla="*/ 1166 w 1182"/>
                <a:gd name="T67" fmla="*/ 183 h 416"/>
                <a:gd name="T68" fmla="*/ 1161 w 1182"/>
                <a:gd name="T69" fmla="*/ 151 h 416"/>
                <a:gd name="T70" fmla="*/ 1139 w 1182"/>
                <a:gd name="T71" fmla="*/ 138 h 416"/>
                <a:gd name="T72" fmla="*/ 1115 w 1182"/>
                <a:gd name="T73" fmla="*/ 135 h 416"/>
                <a:gd name="T74" fmla="*/ 1091 w 1182"/>
                <a:gd name="T75" fmla="*/ 157 h 416"/>
                <a:gd name="T76" fmla="*/ 1068 w 1182"/>
                <a:gd name="T77" fmla="*/ 163 h 416"/>
                <a:gd name="T78" fmla="*/ 1043 w 1182"/>
                <a:gd name="T79" fmla="*/ 165 h 416"/>
                <a:gd name="T80" fmla="*/ 1033 w 1182"/>
                <a:gd name="T81" fmla="*/ 143 h 416"/>
                <a:gd name="T82" fmla="*/ 1017 w 1182"/>
                <a:gd name="T83" fmla="*/ 120 h 416"/>
                <a:gd name="T84" fmla="*/ 1001 w 1182"/>
                <a:gd name="T85" fmla="*/ 112 h 416"/>
                <a:gd name="T86" fmla="*/ 974 w 1182"/>
                <a:gd name="T87" fmla="*/ 111 h 416"/>
                <a:gd name="T88" fmla="*/ 947 w 1182"/>
                <a:gd name="T89" fmla="*/ 103 h 416"/>
                <a:gd name="T90" fmla="*/ 945 w 1182"/>
                <a:gd name="T91" fmla="*/ 91 h 416"/>
                <a:gd name="T92" fmla="*/ 947 w 1182"/>
                <a:gd name="T93" fmla="*/ 77 h 416"/>
                <a:gd name="T94" fmla="*/ 940 w 1182"/>
                <a:gd name="T95" fmla="*/ 66 h 416"/>
                <a:gd name="T96" fmla="*/ 920 w 1182"/>
                <a:gd name="T97" fmla="*/ 72 h 416"/>
                <a:gd name="T98" fmla="*/ 888 w 1182"/>
                <a:gd name="T99" fmla="*/ 91 h 416"/>
                <a:gd name="T100" fmla="*/ 865 w 1182"/>
                <a:gd name="T101" fmla="*/ 93 h 416"/>
                <a:gd name="T102" fmla="*/ 822 w 1182"/>
                <a:gd name="T103" fmla="*/ 87 h 416"/>
                <a:gd name="T104" fmla="*/ 804 w 1182"/>
                <a:gd name="T105" fmla="*/ 75 h 416"/>
                <a:gd name="T106" fmla="*/ 758 w 1182"/>
                <a:gd name="T107" fmla="*/ 117 h 416"/>
                <a:gd name="T108" fmla="*/ 761 w 1182"/>
                <a:gd name="T109" fmla="*/ 157 h 416"/>
                <a:gd name="T110" fmla="*/ 708 w 1182"/>
                <a:gd name="T111" fmla="*/ 232 h 416"/>
                <a:gd name="T112" fmla="*/ 657 w 1182"/>
                <a:gd name="T113" fmla="*/ 146 h 416"/>
                <a:gd name="T114" fmla="*/ 659 w 1182"/>
                <a:gd name="T115" fmla="*/ 119 h 416"/>
                <a:gd name="T116" fmla="*/ 542 w 1182"/>
                <a:gd name="T117" fmla="*/ 0 h 4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82"/>
                <a:gd name="T178" fmla="*/ 0 h 416"/>
                <a:gd name="T179" fmla="*/ 1182 w 1182"/>
                <a:gd name="T180" fmla="*/ 416 h 4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82" h="416">
                  <a:moveTo>
                    <a:pt x="542" y="0"/>
                  </a:moveTo>
                  <a:lnTo>
                    <a:pt x="505" y="26"/>
                  </a:lnTo>
                  <a:lnTo>
                    <a:pt x="459" y="31"/>
                  </a:lnTo>
                  <a:lnTo>
                    <a:pt x="411" y="10"/>
                  </a:lnTo>
                  <a:lnTo>
                    <a:pt x="387" y="5"/>
                  </a:lnTo>
                  <a:lnTo>
                    <a:pt x="350" y="31"/>
                  </a:lnTo>
                  <a:lnTo>
                    <a:pt x="331" y="66"/>
                  </a:lnTo>
                  <a:lnTo>
                    <a:pt x="307" y="96"/>
                  </a:lnTo>
                  <a:lnTo>
                    <a:pt x="252" y="107"/>
                  </a:lnTo>
                  <a:lnTo>
                    <a:pt x="230" y="99"/>
                  </a:lnTo>
                  <a:lnTo>
                    <a:pt x="196" y="106"/>
                  </a:lnTo>
                  <a:lnTo>
                    <a:pt x="160" y="141"/>
                  </a:lnTo>
                  <a:lnTo>
                    <a:pt x="136" y="163"/>
                  </a:lnTo>
                  <a:lnTo>
                    <a:pt x="94" y="168"/>
                  </a:lnTo>
                  <a:lnTo>
                    <a:pt x="65" y="176"/>
                  </a:lnTo>
                  <a:lnTo>
                    <a:pt x="44" y="194"/>
                  </a:lnTo>
                  <a:lnTo>
                    <a:pt x="20" y="239"/>
                  </a:lnTo>
                  <a:lnTo>
                    <a:pt x="8" y="263"/>
                  </a:lnTo>
                  <a:lnTo>
                    <a:pt x="0" y="301"/>
                  </a:lnTo>
                  <a:lnTo>
                    <a:pt x="4" y="327"/>
                  </a:lnTo>
                  <a:lnTo>
                    <a:pt x="19" y="352"/>
                  </a:lnTo>
                  <a:lnTo>
                    <a:pt x="36" y="362"/>
                  </a:lnTo>
                  <a:lnTo>
                    <a:pt x="40" y="381"/>
                  </a:lnTo>
                  <a:lnTo>
                    <a:pt x="19" y="397"/>
                  </a:lnTo>
                  <a:lnTo>
                    <a:pt x="12" y="416"/>
                  </a:lnTo>
                  <a:lnTo>
                    <a:pt x="1126" y="413"/>
                  </a:lnTo>
                  <a:lnTo>
                    <a:pt x="1129" y="389"/>
                  </a:lnTo>
                  <a:lnTo>
                    <a:pt x="1164" y="365"/>
                  </a:lnTo>
                  <a:lnTo>
                    <a:pt x="1182" y="338"/>
                  </a:lnTo>
                  <a:lnTo>
                    <a:pt x="1172" y="330"/>
                  </a:lnTo>
                  <a:lnTo>
                    <a:pt x="1156" y="306"/>
                  </a:lnTo>
                  <a:lnTo>
                    <a:pt x="1134" y="290"/>
                  </a:lnTo>
                  <a:lnTo>
                    <a:pt x="1139" y="240"/>
                  </a:lnTo>
                  <a:lnTo>
                    <a:pt x="1166" y="183"/>
                  </a:lnTo>
                  <a:lnTo>
                    <a:pt x="1161" y="151"/>
                  </a:lnTo>
                  <a:lnTo>
                    <a:pt x="1139" y="138"/>
                  </a:lnTo>
                  <a:lnTo>
                    <a:pt x="1115" y="135"/>
                  </a:lnTo>
                  <a:lnTo>
                    <a:pt x="1091" y="157"/>
                  </a:lnTo>
                  <a:lnTo>
                    <a:pt x="1068" y="163"/>
                  </a:lnTo>
                  <a:lnTo>
                    <a:pt x="1043" y="165"/>
                  </a:lnTo>
                  <a:lnTo>
                    <a:pt x="1033" y="143"/>
                  </a:lnTo>
                  <a:lnTo>
                    <a:pt x="1017" y="120"/>
                  </a:lnTo>
                  <a:lnTo>
                    <a:pt x="1001" y="112"/>
                  </a:lnTo>
                  <a:lnTo>
                    <a:pt x="974" y="111"/>
                  </a:lnTo>
                  <a:lnTo>
                    <a:pt x="947" y="103"/>
                  </a:lnTo>
                  <a:lnTo>
                    <a:pt x="945" y="91"/>
                  </a:lnTo>
                  <a:lnTo>
                    <a:pt x="947" y="77"/>
                  </a:lnTo>
                  <a:lnTo>
                    <a:pt x="940" y="66"/>
                  </a:lnTo>
                  <a:lnTo>
                    <a:pt x="920" y="72"/>
                  </a:lnTo>
                  <a:lnTo>
                    <a:pt x="888" y="91"/>
                  </a:lnTo>
                  <a:lnTo>
                    <a:pt x="865" y="93"/>
                  </a:lnTo>
                  <a:lnTo>
                    <a:pt x="822" y="87"/>
                  </a:lnTo>
                  <a:lnTo>
                    <a:pt x="804" y="75"/>
                  </a:lnTo>
                  <a:lnTo>
                    <a:pt x="758" y="117"/>
                  </a:lnTo>
                  <a:lnTo>
                    <a:pt x="761" y="157"/>
                  </a:lnTo>
                  <a:lnTo>
                    <a:pt x="708" y="232"/>
                  </a:lnTo>
                  <a:lnTo>
                    <a:pt x="657" y="146"/>
                  </a:lnTo>
                  <a:lnTo>
                    <a:pt x="659" y="119"/>
                  </a:lnTo>
                  <a:lnTo>
                    <a:pt x="542" y="0"/>
                  </a:lnTo>
                  <a:close/>
                </a:path>
              </a:pathLst>
            </a:custGeom>
            <a:solidFill>
              <a:schemeClr val="bg1"/>
            </a:solidFill>
            <a:ln w="9525">
              <a:solidFill>
                <a:schemeClr val="tx1"/>
              </a:solidFill>
              <a:round/>
              <a:headEnd/>
              <a:tailEnd/>
            </a:ln>
          </p:spPr>
          <p:txBody>
            <a:bodyPr/>
            <a:lstStyle/>
            <a:p>
              <a:endParaRPr lang="en-US"/>
            </a:p>
          </p:txBody>
        </p:sp>
        <p:sp>
          <p:nvSpPr>
            <p:cNvPr id="9367" name="Freeform 334"/>
            <p:cNvSpPr>
              <a:spLocks/>
            </p:cNvSpPr>
            <p:nvPr/>
          </p:nvSpPr>
          <p:spPr bwMode="auto">
            <a:xfrm>
              <a:off x="3337" y="1116"/>
              <a:ext cx="1549" cy="27"/>
            </a:xfrm>
            <a:custGeom>
              <a:avLst/>
              <a:gdLst>
                <a:gd name="T0" fmla="*/ 12 w 2007"/>
                <a:gd name="T1" fmla="*/ 4 h 18"/>
                <a:gd name="T2" fmla="*/ 42 w 2007"/>
                <a:gd name="T3" fmla="*/ 21 h 18"/>
                <a:gd name="T4" fmla="*/ 62 w 2007"/>
                <a:gd name="T5" fmla="*/ 40 h 18"/>
                <a:gd name="T6" fmla="*/ 83 w 2007"/>
                <a:gd name="T7" fmla="*/ 21 h 18"/>
                <a:gd name="T8" fmla="*/ 113 w 2007"/>
                <a:gd name="T9" fmla="*/ 4 h 18"/>
                <a:gd name="T10" fmla="*/ 134 w 2007"/>
                <a:gd name="T11" fmla="*/ 33 h 18"/>
                <a:gd name="T12" fmla="*/ 164 w 2007"/>
                <a:gd name="T13" fmla="*/ 21 h 18"/>
                <a:gd name="T14" fmla="*/ 186 w 2007"/>
                <a:gd name="T15" fmla="*/ 0 h 18"/>
                <a:gd name="T16" fmla="*/ 205 w 2007"/>
                <a:gd name="T17" fmla="*/ 21 h 18"/>
                <a:gd name="T18" fmla="*/ 235 w 2007"/>
                <a:gd name="T19" fmla="*/ 33 h 18"/>
                <a:gd name="T20" fmla="*/ 259 w 2007"/>
                <a:gd name="T21" fmla="*/ 4 h 18"/>
                <a:gd name="T22" fmla="*/ 288 w 2007"/>
                <a:gd name="T23" fmla="*/ 21 h 18"/>
                <a:gd name="T24" fmla="*/ 299 w 2007"/>
                <a:gd name="T25" fmla="*/ 33 h 18"/>
                <a:gd name="T26" fmla="*/ 330 w 2007"/>
                <a:gd name="T27" fmla="*/ 21 h 18"/>
                <a:gd name="T28" fmla="*/ 350 w 2007"/>
                <a:gd name="T29" fmla="*/ 0 h 18"/>
                <a:gd name="T30" fmla="*/ 372 w 2007"/>
                <a:gd name="T31" fmla="*/ 21 h 18"/>
                <a:gd name="T32" fmla="*/ 400 w 2007"/>
                <a:gd name="T33" fmla="*/ 33 h 18"/>
                <a:gd name="T34" fmla="*/ 424 w 2007"/>
                <a:gd name="T35" fmla="*/ 4 h 18"/>
                <a:gd name="T36" fmla="*/ 453 w 2007"/>
                <a:gd name="T37" fmla="*/ 21 h 18"/>
                <a:gd name="T38" fmla="*/ 474 w 2007"/>
                <a:gd name="T39" fmla="*/ 40 h 18"/>
                <a:gd name="T40" fmla="*/ 494 w 2007"/>
                <a:gd name="T41" fmla="*/ 21 h 18"/>
                <a:gd name="T42" fmla="*/ 525 w 2007"/>
                <a:gd name="T43" fmla="*/ 4 h 18"/>
                <a:gd name="T44" fmla="*/ 536 w 2007"/>
                <a:gd name="T45" fmla="*/ 21 h 18"/>
                <a:gd name="T46" fmla="*/ 565 w 2007"/>
                <a:gd name="T47" fmla="*/ 33 h 18"/>
                <a:gd name="T48" fmla="*/ 589 w 2007"/>
                <a:gd name="T49" fmla="*/ 4 h 18"/>
                <a:gd name="T50" fmla="*/ 617 w 2007"/>
                <a:gd name="T51" fmla="*/ 21 h 18"/>
                <a:gd name="T52" fmla="*/ 638 w 2007"/>
                <a:gd name="T53" fmla="*/ 40 h 18"/>
                <a:gd name="T54" fmla="*/ 659 w 2007"/>
                <a:gd name="T55" fmla="*/ 21 h 18"/>
                <a:gd name="T56" fmla="*/ 689 w 2007"/>
                <a:gd name="T57" fmla="*/ 4 h 18"/>
                <a:gd name="T58" fmla="*/ 711 w 2007"/>
                <a:gd name="T59" fmla="*/ 33 h 18"/>
                <a:gd name="T60" fmla="*/ 742 w 2007"/>
                <a:gd name="T61" fmla="*/ 21 h 18"/>
                <a:gd name="T62" fmla="*/ 762 w 2007"/>
                <a:gd name="T63" fmla="*/ 0 h 18"/>
                <a:gd name="T64" fmla="*/ 783 w 2007"/>
                <a:gd name="T65" fmla="*/ 21 h 18"/>
                <a:gd name="T66" fmla="*/ 803 w 2007"/>
                <a:gd name="T67" fmla="*/ 40 h 18"/>
                <a:gd name="T68" fmla="*/ 824 w 2007"/>
                <a:gd name="T69" fmla="*/ 21 h 18"/>
                <a:gd name="T70" fmla="*/ 855 w 2007"/>
                <a:gd name="T71" fmla="*/ 4 h 18"/>
                <a:gd name="T72" fmla="*/ 876 w 2007"/>
                <a:gd name="T73" fmla="*/ 33 h 18"/>
                <a:gd name="T74" fmla="*/ 906 w 2007"/>
                <a:gd name="T75" fmla="*/ 21 h 18"/>
                <a:gd name="T76" fmla="*/ 928 w 2007"/>
                <a:gd name="T77" fmla="*/ 0 h 18"/>
                <a:gd name="T78" fmla="*/ 948 w 2007"/>
                <a:gd name="T79" fmla="*/ 21 h 18"/>
                <a:gd name="T80" fmla="*/ 978 w 2007"/>
                <a:gd name="T81" fmla="*/ 33 h 18"/>
                <a:gd name="T82" fmla="*/ 1000 w 2007"/>
                <a:gd name="T83" fmla="*/ 4 h 18"/>
                <a:gd name="T84" fmla="*/ 1030 w 2007"/>
                <a:gd name="T85" fmla="*/ 21 h 18"/>
                <a:gd name="T86" fmla="*/ 1040 w 2007"/>
                <a:gd name="T87" fmla="*/ 33 h 18"/>
                <a:gd name="T88" fmla="*/ 1071 w 2007"/>
                <a:gd name="T89" fmla="*/ 21 h 18"/>
                <a:gd name="T90" fmla="*/ 1092 w 2007"/>
                <a:gd name="T91" fmla="*/ 0 h 18"/>
                <a:gd name="T92" fmla="*/ 1113 w 2007"/>
                <a:gd name="T93" fmla="*/ 21 h 18"/>
                <a:gd name="T94" fmla="*/ 1142 w 2007"/>
                <a:gd name="T95" fmla="*/ 33 h 18"/>
                <a:gd name="T96" fmla="*/ 1165 w 2007"/>
                <a:gd name="T97" fmla="*/ 4 h 18"/>
                <a:gd name="T98" fmla="*/ 1196 w 2007"/>
                <a:gd name="T99" fmla="*/ 21 h 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7"/>
                <a:gd name="T151" fmla="*/ 0 h 18"/>
                <a:gd name="T152" fmla="*/ 2007 w 2007"/>
                <a:gd name="T153" fmla="*/ 18 h 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7" h="18">
                  <a:moveTo>
                    <a:pt x="0" y="9"/>
                  </a:moveTo>
                  <a:lnTo>
                    <a:pt x="0" y="9"/>
                  </a:lnTo>
                  <a:lnTo>
                    <a:pt x="20" y="2"/>
                  </a:lnTo>
                  <a:lnTo>
                    <a:pt x="34" y="0"/>
                  </a:lnTo>
                  <a:lnTo>
                    <a:pt x="49" y="2"/>
                  </a:lnTo>
                  <a:lnTo>
                    <a:pt x="70" y="9"/>
                  </a:lnTo>
                  <a:lnTo>
                    <a:pt x="88" y="15"/>
                  </a:lnTo>
                  <a:lnTo>
                    <a:pt x="104" y="18"/>
                  </a:lnTo>
                  <a:lnTo>
                    <a:pt x="119" y="15"/>
                  </a:lnTo>
                  <a:lnTo>
                    <a:pt x="138" y="9"/>
                  </a:lnTo>
                  <a:lnTo>
                    <a:pt x="158" y="2"/>
                  </a:lnTo>
                  <a:lnTo>
                    <a:pt x="174" y="0"/>
                  </a:lnTo>
                  <a:lnTo>
                    <a:pt x="190" y="2"/>
                  </a:lnTo>
                  <a:lnTo>
                    <a:pt x="208" y="9"/>
                  </a:lnTo>
                  <a:lnTo>
                    <a:pt x="226" y="15"/>
                  </a:lnTo>
                  <a:lnTo>
                    <a:pt x="241" y="18"/>
                  </a:lnTo>
                  <a:lnTo>
                    <a:pt x="257" y="15"/>
                  </a:lnTo>
                  <a:lnTo>
                    <a:pt x="275" y="9"/>
                  </a:lnTo>
                  <a:lnTo>
                    <a:pt x="296" y="2"/>
                  </a:lnTo>
                  <a:lnTo>
                    <a:pt x="312" y="0"/>
                  </a:lnTo>
                  <a:lnTo>
                    <a:pt x="327" y="2"/>
                  </a:lnTo>
                  <a:lnTo>
                    <a:pt x="345" y="9"/>
                  </a:lnTo>
                  <a:lnTo>
                    <a:pt x="364" y="15"/>
                  </a:lnTo>
                  <a:lnTo>
                    <a:pt x="379" y="18"/>
                  </a:lnTo>
                  <a:lnTo>
                    <a:pt x="395" y="15"/>
                  </a:lnTo>
                  <a:lnTo>
                    <a:pt x="413" y="9"/>
                  </a:lnTo>
                  <a:lnTo>
                    <a:pt x="434" y="2"/>
                  </a:lnTo>
                  <a:lnTo>
                    <a:pt x="449" y="0"/>
                  </a:lnTo>
                  <a:lnTo>
                    <a:pt x="465" y="2"/>
                  </a:lnTo>
                  <a:lnTo>
                    <a:pt x="483" y="9"/>
                  </a:lnTo>
                  <a:lnTo>
                    <a:pt x="501" y="15"/>
                  </a:lnTo>
                  <a:lnTo>
                    <a:pt x="517" y="18"/>
                  </a:lnTo>
                  <a:lnTo>
                    <a:pt x="533" y="15"/>
                  </a:lnTo>
                  <a:lnTo>
                    <a:pt x="553" y="9"/>
                  </a:lnTo>
                  <a:lnTo>
                    <a:pt x="572" y="2"/>
                  </a:lnTo>
                  <a:lnTo>
                    <a:pt x="587" y="0"/>
                  </a:lnTo>
                  <a:lnTo>
                    <a:pt x="603" y="2"/>
                  </a:lnTo>
                  <a:lnTo>
                    <a:pt x="624" y="9"/>
                  </a:lnTo>
                  <a:lnTo>
                    <a:pt x="642" y="15"/>
                  </a:lnTo>
                  <a:lnTo>
                    <a:pt x="655" y="18"/>
                  </a:lnTo>
                  <a:lnTo>
                    <a:pt x="671" y="15"/>
                  </a:lnTo>
                  <a:lnTo>
                    <a:pt x="691" y="9"/>
                  </a:lnTo>
                  <a:lnTo>
                    <a:pt x="712" y="2"/>
                  </a:lnTo>
                  <a:lnTo>
                    <a:pt x="728" y="0"/>
                  </a:lnTo>
                  <a:lnTo>
                    <a:pt x="741" y="2"/>
                  </a:lnTo>
                  <a:lnTo>
                    <a:pt x="761" y="9"/>
                  </a:lnTo>
                  <a:lnTo>
                    <a:pt x="780" y="15"/>
                  </a:lnTo>
                  <a:lnTo>
                    <a:pt x="795" y="18"/>
                  </a:lnTo>
                  <a:lnTo>
                    <a:pt x="811" y="15"/>
                  </a:lnTo>
                  <a:lnTo>
                    <a:pt x="829" y="9"/>
                  </a:lnTo>
                  <a:lnTo>
                    <a:pt x="850" y="2"/>
                  </a:lnTo>
                  <a:lnTo>
                    <a:pt x="865" y="0"/>
                  </a:lnTo>
                  <a:lnTo>
                    <a:pt x="881" y="2"/>
                  </a:lnTo>
                  <a:lnTo>
                    <a:pt x="899" y="9"/>
                  </a:lnTo>
                  <a:lnTo>
                    <a:pt x="917" y="15"/>
                  </a:lnTo>
                  <a:lnTo>
                    <a:pt x="933" y="18"/>
                  </a:lnTo>
                  <a:lnTo>
                    <a:pt x="949" y="15"/>
                  </a:lnTo>
                  <a:lnTo>
                    <a:pt x="967" y="9"/>
                  </a:lnTo>
                  <a:lnTo>
                    <a:pt x="988" y="2"/>
                  </a:lnTo>
                  <a:lnTo>
                    <a:pt x="1003" y="0"/>
                  </a:lnTo>
                  <a:lnTo>
                    <a:pt x="1019" y="2"/>
                  </a:lnTo>
                  <a:lnTo>
                    <a:pt x="1037" y="9"/>
                  </a:lnTo>
                  <a:lnTo>
                    <a:pt x="1055" y="15"/>
                  </a:lnTo>
                  <a:lnTo>
                    <a:pt x="1071" y="18"/>
                  </a:lnTo>
                  <a:lnTo>
                    <a:pt x="1087" y="15"/>
                  </a:lnTo>
                  <a:lnTo>
                    <a:pt x="1107" y="9"/>
                  </a:lnTo>
                  <a:lnTo>
                    <a:pt x="1125" y="2"/>
                  </a:lnTo>
                  <a:lnTo>
                    <a:pt x="1141" y="0"/>
                  </a:lnTo>
                  <a:lnTo>
                    <a:pt x="1157" y="2"/>
                  </a:lnTo>
                  <a:lnTo>
                    <a:pt x="1175" y="9"/>
                  </a:lnTo>
                  <a:lnTo>
                    <a:pt x="1193" y="15"/>
                  </a:lnTo>
                  <a:lnTo>
                    <a:pt x="1209" y="18"/>
                  </a:lnTo>
                  <a:lnTo>
                    <a:pt x="1225" y="15"/>
                  </a:lnTo>
                  <a:lnTo>
                    <a:pt x="1245" y="9"/>
                  </a:lnTo>
                  <a:lnTo>
                    <a:pt x="1263" y="2"/>
                  </a:lnTo>
                  <a:lnTo>
                    <a:pt x="1279" y="0"/>
                  </a:lnTo>
                  <a:lnTo>
                    <a:pt x="1295" y="2"/>
                  </a:lnTo>
                  <a:lnTo>
                    <a:pt x="1313" y="9"/>
                  </a:lnTo>
                  <a:lnTo>
                    <a:pt x="1315" y="9"/>
                  </a:lnTo>
                  <a:lnTo>
                    <a:pt x="1333" y="15"/>
                  </a:lnTo>
                  <a:lnTo>
                    <a:pt x="1349" y="18"/>
                  </a:lnTo>
                  <a:lnTo>
                    <a:pt x="1365" y="15"/>
                  </a:lnTo>
                  <a:lnTo>
                    <a:pt x="1383" y="9"/>
                  </a:lnTo>
                  <a:lnTo>
                    <a:pt x="1404" y="2"/>
                  </a:lnTo>
                  <a:lnTo>
                    <a:pt x="1419" y="0"/>
                  </a:lnTo>
                  <a:lnTo>
                    <a:pt x="1435" y="2"/>
                  </a:lnTo>
                  <a:lnTo>
                    <a:pt x="1453" y="9"/>
                  </a:lnTo>
                  <a:lnTo>
                    <a:pt x="1471" y="15"/>
                  </a:lnTo>
                  <a:lnTo>
                    <a:pt x="1487" y="18"/>
                  </a:lnTo>
                  <a:lnTo>
                    <a:pt x="1503" y="15"/>
                  </a:lnTo>
                  <a:lnTo>
                    <a:pt x="1521" y="9"/>
                  </a:lnTo>
                  <a:lnTo>
                    <a:pt x="1541" y="2"/>
                  </a:lnTo>
                  <a:lnTo>
                    <a:pt x="1557" y="0"/>
                  </a:lnTo>
                  <a:lnTo>
                    <a:pt x="1573" y="2"/>
                  </a:lnTo>
                  <a:lnTo>
                    <a:pt x="1591" y="9"/>
                  </a:lnTo>
                  <a:lnTo>
                    <a:pt x="1609" y="15"/>
                  </a:lnTo>
                  <a:lnTo>
                    <a:pt x="1625" y="18"/>
                  </a:lnTo>
                  <a:lnTo>
                    <a:pt x="1641" y="15"/>
                  </a:lnTo>
                  <a:lnTo>
                    <a:pt x="1659" y="9"/>
                  </a:lnTo>
                  <a:lnTo>
                    <a:pt x="1679" y="2"/>
                  </a:lnTo>
                  <a:lnTo>
                    <a:pt x="1695" y="0"/>
                  </a:lnTo>
                  <a:lnTo>
                    <a:pt x="1711" y="2"/>
                  </a:lnTo>
                  <a:lnTo>
                    <a:pt x="1729" y="9"/>
                  </a:lnTo>
                  <a:lnTo>
                    <a:pt x="1747" y="15"/>
                  </a:lnTo>
                  <a:lnTo>
                    <a:pt x="1763" y="18"/>
                  </a:lnTo>
                  <a:lnTo>
                    <a:pt x="1779" y="15"/>
                  </a:lnTo>
                  <a:lnTo>
                    <a:pt x="1799" y="9"/>
                  </a:lnTo>
                  <a:lnTo>
                    <a:pt x="1817" y="2"/>
                  </a:lnTo>
                  <a:lnTo>
                    <a:pt x="1833" y="0"/>
                  </a:lnTo>
                  <a:lnTo>
                    <a:pt x="1849" y="2"/>
                  </a:lnTo>
                  <a:lnTo>
                    <a:pt x="1869" y="9"/>
                  </a:lnTo>
                  <a:lnTo>
                    <a:pt x="1887" y="15"/>
                  </a:lnTo>
                  <a:lnTo>
                    <a:pt x="1901" y="18"/>
                  </a:lnTo>
                  <a:lnTo>
                    <a:pt x="1917" y="15"/>
                  </a:lnTo>
                  <a:lnTo>
                    <a:pt x="1937" y="9"/>
                  </a:lnTo>
                  <a:lnTo>
                    <a:pt x="1957" y="2"/>
                  </a:lnTo>
                  <a:lnTo>
                    <a:pt x="1973" y="0"/>
                  </a:lnTo>
                  <a:lnTo>
                    <a:pt x="1987" y="2"/>
                  </a:lnTo>
                  <a:lnTo>
                    <a:pt x="2007" y="9"/>
                  </a:lnTo>
                </a:path>
              </a:pathLst>
            </a:custGeom>
            <a:noFill/>
            <a:ln w="7938">
              <a:solidFill>
                <a:srgbClr val="000000"/>
              </a:solidFill>
              <a:round/>
              <a:headEnd/>
              <a:tailEnd/>
            </a:ln>
          </p:spPr>
          <p:txBody>
            <a:bodyPr/>
            <a:lstStyle/>
            <a:p>
              <a:endParaRPr lang="en-US"/>
            </a:p>
          </p:txBody>
        </p:sp>
        <p:sp>
          <p:nvSpPr>
            <p:cNvPr id="9368" name="Line 130"/>
            <p:cNvSpPr>
              <a:spLocks noChangeShapeType="1"/>
            </p:cNvSpPr>
            <p:nvPr/>
          </p:nvSpPr>
          <p:spPr bwMode="auto">
            <a:xfrm>
              <a:off x="3642" y="843"/>
              <a:ext cx="1" cy="1"/>
            </a:xfrm>
            <a:prstGeom prst="line">
              <a:avLst/>
            </a:prstGeom>
            <a:noFill/>
            <a:ln w="3175">
              <a:solidFill>
                <a:srgbClr val="000000"/>
              </a:solidFill>
              <a:round/>
              <a:headEnd/>
              <a:tailEnd/>
            </a:ln>
          </p:spPr>
          <p:txBody>
            <a:bodyPr/>
            <a:lstStyle/>
            <a:p>
              <a:endParaRPr lang="en-US"/>
            </a:p>
          </p:txBody>
        </p:sp>
        <p:sp>
          <p:nvSpPr>
            <p:cNvPr id="9369" name="Freeform 251"/>
            <p:cNvSpPr>
              <a:spLocks/>
            </p:cNvSpPr>
            <p:nvPr/>
          </p:nvSpPr>
          <p:spPr bwMode="auto">
            <a:xfrm rot="-1839165">
              <a:off x="3873" y="605"/>
              <a:ext cx="742" cy="894"/>
            </a:xfrm>
            <a:custGeom>
              <a:avLst/>
              <a:gdLst>
                <a:gd name="T0" fmla="*/ 150 w 500"/>
                <a:gd name="T1" fmla="*/ 1241 h 644"/>
                <a:gd name="T2" fmla="*/ 464 w 500"/>
                <a:gd name="T3" fmla="*/ 1172 h 644"/>
                <a:gd name="T4" fmla="*/ 1101 w 500"/>
                <a:gd name="T5" fmla="*/ 247 h 644"/>
                <a:gd name="T6" fmla="*/ 638 w 500"/>
                <a:gd name="T7" fmla="*/ 0 h 644"/>
                <a:gd name="T8" fmla="*/ 0 w 500"/>
                <a:gd name="T9" fmla="*/ 923 h 644"/>
                <a:gd name="T10" fmla="*/ 74 w 500"/>
                <a:gd name="T11" fmla="*/ 1202 h 644"/>
                <a:gd name="T12" fmla="*/ 150 w 500"/>
                <a:gd name="T13" fmla="*/ 1241 h 644"/>
                <a:gd name="T14" fmla="*/ 0 60000 65536"/>
                <a:gd name="T15" fmla="*/ 0 60000 65536"/>
                <a:gd name="T16" fmla="*/ 0 60000 65536"/>
                <a:gd name="T17" fmla="*/ 0 60000 65536"/>
                <a:gd name="T18" fmla="*/ 0 60000 65536"/>
                <a:gd name="T19" fmla="*/ 0 60000 65536"/>
                <a:gd name="T20" fmla="*/ 0 60000 65536"/>
                <a:gd name="T21" fmla="*/ 0 w 500"/>
                <a:gd name="T22" fmla="*/ 0 h 644"/>
                <a:gd name="T23" fmla="*/ 500 w 500"/>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0" h="644">
                  <a:moveTo>
                    <a:pt x="68" y="644"/>
                  </a:moveTo>
                  <a:lnTo>
                    <a:pt x="211" y="608"/>
                  </a:lnTo>
                  <a:lnTo>
                    <a:pt x="500" y="128"/>
                  </a:lnTo>
                  <a:lnTo>
                    <a:pt x="290" y="0"/>
                  </a:lnTo>
                  <a:lnTo>
                    <a:pt x="0" y="479"/>
                  </a:lnTo>
                  <a:lnTo>
                    <a:pt x="34" y="624"/>
                  </a:lnTo>
                  <a:lnTo>
                    <a:pt x="68" y="644"/>
                  </a:lnTo>
                  <a:close/>
                </a:path>
              </a:pathLst>
            </a:custGeom>
            <a:solidFill>
              <a:srgbClr val="FFFFFF"/>
            </a:solidFill>
            <a:ln w="9525">
              <a:noFill/>
              <a:round/>
              <a:headEnd/>
              <a:tailEnd/>
            </a:ln>
          </p:spPr>
          <p:txBody>
            <a:bodyPr/>
            <a:lstStyle/>
            <a:p>
              <a:endParaRPr lang="en-US"/>
            </a:p>
          </p:txBody>
        </p:sp>
        <p:sp>
          <p:nvSpPr>
            <p:cNvPr id="9370" name="Freeform 252"/>
            <p:cNvSpPr>
              <a:spLocks/>
            </p:cNvSpPr>
            <p:nvPr/>
          </p:nvSpPr>
          <p:spPr bwMode="auto">
            <a:xfrm rot="-1839165">
              <a:off x="3873" y="605"/>
              <a:ext cx="742" cy="894"/>
            </a:xfrm>
            <a:custGeom>
              <a:avLst/>
              <a:gdLst>
                <a:gd name="T0" fmla="*/ 150 w 500"/>
                <a:gd name="T1" fmla="*/ 1241 h 644"/>
                <a:gd name="T2" fmla="*/ 464 w 500"/>
                <a:gd name="T3" fmla="*/ 1172 h 644"/>
                <a:gd name="T4" fmla="*/ 1101 w 500"/>
                <a:gd name="T5" fmla="*/ 247 h 644"/>
                <a:gd name="T6" fmla="*/ 638 w 500"/>
                <a:gd name="T7" fmla="*/ 0 h 644"/>
                <a:gd name="T8" fmla="*/ 0 w 500"/>
                <a:gd name="T9" fmla="*/ 923 h 644"/>
                <a:gd name="T10" fmla="*/ 74 w 500"/>
                <a:gd name="T11" fmla="*/ 1202 h 644"/>
                <a:gd name="T12" fmla="*/ 0 60000 65536"/>
                <a:gd name="T13" fmla="*/ 0 60000 65536"/>
                <a:gd name="T14" fmla="*/ 0 60000 65536"/>
                <a:gd name="T15" fmla="*/ 0 60000 65536"/>
                <a:gd name="T16" fmla="*/ 0 60000 65536"/>
                <a:gd name="T17" fmla="*/ 0 60000 65536"/>
                <a:gd name="T18" fmla="*/ 0 w 500"/>
                <a:gd name="T19" fmla="*/ 0 h 644"/>
                <a:gd name="T20" fmla="*/ 500 w 500"/>
                <a:gd name="T21" fmla="*/ 644 h 644"/>
              </a:gdLst>
              <a:ahLst/>
              <a:cxnLst>
                <a:cxn ang="T12">
                  <a:pos x="T0" y="T1"/>
                </a:cxn>
                <a:cxn ang="T13">
                  <a:pos x="T2" y="T3"/>
                </a:cxn>
                <a:cxn ang="T14">
                  <a:pos x="T4" y="T5"/>
                </a:cxn>
                <a:cxn ang="T15">
                  <a:pos x="T6" y="T7"/>
                </a:cxn>
                <a:cxn ang="T16">
                  <a:pos x="T8" y="T9"/>
                </a:cxn>
                <a:cxn ang="T17">
                  <a:pos x="T10" y="T11"/>
                </a:cxn>
              </a:cxnLst>
              <a:rect l="T18" t="T19" r="T20" b="T21"/>
              <a:pathLst>
                <a:path w="500" h="644">
                  <a:moveTo>
                    <a:pt x="68" y="644"/>
                  </a:moveTo>
                  <a:lnTo>
                    <a:pt x="211" y="608"/>
                  </a:lnTo>
                  <a:lnTo>
                    <a:pt x="500" y="128"/>
                  </a:lnTo>
                  <a:lnTo>
                    <a:pt x="290" y="0"/>
                  </a:lnTo>
                  <a:lnTo>
                    <a:pt x="0" y="479"/>
                  </a:lnTo>
                  <a:lnTo>
                    <a:pt x="34" y="624"/>
                  </a:lnTo>
                </a:path>
              </a:pathLst>
            </a:custGeom>
            <a:noFill/>
            <a:ln w="7938">
              <a:solidFill>
                <a:srgbClr val="000000"/>
              </a:solidFill>
              <a:round/>
              <a:headEnd/>
              <a:tailEnd/>
            </a:ln>
          </p:spPr>
          <p:txBody>
            <a:bodyPr/>
            <a:lstStyle/>
            <a:p>
              <a:endParaRPr lang="en-US"/>
            </a:p>
          </p:txBody>
        </p:sp>
        <p:sp>
          <p:nvSpPr>
            <p:cNvPr id="9371" name="Line 253"/>
            <p:cNvSpPr>
              <a:spLocks noChangeShapeType="1"/>
            </p:cNvSpPr>
            <p:nvPr/>
          </p:nvSpPr>
          <p:spPr bwMode="auto">
            <a:xfrm rot="19760835" flipH="1">
              <a:off x="4090" y="689"/>
              <a:ext cx="39" cy="65"/>
            </a:xfrm>
            <a:prstGeom prst="line">
              <a:avLst/>
            </a:prstGeom>
            <a:noFill/>
            <a:ln w="7938">
              <a:solidFill>
                <a:srgbClr val="000000"/>
              </a:solidFill>
              <a:round/>
              <a:headEnd/>
              <a:tailEnd/>
            </a:ln>
          </p:spPr>
          <p:txBody>
            <a:bodyPr/>
            <a:lstStyle/>
            <a:p>
              <a:endParaRPr lang="en-US"/>
            </a:p>
          </p:txBody>
        </p:sp>
        <p:sp>
          <p:nvSpPr>
            <p:cNvPr id="9372" name="Line 254"/>
            <p:cNvSpPr>
              <a:spLocks noChangeShapeType="1"/>
            </p:cNvSpPr>
            <p:nvPr/>
          </p:nvSpPr>
          <p:spPr bwMode="auto">
            <a:xfrm rot="19760835" flipH="1">
              <a:off x="4084" y="794"/>
              <a:ext cx="44" cy="62"/>
            </a:xfrm>
            <a:prstGeom prst="line">
              <a:avLst/>
            </a:prstGeom>
            <a:noFill/>
            <a:ln w="7938">
              <a:solidFill>
                <a:srgbClr val="000000"/>
              </a:solidFill>
              <a:round/>
              <a:headEnd/>
              <a:tailEnd/>
            </a:ln>
          </p:spPr>
          <p:txBody>
            <a:bodyPr/>
            <a:lstStyle/>
            <a:p>
              <a:endParaRPr lang="en-US"/>
            </a:p>
          </p:txBody>
        </p:sp>
        <p:sp>
          <p:nvSpPr>
            <p:cNvPr id="9373" name="Line 255"/>
            <p:cNvSpPr>
              <a:spLocks noChangeShapeType="1"/>
            </p:cNvSpPr>
            <p:nvPr/>
          </p:nvSpPr>
          <p:spPr bwMode="auto">
            <a:xfrm rot="19760835" flipH="1">
              <a:off x="4082" y="895"/>
              <a:ext cx="40" cy="66"/>
            </a:xfrm>
            <a:prstGeom prst="line">
              <a:avLst/>
            </a:prstGeom>
            <a:noFill/>
            <a:ln w="7938">
              <a:solidFill>
                <a:srgbClr val="000000"/>
              </a:solidFill>
              <a:round/>
              <a:headEnd/>
              <a:tailEnd/>
            </a:ln>
          </p:spPr>
          <p:txBody>
            <a:bodyPr/>
            <a:lstStyle/>
            <a:p>
              <a:endParaRPr lang="en-US"/>
            </a:p>
          </p:txBody>
        </p:sp>
        <p:sp>
          <p:nvSpPr>
            <p:cNvPr id="9374" name="Line 256"/>
            <p:cNvSpPr>
              <a:spLocks noChangeShapeType="1"/>
            </p:cNvSpPr>
            <p:nvPr/>
          </p:nvSpPr>
          <p:spPr bwMode="auto">
            <a:xfrm rot="19760835" flipH="1">
              <a:off x="4078" y="998"/>
              <a:ext cx="43" cy="64"/>
            </a:xfrm>
            <a:prstGeom prst="line">
              <a:avLst/>
            </a:prstGeom>
            <a:noFill/>
            <a:ln w="7938">
              <a:solidFill>
                <a:srgbClr val="000000"/>
              </a:solidFill>
              <a:round/>
              <a:headEnd/>
              <a:tailEnd/>
            </a:ln>
          </p:spPr>
          <p:txBody>
            <a:bodyPr/>
            <a:lstStyle/>
            <a:p>
              <a:endParaRPr lang="en-US"/>
            </a:p>
          </p:txBody>
        </p:sp>
        <p:sp>
          <p:nvSpPr>
            <p:cNvPr id="9375" name="Line 257"/>
            <p:cNvSpPr>
              <a:spLocks noChangeShapeType="1"/>
            </p:cNvSpPr>
            <p:nvPr/>
          </p:nvSpPr>
          <p:spPr bwMode="auto">
            <a:xfrm rot="19760835" flipH="1">
              <a:off x="4074" y="1100"/>
              <a:ext cx="42" cy="64"/>
            </a:xfrm>
            <a:prstGeom prst="line">
              <a:avLst/>
            </a:prstGeom>
            <a:noFill/>
            <a:ln w="7938">
              <a:solidFill>
                <a:srgbClr val="000000"/>
              </a:solidFill>
              <a:round/>
              <a:headEnd/>
              <a:tailEnd/>
            </a:ln>
          </p:spPr>
          <p:txBody>
            <a:bodyPr/>
            <a:lstStyle/>
            <a:p>
              <a:endParaRPr lang="en-US"/>
            </a:p>
          </p:txBody>
        </p:sp>
        <p:sp>
          <p:nvSpPr>
            <p:cNvPr id="9376" name="Line 258"/>
            <p:cNvSpPr>
              <a:spLocks noChangeShapeType="1"/>
            </p:cNvSpPr>
            <p:nvPr/>
          </p:nvSpPr>
          <p:spPr bwMode="auto">
            <a:xfrm rot="19760835" flipH="1">
              <a:off x="4070" y="1201"/>
              <a:ext cx="43" cy="65"/>
            </a:xfrm>
            <a:prstGeom prst="line">
              <a:avLst/>
            </a:prstGeom>
            <a:noFill/>
            <a:ln w="7938">
              <a:solidFill>
                <a:srgbClr val="000000"/>
              </a:solidFill>
              <a:round/>
              <a:headEnd/>
              <a:tailEnd/>
            </a:ln>
          </p:spPr>
          <p:txBody>
            <a:bodyPr/>
            <a:lstStyle/>
            <a:p>
              <a:endParaRPr lang="en-US"/>
            </a:p>
          </p:txBody>
        </p:sp>
        <p:sp>
          <p:nvSpPr>
            <p:cNvPr id="9377" name="Line 259"/>
            <p:cNvSpPr>
              <a:spLocks noChangeShapeType="1"/>
            </p:cNvSpPr>
            <p:nvPr/>
          </p:nvSpPr>
          <p:spPr bwMode="auto">
            <a:xfrm rot="19760835" flipH="1">
              <a:off x="4067" y="1306"/>
              <a:ext cx="41" cy="62"/>
            </a:xfrm>
            <a:prstGeom prst="line">
              <a:avLst/>
            </a:prstGeom>
            <a:noFill/>
            <a:ln w="7938">
              <a:solidFill>
                <a:srgbClr val="000000"/>
              </a:solidFill>
              <a:round/>
              <a:headEnd/>
              <a:tailEnd/>
            </a:ln>
          </p:spPr>
          <p:txBody>
            <a:bodyPr/>
            <a:lstStyle/>
            <a:p>
              <a:endParaRPr lang="en-US"/>
            </a:p>
          </p:txBody>
        </p:sp>
        <p:sp>
          <p:nvSpPr>
            <p:cNvPr id="9378" name="Line 260"/>
            <p:cNvSpPr>
              <a:spLocks noChangeShapeType="1"/>
            </p:cNvSpPr>
            <p:nvPr/>
          </p:nvSpPr>
          <p:spPr bwMode="auto">
            <a:xfrm rot="19760835" flipH="1">
              <a:off x="4067" y="1405"/>
              <a:ext cx="34" cy="48"/>
            </a:xfrm>
            <a:prstGeom prst="line">
              <a:avLst/>
            </a:prstGeom>
            <a:noFill/>
            <a:ln w="7938">
              <a:solidFill>
                <a:srgbClr val="000000"/>
              </a:solidFill>
              <a:round/>
              <a:headEnd/>
              <a:tailEnd/>
            </a:ln>
          </p:spPr>
          <p:txBody>
            <a:bodyPr/>
            <a:lstStyle/>
            <a:p>
              <a:endParaRPr lang="en-US"/>
            </a:p>
          </p:txBody>
        </p:sp>
        <p:sp>
          <p:nvSpPr>
            <p:cNvPr id="9379" name="Line 261"/>
            <p:cNvSpPr>
              <a:spLocks noChangeShapeType="1"/>
            </p:cNvSpPr>
            <p:nvPr/>
          </p:nvSpPr>
          <p:spPr bwMode="auto">
            <a:xfrm rot="19760835" flipH="1">
              <a:off x="4121" y="689"/>
              <a:ext cx="43" cy="66"/>
            </a:xfrm>
            <a:prstGeom prst="line">
              <a:avLst/>
            </a:prstGeom>
            <a:noFill/>
            <a:ln w="7938">
              <a:solidFill>
                <a:srgbClr val="000000"/>
              </a:solidFill>
              <a:round/>
              <a:headEnd/>
              <a:tailEnd/>
            </a:ln>
          </p:spPr>
          <p:txBody>
            <a:bodyPr/>
            <a:lstStyle/>
            <a:p>
              <a:endParaRPr lang="en-US"/>
            </a:p>
          </p:txBody>
        </p:sp>
        <p:sp>
          <p:nvSpPr>
            <p:cNvPr id="9380" name="Line 262"/>
            <p:cNvSpPr>
              <a:spLocks noChangeShapeType="1"/>
            </p:cNvSpPr>
            <p:nvPr/>
          </p:nvSpPr>
          <p:spPr bwMode="auto">
            <a:xfrm rot="19760835" flipH="1">
              <a:off x="4119" y="792"/>
              <a:ext cx="40" cy="64"/>
            </a:xfrm>
            <a:prstGeom prst="line">
              <a:avLst/>
            </a:prstGeom>
            <a:noFill/>
            <a:ln w="7938">
              <a:solidFill>
                <a:srgbClr val="000000"/>
              </a:solidFill>
              <a:round/>
              <a:headEnd/>
              <a:tailEnd/>
            </a:ln>
          </p:spPr>
          <p:txBody>
            <a:bodyPr/>
            <a:lstStyle/>
            <a:p>
              <a:endParaRPr lang="en-US"/>
            </a:p>
          </p:txBody>
        </p:sp>
        <p:sp>
          <p:nvSpPr>
            <p:cNvPr id="9381" name="Line 263"/>
            <p:cNvSpPr>
              <a:spLocks noChangeShapeType="1"/>
            </p:cNvSpPr>
            <p:nvPr/>
          </p:nvSpPr>
          <p:spPr bwMode="auto">
            <a:xfrm rot="19760835" flipH="1">
              <a:off x="4113" y="894"/>
              <a:ext cx="44" cy="66"/>
            </a:xfrm>
            <a:prstGeom prst="line">
              <a:avLst/>
            </a:prstGeom>
            <a:noFill/>
            <a:ln w="7938">
              <a:solidFill>
                <a:srgbClr val="000000"/>
              </a:solidFill>
              <a:round/>
              <a:headEnd/>
              <a:tailEnd/>
            </a:ln>
          </p:spPr>
          <p:txBody>
            <a:bodyPr/>
            <a:lstStyle/>
            <a:p>
              <a:endParaRPr lang="en-US"/>
            </a:p>
          </p:txBody>
        </p:sp>
        <p:sp>
          <p:nvSpPr>
            <p:cNvPr id="9382" name="Line 264"/>
            <p:cNvSpPr>
              <a:spLocks noChangeShapeType="1"/>
            </p:cNvSpPr>
            <p:nvPr/>
          </p:nvSpPr>
          <p:spPr bwMode="auto">
            <a:xfrm rot="19760835" flipH="1">
              <a:off x="4112" y="998"/>
              <a:ext cx="40" cy="62"/>
            </a:xfrm>
            <a:prstGeom prst="line">
              <a:avLst/>
            </a:prstGeom>
            <a:noFill/>
            <a:ln w="7938">
              <a:solidFill>
                <a:srgbClr val="000000"/>
              </a:solidFill>
              <a:round/>
              <a:headEnd/>
              <a:tailEnd/>
            </a:ln>
          </p:spPr>
          <p:txBody>
            <a:bodyPr/>
            <a:lstStyle/>
            <a:p>
              <a:endParaRPr lang="en-US"/>
            </a:p>
          </p:txBody>
        </p:sp>
        <p:sp>
          <p:nvSpPr>
            <p:cNvPr id="9383" name="Line 265"/>
            <p:cNvSpPr>
              <a:spLocks noChangeShapeType="1"/>
            </p:cNvSpPr>
            <p:nvPr/>
          </p:nvSpPr>
          <p:spPr bwMode="auto">
            <a:xfrm rot="19760835" flipH="1">
              <a:off x="4107" y="1100"/>
              <a:ext cx="39" cy="62"/>
            </a:xfrm>
            <a:prstGeom prst="line">
              <a:avLst/>
            </a:prstGeom>
            <a:noFill/>
            <a:ln w="7938">
              <a:solidFill>
                <a:srgbClr val="000000"/>
              </a:solidFill>
              <a:round/>
              <a:headEnd/>
              <a:tailEnd/>
            </a:ln>
          </p:spPr>
          <p:txBody>
            <a:bodyPr/>
            <a:lstStyle/>
            <a:p>
              <a:endParaRPr lang="en-US"/>
            </a:p>
          </p:txBody>
        </p:sp>
        <p:sp>
          <p:nvSpPr>
            <p:cNvPr id="9384" name="Line 266"/>
            <p:cNvSpPr>
              <a:spLocks noChangeShapeType="1"/>
            </p:cNvSpPr>
            <p:nvPr/>
          </p:nvSpPr>
          <p:spPr bwMode="auto">
            <a:xfrm rot="19760835" flipH="1">
              <a:off x="4100" y="1202"/>
              <a:ext cx="43" cy="64"/>
            </a:xfrm>
            <a:prstGeom prst="line">
              <a:avLst/>
            </a:prstGeom>
            <a:noFill/>
            <a:ln w="7938">
              <a:solidFill>
                <a:srgbClr val="000000"/>
              </a:solidFill>
              <a:round/>
              <a:headEnd/>
              <a:tailEnd/>
            </a:ln>
          </p:spPr>
          <p:txBody>
            <a:bodyPr/>
            <a:lstStyle/>
            <a:p>
              <a:endParaRPr lang="en-US"/>
            </a:p>
          </p:txBody>
        </p:sp>
        <p:sp>
          <p:nvSpPr>
            <p:cNvPr id="9385" name="Line 267"/>
            <p:cNvSpPr>
              <a:spLocks noChangeShapeType="1"/>
            </p:cNvSpPr>
            <p:nvPr/>
          </p:nvSpPr>
          <p:spPr bwMode="auto">
            <a:xfrm rot="19760835" flipH="1">
              <a:off x="4097" y="1305"/>
              <a:ext cx="41" cy="62"/>
            </a:xfrm>
            <a:prstGeom prst="line">
              <a:avLst/>
            </a:prstGeom>
            <a:noFill/>
            <a:ln w="7938">
              <a:solidFill>
                <a:srgbClr val="000000"/>
              </a:solidFill>
              <a:round/>
              <a:headEnd/>
              <a:tailEnd/>
            </a:ln>
          </p:spPr>
          <p:txBody>
            <a:bodyPr/>
            <a:lstStyle/>
            <a:p>
              <a:endParaRPr lang="en-US"/>
            </a:p>
          </p:txBody>
        </p:sp>
        <p:sp>
          <p:nvSpPr>
            <p:cNvPr id="9386" name="Line 268"/>
            <p:cNvSpPr>
              <a:spLocks noChangeShapeType="1"/>
            </p:cNvSpPr>
            <p:nvPr/>
          </p:nvSpPr>
          <p:spPr bwMode="auto">
            <a:xfrm rot="19760835" flipH="1">
              <a:off x="4102" y="1404"/>
              <a:ext cx="29" cy="47"/>
            </a:xfrm>
            <a:prstGeom prst="line">
              <a:avLst/>
            </a:prstGeom>
            <a:noFill/>
            <a:ln w="7938">
              <a:solidFill>
                <a:srgbClr val="000000"/>
              </a:solidFill>
              <a:round/>
              <a:headEnd/>
              <a:tailEnd/>
            </a:ln>
          </p:spPr>
          <p:txBody>
            <a:bodyPr/>
            <a:lstStyle/>
            <a:p>
              <a:endParaRPr lang="en-US"/>
            </a:p>
          </p:txBody>
        </p:sp>
        <p:sp>
          <p:nvSpPr>
            <p:cNvPr id="9387" name="Freeform 269"/>
            <p:cNvSpPr>
              <a:spLocks/>
            </p:cNvSpPr>
            <p:nvPr/>
          </p:nvSpPr>
          <p:spPr bwMode="auto">
            <a:xfrm rot="-1839165">
              <a:off x="3891" y="517"/>
              <a:ext cx="697" cy="1048"/>
            </a:xfrm>
            <a:custGeom>
              <a:avLst/>
              <a:gdLst>
                <a:gd name="T0" fmla="*/ 1034 w 470"/>
                <a:gd name="T1" fmla="*/ 61 h 755"/>
                <a:gd name="T2" fmla="*/ 114 w 470"/>
                <a:gd name="T3" fmla="*/ 1403 h 755"/>
                <a:gd name="T4" fmla="*/ 0 w 470"/>
                <a:gd name="T5" fmla="*/ 1455 h 755"/>
                <a:gd name="T6" fmla="*/ 0 w 470"/>
                <a:gd name="T7" fmla="*/ 1337 h 755"/>
                <a:gd name="T8" fmla="*/ 925 w 470"/>
                <a:gd name="T9" fmla="*/ 0 h 755"/>
                <a:gd name="T10" fmla="*/ 1034 w 470"/>
                <a:gd name="T11" fmla="*/ 61 h 755"/>
                <a:gd name="T12" fmla="*/ 0 60000 65536"/>
                <a:gd name="T13" fmla="*/ 0 60000 65536"/>
                <a:gd name="T14" fmla="*/ 0 60000 65536"/>
                <a:gd name="T15" fmla="*/ 0 60000 65536"/>
                <a:gd name="T16" fmla="*/ 0 60000 65536"/>
                <a:gd name="T17" fmla="*/ 0 60000 65536"/>
                <a:gd name="T18" fmla="*/ 0 w 470"/>
                <a:gd name="T19" fmla="*/ 0 h 755"/>
                <a:gd name="T20" fmla="*/ 470 w 470"/>
                <a:gd name="T21" fmla="*/ 755 h 755"/>
              </a:gdLst>
              <a:ahLst/>
              <a:cxnLst>
                <a:cxn ang="T12">
                  <a:pos x="T0" y="T1"/>
                </a:cxn>
                <a:cxn ang="T13">
                  <a:pos x="T2" y="T3"/>
                </a:cxn>
                <a:cxn ang="T14">
                  <a:pos x="T4" y="T5"/>
                </a:cxn>
                <a:cxn ang="T15">
                  <a:pos x="T6" y="T7"/>
                </a:cxn>
                <a:cxn ang="T16">
                  <a:pos x="T8" y="T9"/>
                </a:cxn>
                <a:cxn ang="T17">
                  <a:pos x="T10" y="T11"/>
                </a:cxn>
              </a:cxnLst>
              <a:rect l="T18" t="T19" r="T20" b="T21"/>
              <a:pathLst>
                <a:path w="470" h="755">
                  <a:moveTo>
                    <a:pt x="470" y="32"/>
                  </a:moveTo>
                  <a:lnTo>
                    <a:pt x="52" y="728"/>
                  </a:lnTo>
                  <a:lnTo>
                    <a:pt x="0" y="755"/>
                  </a:lnTo>
                  <a:lnTo>
                    <a:pt x="0" y="694"/>
                  </a:lnTo>
                  <a:lnTo>
                    <a:pt x="421" y="0"/>
                  </a:lnTo>
                  <a:lnTo>
                    <a:pt x="470" y="32"/>
                  </a:lnTo>
                  <a:close/>
                </a:path>
              </a:pathLst>
            </a:custGeom>
            <a:solidFill>
              <a:srgbClr val="404040"/>
            </a:solidFill>
            <a:ln w="3175">
              <a:solidFill>
                <a:srgbClr val="404040"/>
              </a:solidFill>
              <a:round/>
              <a:headEnd/>
              <a:tailEnd/>
            </a:ln>
          </p:spPr>
          <p:txBody>
            <a:bodyPr/>
            <a:lstStyle/>
            <a:p>
              <a:endParaRPr lang="en-US"/>
            </a:p>
          </p:txBody>
        </p:sp>
        <p:sp>
          <p:nvSpPr>
            <p:cNvPr id="9388" name="Freeform 271"/>
            <p:cNvSpPr>
              <a:spLocks/>
            </p:cNvSpPr>
            <p:nvPr/>
          </p:nvSpPr>
          <p:spPr bwMode="auto">
            <a:xfrm rot="-1839165">
              <a:off x="4049" y="1300"/>
              <a:ext cx="117" cy="67"/>
            </a:xfrm>
            <a:custGeom>
              <a:avLst/>
              <a:gdLst>
                <a:gd name="T0" fmla="*/ 0 w 79"/>
                <a:gd name="T1" fmla="*/ 0 h 48"/>
                <a:gd name="T2" fmla="*/ 173 w 79"/>
                <a:gd name="T3" fmla="*/ 94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389" name="Line 272"/>
            <p:cNvSpPr>
              <a:spLocks noChangeShapeType="1"/>
            </p:cNvSpPr>
            <p:nvPr/>
          </p:nvSpPr>
          <p:spPr bwMode="auto">
            <a:xfrm rot="-1839165">
              <a:off x="4049" y="1300"/>
              <a:ext cx="117" cy="67"/>
            </a:xfrm>
            <a:prstGeom prst="line">
              <a:avLst/>
            </a:prstGeom>
            <a:noFill/>
            <a:ln w="7938">
              <a:solidFill>
                <a:srgbClr val="000000"/>
              </a:solidFill>
              <a:round/>
              <a:headEnd/>
              <a:tailEnd/>
            </a:ln>
          </p:spPr>
          <p:txBody>
            <a:bodyPr/>
            <a:lstStyle/>
            <a:p>
              <a:endParaRPr lang="en-US"/>
            </a:p>
          </p:txBody>
        </p:sp>
        <p:sp>
          <p:nvSpPr>
            <p:cNvPr id="9390" name="Freeform 273"/>
            <p:cNvSpPr>
              <a:spLocks/>
            </p:cNvSpPr>
            <p:nvPr/>
          </p:nvSpPr>
          <p:spPr bwMode="auto">
            <a:xfrm rot="-1839165">
              <a:off x="4046" y="1394"/>
              <a:ext cx="118" cy="69"/>
            </a:xfrm>
            <a:custGeom>
              <a:avLst/>
              <a:gdLst>
                <a:gd name="T0" fmla="*/ 0 w 79"/>
                <a:gd name="T1" fmla="*/ 0 h 50"/>
                <a:gd name="T2" fmla="*/ 176 w 79"/>
                <a:gd name="T3" fmla="*/ 95 h 50"/>
                <a:gd name="T4" fmla="*/ 0 w 79"/>
                <a:gd name="T5" fmla="*/ 0 h 50"/>
                <a:gd name="T6" fmla="*/ 0 60000 65536"/>
                <a:gd name="T7" fmla="*/ 0 60000 65536"/>
                <a:gd name="T8" fmla="*/ 0 60000 65536"/>
                <a:gd name="T9" fmla="*/ 0 w 79"/>
                <a:gd name="T10" fmla="*/ 0 h 50"/>
                <a:gd name="T11" fmla="*/ 79 w 79"/>
                <a:gd name="T12" fmla="*/ 50 h 50"/>
              </a:gdLst>
              <a:ahLst/>
              <a:cxnLst>
                <a:cxn ang="T6">
                  <a:pos x="T0" y="T1"/>
                </a:cxn>
                <a:cxn ang="T7">
                  <a:pos x="T2" y="T3"/>
                </a:cxn>
                <a:cxn ang="T8">
                  <a:pos x="T4" y="T5"/>
                </a:cxn>
              </a:cxnLst>
              <a:rect l="T9" t="T10" r="T11" b="T12"/>
              <a:pathLst>
                <a:path w="79" h="50">
                  <a:moveTo>
                    <a:pt x="0" y="0"/>
                  </a:moveTo>
                  <a:lnTo>
                    <a:pt x="79" y="50"/>
                  </a:lnTo>
                  <a:lnTo>
                    <a:pt x="0" y="0"/>
                  </a:lnTo>
                  <a:close/>
                </a:path>
              </a:pathLst>
            </a:custGeom>
            <a:solidFill>
              <a:srgbClr val="FFFFFF"/>
            </a:solidFill>
            <a:ln w="9525">
              <a:noFill/>
              <a:round/>
              <a:headEnd/>
              <a:tailEnd/>
            </a:ln>
          </p:spPr>
          <p:txBody>
            <a:bodyPr/>
            <a:lstStyle/>
            <a:p>
              <a:endParaRPr lang="en-US"/>
            </a:p>
          </p:txBody>
        </p:sp>
        <p:sp>
          <p:nvSpPr>
            <p:cNvPr id="9391" name="Line 274"/>
            <p:cNvSpPr>
              <a:spLocks noChangeShapeType="1"/>
            </p:cNvSpPr>
            <p:nvPr/>
          </p:nvSpPr>
          <p:spPr bwMode="auto">
            <a:xfrm rot="-1839165">
              <a:off x="4046" y="1394"/>
              <a:ext cx="118" cy="69"/>
            </a:xfrm>
            <a:prstGeom prst="line">
              <a:avLst/>
            </a:prstGeom>
            <a:noFill/>
            <a:ln w="7938">
              <a:solidFill>
                <a:srgbClr val="000000"/>
              </a:solidFill>
              <a:round/>
              <a:headEnd/>
              <a:tailEnd/>
            </a:ln>
          </p:spPr>
          <p:txBody>
            <a:bodyPr/>
            <a:lstStyle/>
            <a:p>
              <a:endParaRPr lang="en-US"/>
            </a:p>
          </p:txBody>
        </p:sp>
        <p:sp>
          <p:nvSpPr>
            <p:cNvPr id="9392" name="Freeform 275"/>
            <p:cNvSpPr>
              <a:spLocks/>
            </p:cNvSpPr>
            <p:nvPr/>
          </p:nvSpPr>
          <p:spPr bwMode="auto">
            <a:xfrm rot="-1839165">
              <a:off x="4055" y="1198"/>
              <a:ext cx="117" cy="67"/>
            </a:xfrm>
            <a:custGeom>
              <a:avLst/>
              <a:gdLst>
                <a:gd name="T0" fmla="*/ 0 w 79"/>
                <a:gd name="T1" fmla="*/ 0 h 48"/>
                <a:gd name="T2" fmla="*/ 173 w 79"/>
                <a:gd name="T3" fmla="*/ 94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393" name="Line 276"/>
            <p:cNvSpPr>
              <a:spLocks noChangeShapeType="1"/>
            </p:cNvSpPr>
            <p:nvPr/>
          </p:nvSpPr>
          <p:spPr bwMode="auto">
            <a:xfrm rot="-1839165">
              <a:off x="4055" y="1198"/>
              <a:ext cx="117" cy="67"/>
            </a:xfrm>
            <a:prstGeom prst="line">
              <a:avLst/>
            </a:prstGeom>
            <a:noFill/>
            <a:ln w="7938">
              <a:solidFill>
                <a:srgbClr val="000000"/>
              </a:solidFill>
              <a:round/>
              <a:headEnd/>
              <a:tailEnd/>
            </a:ln>
          </p:spPr>
          <p:txBody>
            <a:bodyPr/>
            <a:lstStyle/>
            <a:p>
              <a:endParaRPr lang="en-US"/>
            </a:p>
          </p:txBody>
        </p:sp>
        <p:sp>
          <p:nvSpPr>
            <p:cNvPr id="9394" name="Freeform 277"/>
            <p:cNvSpPr>
              <a:spLocks/>
            </p:cNvSpPr>
            <p:nvPr/>
          </p:nvSpPr>
          <p:spPr bwMode="auto">
            <a:xfrm rot="-1839165">
              <a:off x="4057" y="1096"/>
              <a:ext cx="117" cy="70"/>
            </a:xfrm>
            <a:custGeom>
              <a:avLst/>
              <a:gdLst>
                <a:gd name="T0" fmla="*/ 0 w 79"/>
                <a:gd name="T1" fmla="*/ 0 h 50"/>
                <a:gd name="T2" fmla="*/ 173 w 79"/>
                <a:gd name="T3" fmla="*/ 98 h 50"/>
                <a:gd name="T4" fmla="*/ 0 w 79"/>
                <a:gd name="T5" fmla="*/ 0 h 50"/>
                <a:gd name="T6" fmla="*/ 0 60000 65536"/>
                <a:gd name="T7" fmla="*/ 0 60000 65536"/>
                <a:gd name="T8" fmla="*/ 0 60000 65536"/>
                <a:gd name="T9" fmla="*/ 0 w 79"/>
                <a:gd name="T10" fmla="*/ 0 h 50"/>
                <a:gd name="T11" fmla="*/ 79 w 79"/>
                <a:gd name="T12" fmla="*/ 50 h 50"/>
              </a:gdLst>
              <a:ahLst/>
              <a:cxnLst>
                <a:cxn ang="T6">
                  <a:pos x="T0" y="T1"/>
                </a:cxn>
                <a:cxn ang="T7">
                  <a:pos x="T2" y="T3"/>
                </a:cxn>
                <a:cxn ang="T8">
                  <a:pos x="T4" y="T5"/>
                </a:cxn>
              </a:cxnLst>
              <a:rect l="T9" t="T10" r="T11" b="T12"/>
              <a:pathLst>
                <a:path w="79" h="50">
                  <a:moveTo>
                    <a:pt x="0" y="0"/>
                  </a:moveTo>
                  <a:lnTo>
                    <a:pt x="79" y="50"/>
                  </a:lnTo>
                  <a:lnTo>
                    <a:pt x="0" y="0"/>
                  </a:lnTo>
                  <a:close/>
                </a:path>
              </a:pathLst>
            </a:custGeom>
            <a:solidFill>
              <a:srgbClr val="FFFFFF"/>
            </a:solidFill>
            <a:ln w="9525">
              <a:noFill/>
              <a:round/>
              <a:headEnd/>
              <a:tailEnd/>
            </a:ln>
          </p:spPr>
          <p:txBody>
            <a:bodyPr/>
            <a:lstStyle/>
            <a:p>
              <a:endParaRPr lang="en-US"/>
            </a:p>
          </p:txBody>
        </p:sp>
        <p:sp>
          <p:nvSpPr>
            <p:cNvPr id="9395" name="Line 278"/>
            <p:cNvSpPr>
              <a:spLocks noChangeShapeType="1"/>
            </p:cNvSpPr>
            <p:nvPr/>
          </p:nvSpPr>
          <p:spPr bwMode="auto">
            <a:xfrm rot="-1839165">
              <a:off x="4057" y="1096"/>
              <a:ext cx="117" cy="70"/>
            </a:xfrm>
            <a:prstGeom prst="line">
              <a:avLst/>
            </a:prstGeom>
            <a:noFill/>
            <a:ln w="7938">
              <a:solidFill>
                <a:srgbClr val="000000"/>
              </a:solidFill>
              <a:round/>
              <a:headEnd/>
              <a:tailEnd/>
            </a:ln>
          </p:spPr>
          <p:txBody>
            <a:bodyPr/>
            <a:lstStyle/>
            <a:p>
              <a:endParaRPr lang="en-US"/>
            </a:p>
          </p:txBody>
        </p:sp>
        <p:sp>
          <p:nvSpPr>
            <p:cNvPr id="9396" name="Freeform 279"/>
            <p:cNvSpPr>
              <a:spLocks/>
            </p:cNvSpPr>
            <p:nvPr/>
          </p:nvSpPr>
          <p:spPr bwMode="auto">
            <a:xfrm rot="-1839165">
              <a:off x="4063" y="997"/>
              <a:ext cx="117" cy="67"/>
            </a:xfrm>
            <a:custGeom>
              <a:avLst/>
              <a:gdLst>
                <a:gd name="T0" fmla="*/ 0 w 79"/>
                <a:gd name="T1" fmla="*/ 0 h 48"/>
                <a:gd name="T2" fmla="*/ 173 w 79"/>
                <a:gd name="T3" fmla="*/ 94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397" name="Line 280"/>
            <p:cNvSpPr>
              <a:spLocks noChangeShapeType="1"/>
            </p:cNvSpPr>
            <p:nvPr/>
          </p:nvSpPr>
          <p:spPr bwMode="auto">
            <a:xfrm rot="-1839165">
              <a:off x="4063" y="997"/>
              <a:ext cx="117" cy="67"/>
            </a:xfrm>
            <a:prstGeom prst="line">
              <a:avLst/>
            </a:prstGeom>
            <a:noFill/>
            <a:ln w="7938">
              <a:solidFill>
                <a:srgbClr val="000000"/>
              </a:solidFill>
              <a:round/>
              <a:headEnd/>
              <a:tailEnd/>
            </a:ln>
          </p:spPr>
          <p:txBody>
            <a:bodyPr/>
            <a:lstStyle/>
            <a:p>
              <a:endParaRPr lang="en-US"/>
            </a:p>
          </p:txBody>
        </p:sp>
        <p:sp>
          <p:nvSpPr>
            <p:cNvPr id="9398" name="Freeform 281"/>
            <p:cNvSpPr>
              <a:spLocks/>
            </p:cNvSpPr>
            <p:nvPr/>
          </p:nvSpPr>
          <p:spPr bwMode="auto">
            <a:xfrm rot="-1839165">
              <a:off x="4065" y="893"/>
              <a:ext cx="118" cy="70"/>
            </a:xfrm>
            <a:custGeom>
              <a:avLst/>
              <a:gdLst>
                <a:gd name="T0" fmla="*/ 0 w 80"/>
                <a:gd name="T1" fmla="*/ 0 h 50"/>
                <a:gd name="T2" fmla="*/ 174 w 80"/>
                <a:gd name="T3" fmla="*/ 98 h 50"/>
                <a:gd name="T4" fmla="*/ 0 w 80"/>
                <a:gd name="T5" fmla="*/ 0 h 50"/>
                <a:gd name="T6" fmla="*/ 0 60000 65536"/>
                <a:gd name="T7" fmla="*/ 0 60000 65536"/>
                <a:gd name="T8" fmla="*/ 0 60000 65536"/>
                <a:gd name="T9" fmla="*/ 0 w 80"/>
                <a:gd name="T10" fmla="*/ 0 h 50"/>
                <a:gd name="T11" fmla="*/ 80 w 80"/>
                <a:gd name="T12" fmla="*/ 50 h 50"/>
              </a:gdLst>
              <a:ahLst/>
              <a:cxnLst>
                <a:cxn ang="T6">
                  <a:pos x="T0" y="T1"/>
                </a:cxn>
                <a:cxn ang="T7">
                  <a:pos x="T2" y="T3"/>
                </a:cxn>
                <a:cxn ang="T8">
                  <a:pos x="T4" y="T5"/>
                </a:cxn>
              </a:cxnLst>
              <a:rect l="T9" t="T10" r="T11" b="T12"/>
              <a:pathLst>
                <a:path w="80" h="50">
                  <a:moveTo>
                    <a:pt x="0" y="0"/>
                  </a:moveTo>
                  <a:lnTo>
                    <a:pt x="80" y="50"/>
                  </a:lnTo>
                  <a:lnTo>
                    <a:pt x="0" y="0"/>
                  </a:lnTo>
                  <a:close/>
                </a:path>
              </a:pathLst>
            </a:custGeom>
            <a:solidFill>
              <a:srgbClr val="FFFFFF"/>
            </a:solidFill>
            <a:ln w="9525">
              <a:noFill/>
              <a:round/>
              <a:headEnd/>
              <a:tailEnd/>
            </a:ln>
          </p:spPr>
          <p:txBody>
            <a:bodyPr/>
            <a:lstStyle/>
            <a:p>
              <a:endParaRPr lang="en-US"/>
            </a:p>
          </p:txBody>
        </p:sp>
        <p:sp>
          <p:nvSpPr>
            <p:cNvPr id="9399" name="Line 282"/>
            <p:cNvSpPr>
              <a:spLocks noChangeShapeType="1"/>
            </p:cNvSpPr>
            <p:nvPr/>
          </p:nvSpPr>
          <p:spPr bwMode="auto">
            <a:xfrm rot="-1839165">
              <a:off x="4065" y="893"/>
              <a:ext cx="118" cy="70"/>
            </a:xfrm>
            <a:prstGeom prst="line">
              <a:avLst/>
            </a:prstGeom>
            <a:noFill/>
            <a:ln w="7938">
              <a:solidFill>
                <a:srgbClr val="000000"/>
              </a:solidFill>
              <a:round/>
              <a:headEnd/>
              <a:tailEnd/>
            </a:ln>
          </p:spPr>
          <p:txBody>
            <a:bodyPr/>
            <a:lstStyle/>
            <a:p>
              <a:endParaRPr lang="en-US"/>
            </a:p>
          </p:txBody>
        </p:sp>
        <p:sp>
          <p:nvSpPr>
            <p:cNvPr id="9400" name="Freeform 283"/>
            <p:cNvSpPr>
              <a:spLocks/>
            </p:cNvSpPr>
            <p:nvPr/>
          </p:nvSpPr>
          <p:spPr bwMode="auto">
            <a:xfrm rot="-1839165">
              <a:off x="4067" y="793"/>
              <a:ext cx="117" cy="66"/>
            </a:xfrm>
            <a:custGeom>
              <a:avLst/>
              <a:gdLst>
                <a:gd name="T0" fmla="*/ 0 w 79"/>
                <a:gd name="T1" fmla="*/ 0 h 47"/>
                <a:gd name="T2" fmla="*/ 173 w 79"/>
                <a:gd name="T3" fmla="*/ 93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9401" name="Line 284"/>
            <p:cNvSpPr>
              <a:spLocks noChangeShapeType="1"/>
            </p:cNvSpPr>
            <p:nvPr/>
          </p:nvSpPr>
          <p:spPr bwMode="auto">
            <a:xfrm rot="-1839165">
              <a:off x="4067" y="793"/>
              <a:ext cx="117" cy="66"/>
            </a:xfrm>
            <a:prstGeom prst="line">
              <a:avLst/>
            </a:prstGeom>
            <a:noFill/>
            <a:ln w="7938">
              <a:solidFill>
                <a:srgbClr val="000000"/>
              </a:solidFill>
              <a:round/>
              <a:headEnd/>
              <a:tailEnd/>
            </a:ln>
          </p:spPr>
          <p:txBody>
            <a:bodyPr/>
            <a:lstStyle/>
            <a:p>
              <a:endParaRPr lang="en-US"/>
            </a:p>
          </p:txBody>
        </p:sp>
        <p:sp>
          <p:nvSpPr>
            <p:cNvPr id="9402" name="Freeform 285"/>
            <p:cNvSpPr>
              <a:spLocks/>
            </p:cNvSpPr>
            <p:nvPr/>
          </p:nvSpPr>
          <p:spPr bwMode="auto">
            <a:xfrm rot="-1839165">
              <a:off x="4073" y="691"/>
              <a:ext cx="116" cy="66"/>
            </a:xfrm>
            <a:custGeom>
              <a:avLst/>
              <a:gdLst>
                <a:gd name="T0" fmla="*/ 0 w 79"/>
                <a:gd name="T1" fmla="*/ 0 h 47"/>
                <a:gd name="T2" fmla="*/ 170 w 79"/>
                <a:gd name="T3" fmla="*/ 93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9403" name="Line 286"/>
            <p:cNvSpPr>
              <a:spLocks noChangeShapeType="1"/>
            </p:cNvSpPr>
            <p:nvPr/>
          </p:nvSpPr>
          <p:spPr bwMode="auto">
            <a:xfrm rot="-1839165">
              <a:off x="4073" y="691"/>
              <a:ext cx="116" cy="66"/>
            </a:xfrm>
            <a:prstGeom prst="line">
              <a:avLst/>
            </a:prstGeom>
            <a:noFill/>
            <a:ln w="7938">
              <a:solidFill>
                <a:srgbClr val="000000"/>
              </a:solidFill>
              <a:round/>
              <a:headEnd/>
              <a:tailEnd/>
            </a:ln>
          </p:spPr>
          <p:txBody>
            <a:bodyPr/>
            <a:lstStyle/>
            <a:p>
              <a:endParaRPr lang="en-US"/>
            </a:p>
          </p:txBody>
        </p:sp>
        <p:sp>
          <p:nvSpPr>
            <p:cNvPr id="9404" name="Line 287"/>
            <p:cNvSpPr>
              <a:spLocks noChangeShapeType="1"/>
            </p:cNvSpPr>
            <p:nvPr/>
          </p:nvSpPr>
          <p:spPr bwMode="auto">
            <a:xfrm rot="19760835" flipH="1">
              <a:off x="4314" y="688"/>
              <a:ext cx="40" cy="62"/>
            </a:xfrm>
            <a:prstGeom prst="line">
              <a:avLst/>
            </a:prstGeom>
            <a:noFill/>
            <a:ln w="7938">
              <a:solidFill>
                <a:srgbClr val="000000"/>
              </a:solidFill>
              <a:round/>
              <a:headEnd/>
              <a:tailEnd/>
            </a:ln>
          </p:spPr>
          <p:txBody>
            <a:bodyPr/>
            <a:lstStyle/>
            <a:p>
              <a:endParaRPr lang="en-US"/>
            </a:p>
          </p:txBody>
        </p:sp>
        <p:sp>
          <p:nvSpPr>
            <p:cNvPr id="9405" name="Line 288"/>
            <p:cNvSpPr>
              <a:spLocks noChangeShapeType="1"/>
            </p:cNvSpPr>
            <p:nvPr/>
          </p:nvSpPr>
          <p:spPr bwMode="auto">
            <a:xfrm rot="19760835" flipH="1">
              <a:off x="4309" y="789"/>
              <a:ext cx="44" cy="67"/>
            </a:xfrm>
            <a:prstGeom prst="line">
              <a:avLst/>
            </a:prstGeom>
            <a:noFill/>
            <a:ln w="7938">
              <a:solidFill>
                <a:srgbClr val="000000"/>
              </a:solidFill>
              <a:round/>
              <a:headEnd/>
              <a:tailEnd/>
            </a:ln>
          </p:spPr>
          <p:txBody>
            <a:bodyPr/>
            <a:lstStyle/>
            <a:p>
              <a:endParaRPr lang="en-US"/>
            </a:p>
          </p:txBody>
        </p:sp>
        <p:sp>
          <p:nvSpPr>
            <p:cNvPr id="9406" name="Line 289"/>
            <p:cNvSpPr>
              <a:spLocks noChangeShapeType="1"/>
            </p:cNvSpPr>
            <p:nvPr/>
          </p:nvSpPr>
          <p:spPr bwMode="auto">
            <a:xfrm rot="19760835" flipH="1">
              <a:off x="4306" y="893"/>
              <a:ext cx="41" cy="63"/>
            </a:xfrm>
            <a:prstGeom prst="line">
              <a:avLst/>
            </a:prstGeom>
            <a:noFill/>
            <a:ln w="7938">
              <a:solidFill>
                <a:srgbClr val="000000"/>
              </a:solidFill>
              <a:round/>
              <a:headEnd/>
              <a:tailEnd/>
            </a:ln>
          </p:spPr>
          <p:txBody>
            <a:bodyPr/>
            <a:lstStyle/>
            <a:p>
              <a:endParaRPr lang="en-US"/>
            </a:p>
          </p:txBody>
        </p:sp>
        <p:sp>
          <p:nvSpPr>
            <p:cNvPr id="9407" name="Line 290"/>
            <p:cNvSpPr>
              <a:spLocks noChangeShapeType="1"/>
            </p:cNvSpPr>
            <p:nvPr/>
          </p:nvSpPr>
          <p:spPr bwMode="auto">
            <a:xfrm rot="19760835" flipH="1">
              <a:off x="4302" y="994"/>
              <a:ext cx="43" cy="65"/>
            </a:xfrm>
            <a:prstGeom prst="line">
              <a:avLst/>
            </a:prstGeom>
            <a:noFill/>
            <a:ln w="7938">
              <a:solidFill>
                <a:srgbClr val="000000"/>
              </a:solidFill>
              <a:round/>
              <a:headEnd/>
              <a:tailEnd/>
            </a:ln>
          </p:spPr>
          <p:txBody>
            <a:bodyPr/>
            <a:lstStyle/>
            <a:p>
              <a:endParaRPr lang="en-US"/>
            </a:p>
          </p:txBody>
        </p:sp>
        <p:sp>
          <p:nvSpPr>
            <p:cNvPr id="9408" name="Line 291"/>
            <p:cNvSpPr>
              <a:spLocks noChangeShapeType="1"/>
            </p:cNvSpPr>
            <p:nvPr/>
          </p:nvSpPr>
          <p:spPr bwMode="auto">
            <a:xfrm rot="19760835" flipH="1">
              <a:off x="4300" y="1096"/>
              <a:ext cx="40" cy="65"/>
            </a:xfrm>
            <a:prstGeom prst="line">
              <a:avLst/>
            </a:prstGeom>
            <a:noFill/>
            <a:ln w="7938">
              <a:solidFill>
                <a:srgbClr val="000000"/>
              </a:solidFill>
              <a:round/>
              <a:headEnd/>
              <a:tailEnd/>
            </a:ln>
          </p:spPr>
          <p:txBody>
            <a:bodyPr/>
            <a:lstStyle/>
            <a:p>
              <a:endParaRPr lang="en-US"/>
            </a:p>
          </p:txBody>
        </p:sp>
        <p:sp>
          <p:nvSpPr>
            <p:cNvPr id="9409" name="Line 292"/>
            <p:cNvSpPr>
              <a:spLocks noChangeShapeType="1"/>
            </p:cNvSpPr>
            <p:nvPr/>
          </p:nvSpPr>
          <p:spPr bwMode="auto">
            <a:xfrm rot="19760835" flipH="1">
              <a:off x="4293" y="1199"/>
              <a:ext cx="44" cy="63"/>
            </a:xfrm>
            <a:prstGeom prst="line">
              <a:avLst/>
            </a:prstGeom>
            <a:noFill/>
            <a:ln w="7938">
              <a:solidFill>
                <a:srgbClr val="000000"/>
              </a:solidFill>
              <a:round/>
              <a:headEnd/>
              <a:tailEnd/>
            </a:ln>
          </p:spPr>
          <p:txBody>
            <a:bodyPr/>
            <a:lstStyle/>
            <a:p>
              <a:endParaRPr lang="en-US"/>
            </a:p>
          </p:txBody>
        </p:sp>
        <p:sp>
          <p:nvSpPr>
            <p:cNvPr id="9410" name="Line 293"/>
            <p:cNvSpPr>
              <a:spLocks noChangeShapeType="1"/>
            </p:cNvSpPr>
            <p:nvPr/>
          </p:nvSpPr>
          <p:spPr bwMode="auto">
            <a:xfrm rot="19760835" flipH="1">
              <a:off x="4292" y="1300"/>
              <a:ext cx="40" cy="65"/>
            </a:xfrm>
            <a:prstGeom prst="line">
              <a:avLst/>
            </a:prstGeom>
            <a:noFill/>
            <a:ln w="7938">
              <a:solidFill>
                <a:srgbClr val="000000"/>
              </a:solidFill>
              <a:round/>
              <a:headEnd/>
              <a:tailEnd/>
            </a:ln>
          </p:spPr>
          <p:txBody>
            <a:bodyPr/>
            <a:lstStyle/>
            <a:p>
              <a:endParaRPr lang="en-US"/>
            </a:p>
          </p:txBody>
        </p:sp>
        <p:sp>
          <p:nvSpPr>
            <p:cNvPr id="9411" name="Line 294"/>
            <p:cNvSpPr>
              <a:spLocks noChangeShapeType="1"/>
            </p:cNvSpPr>
            <p:nvPr/>
          </p:nvSpPr>
          <p:spPr bwMode="auto">
            <a:xfrm rot="19760835" flipH="1">
              <a:off x="4291" y="1404"/>
              <a:ext cx="31" cy="47"/>
            </a:xfrm>
            <a:prstGeom prst="line">
              <a:avLst/>
            </a:prstGeom>
            <a:noFill/>
            <a:ln w="7938">
              <a:solidFill>
                <a:srgbClr val="000000"/>
              </a:solidFill>
              <a:round/>
              <a:headEnd/>
              <a:tailEnd/>
            </a:ln>
          </p:spPr>
          <p:txBody>
            <a:bodyPr/>
            <a:lstStyle/>
            <a:p>
              <a:endParaRPr lang="en-US"/>
            </a:p>
          </p:txBody>
        </p:sp>
        <p:sp>
          <p:nvSpPr>
            <p:cNvPr id="9412" name="Line 295"/>
            <p:cNvSpPr>
              <a:spLocks noChangeShapeType="1"/>
            </p:cNvSpPr>
            <p:nvPr/>
          </p:nvSpPr>
          <p:spPr bwMode="auto">
            <a:xfrm rot="19760835" flipH="1">
              <a:off x="4345" y="686"/>
              <a:ext cx="43" cy="64"/>
            </a:xfrm>
            <a:prstGeom prst="line">
              <a:avLst/>
            </a:prstGeom>
            <a:noFill/>
            <a:ln w="7938">
              <a:solidFill>
                <a:srgbClr val="000000"/>
              </a:solidFill>
              <a:round/>
              <a:headEnd/>
              <a:tailEnd/>
            </a:ln>
          </p:spPr>
          <p:txBody>
            <a:bodyPr/>
            <a:lstStyle/>
            <a:p>
              <a:endParaRPr lang="en-US"/>
            </a:p>
          </p:txBody>
        </p:sp>
        <p:sp>
          <p:nvSpPr>
            <p:cNvPr id="9413" name="Line 296"/>
            <p:cNvSpPr>
              <a:spLocks noChangeShapeType="1"/>
            </p:cNvSpPr>
            <p:nvPr/>
          </p:nvSpPr>
          <p:spPr bwMode="auto">
            <a:xfrm rot="19760835" flipH="1">
              <a:off x="4343" y="788"/>
              <a:ext cx="41" cy="65"/>
            </a:xfrm>
            <a:prstGeom prst="line">
              <a:avLst/>
            </a:prstGeom>
            <a:noFill/>
            <a:ln w="7938">
              <a:solidFill>
                <a:srgbClr val="000000"/>
              </a:solidFill>
              <a:round/>
              <a:headEnd/>
              <a:tailEnd/>
            </a:ln>
          </p:spPr>
          <p:txBody>
            <a:bodyPr/>
            <a:lstStyle/>
            <a:p>
              <a:endParaRPr lang="en-US"/>
            </a:p>
          </p:txBody>
        </p:sp>
        <p:sp>
          <p:nvSpPr>
            <p:cNvPr id="9414" name="Line 297"/>
            <p:cNvSpPr>
              <a:spLocks noChangeShapeType="1"/>
            </p:cNvSpPr>
            <p:nvPr/>
          </p:nvSpPr>
          <p:spPr bwMode="auto">
            <a:xfrm rot="19760835" flipH="1">
              <a:off x="4338" y="892"/>
              <a:ext cx="39" cy="63"/>
            </a:xfrm>
            <a:prstGeom prst="line">
              <a:avLst/>
            </a:prstGeom>
            <a:noFill/>
            <a:ln w="7938">
              <a:solidFill>
                <a:srgbClr val="000000"/>
              </a:solidFill>
              <a:round/>
              <a:headEnd/>
              <a:tailEnd/>
            </a:ln>
          </p:spPr>
          <p:txBody>
            <a:bodyPr/>
            <a:lstStyle/>
            <a:p>
              <a:endParaRPr lang="en-US"/>
            </a:p>
          </p:txBody>
        </p:sp>
        <p:sp>
          <p:nvSpPr>
            <p:cNvPr id="9415" name="Line 298"/>
            <p:cNvSpPr>
              <a:spLocks noChangeShapeType="1"/>
            </p:cNvSpPr>
            <p:nvPr/>
          </p:nvSpPr>
          <p:spPr bwMode="auto">
            <a:xfrm rot="19760835" flipH="1">
              <a:off x="4332" y="994"/>
              <a:ext cx="43" cy="65"/>
            </a:xfrm>
            <a:prstGeom prst="line">
              <a:avLst/>
            </a:prstGeom>
            <a:noFill/>
            <a:ln w="7938">
              <a:solidFill>
                <a:srgbClr val="000000"/>
              </a:solidFill>
              <a:round/>
              <a:headEnd/>
              <a:tailEnd/>
            </a:ln>
          </p:spPr>
          <p:txBody>
            <a:bodyPr/>
            <a:lstStyle/>
            <a:p>
              <a:endParaRPr lang="en-US"/>
            </a:p>
          </p:txBody>
        </p:sp>
        <p:sp>
          <p:nvSpPr>
            <p:cNvPr id="9416" name="Line 299"/>
            <p:cNvSpPr>
              <a:spLocks noChangeShapeType="1"/>
            </p:cNvSpPr>
            <p:nvPr/>
          </p:nvSpPr>
          <p:spPr bwMode="auto">
            <a:xfrm rot="19760835" flipH="1">
              <a:off x="4331" y="1095"/>
              <a:ext cx="39" cy="65"/>
            </a:xfrm>
            <a:prstGeom prst="line">
              <a:avLst/>
            </a:prstGeom>
            <a:noFill/>
            <a:ln w="7938">
              <a:solidFill>
                <a:srgbClr val="000000"/>
              </a:solidFill>
              <a:round/>
              <a:headEnd/>
              <a:tailEnd/>
            </a:ln>
          </p:spPr>
          <p:txBody>
            <a:bodyPr/>
            <a:lstStyle/>
            <a:p>
              <a:endParaRPr lang="en-US"/>
            </a:p>
          </p:txBody>
        </p:sp>
        <p:sp>
          <p:nvSpPr>
            <p:cNvPr id="9417" name="Line 300"/>
            <p:cNvSpPr>
              <a:spLocks noChangeShapeType="1"/>
            </p:cNvSpPr>
            <p:nvPr/>
          </p:nvSpPr>
          <p:spPr bwMode="auto">
            <a:xfrm rot="19760835" flipH="1">
              <a:off x="4324" y="1199"/>
              <a:ext cx="44" cy="62"/>
            </a:xfrm>
            <a:prstGeom prst="line">
              <a:avLst/>
            </a:prstGeom>
            <a:noFill/>
            <a:ln w="7938">
              <a:solidFill>
                <a:srgbClr val="000000"/>
              </a:solidFill>
              <a:round/>
              <a:headEnd/>
              <a:tailEnd/>
            </a:ln>
          </p:spPr>
          <p:txBody>
            <a:bodyPr/>
            <a:lstStyle/>
            <a:p>
              <a:endParaRPr lang="en-US"/>
            </a:p>
          </p:txBody>
        </p:sp>
        <p:sp>
          <p:nvSpPr>
            <p:cNvPr id="9418" name="Line 301"/>
            <p:cNvSpPr>
              <a:spLocks noChangeShapeType="1"/>
            </p:cNvSpPr>
            <p:nvPr/>
          </p:nvSpPr>
          <p:spPr bwMode="auto">
            <a:xfrm rot="19760835" flipH="1">
              <a:off x="4322" y="1301"/>
              <a:ext cx="40" cy="66"/>
            </a:xfrm>
            <a:prstGeom prst="line">
              <a:avLst/>
            </a:prstGeom>
            <a:noFill/>
            <a:ln w="7938">
              <a:solidFill>
                <a:srgbClr val="000000"/>
              </a:solidFill>
              <a:round/>
              <a:headEnd/>
              <a:tailEnd/>
            </a:ln>
          </p:spPr>
          <p:txBody>
            <a:bodyPr/>
            <a:lstStyle/>
            <a:p>
              <a:endParaRPr lang="en-US"/>
            </a:p>
          </p:txBody>
        </p:sp>
        <p:sp>
          <p:nvSpPr>
            <p:cNvPr id="9419" name="Line 302"/>
            <p:cNvSpPr>
              <a:spLocks noChangeShapeType="1"/>
            </p:cNvSpPr>
            <p:nvPr/>
          </p:nvSpPr>
          <p:spPr bwMode="auto">
            <a:xfrm rot="19760835" flipH="1">
              <a:off x="4326" y="1402"/>
              <a:ext cx="30" cy="47"/>
            </a:xfrm>
            <a:prstGeom prst="line">
              <a:avLst/>
            </a:prstGeom>
            <a:noFill/>
            <a:ln w="7938">
              <a:solidFill>
                <a:srgbClr val="000000"/>
              </a:solidFill>
              <a:round/>
              <a:headEnd/>
              <a:tailEnd/>
            </a:ln>
          </p:spPr>
          <p:txBody>
            <a:bodyPr/>
            <a:lstStyle/>
            <a:p>
              <a:endParaRPr lang="en-US"/>
            </a:p>
          </p:txBody>
        </p:sp>
        <p:sp>
          <p:nvSpPr>
            <p:cNvPr id="9420" name="Freeform 303"/>
            <p:cNvSpPr>
              <a:spLocks/>
            </p:cNvSpPr>
            <p:nvPr/>
          </p:nvSpPr>
          <p:spPr bwMode="auto">
            <a:xfrm rot="-1839165">
              <a:off x="4273" y="1300"/>
              <a:ext cx="118" cy="65"/>
            </a:xfrm>
            <a:custGeom>
              <a:avLst/>
              <a:gdLst>
                <a:gd name="T0" fmla="*/ 0 w 80"/>
                <a:gd name="T1" fmla="*/ 0 h 47"/>
                <a:gd name="T2" fmla="*/ 174 w 80"/>
                <a:gd name="T3" fmla="*/ 90 h 47"/>
                <a:gd name="T4" fmla="*/ 0 w 80"/>
                <a:gd name="T5" fmla="*/ 0 h 47"/>
                <a:gd name="T6" fmla="*/ 0 60000 65536"/>
                <a:gd name="T7" fmla="*/ 0 60000 65536"/>
                <a:gd name="T8" fmla="*/ 0 60000 65536"/>
                <a:gd name="T9" fmla="*/ 0 w 80"/>
                <a:gd name="T10" fmla="*/ 0 h 47"/>
                <a:gd name="T11" fmla="*/ 80 w 80"/>
                <a:gd name="T12" fmla="*/ 47 h 47"/>
              </a:gdLst>
              <a:ahLst/>
              <a:cxnLst>
                <a:cxn ang="T6">
                  <a:pos x="T0" y="T1"/>
                </a:cxn>
                <a:cxn ang="T7">
                  <a:pos x="T2" y="T3"/>
                </a:cxn>
                <a:cxn ang="T8">
                  <a:pos x="T4" y="T5"/>
                </a:cxn>
              </a:cxnLst>
              <a:rect l="T9" t="T10" r="T11" b="T12"/>
              <a:pathLst>
                <a:path w="80" h="47">
                  <a:moveTo>
                    <a:pt x="0" y="0"/>
                  </a:moveTo>
                  <a:lnTo>
                    <a:pt x="80" y="47"/>
                  </a:lnTo>
                  <a:lnTo>
                    <a:pt x="0" y="0"/>
                  </a:lnTo>
                  <a:close/>
                </a:path>
              </a:pathLst>
            </a:custGeom>
            <a:solidFill>
              <a:srgbClr val="FFFFFF"/>
            </a:solidFill>
            <a:ln w="9525">
              <a:noFill/>
              <a:round/>
              <a:headEnd/>
              <a:tailEnd/>
            </a:ln>
          </p:spPr>
          <p:txBody>
            <a:bodyPr/>
            <a:lstStyle/>
            <a:p>
              <a:endParaRPr lang="en-US"/>
            </a:p>
          </p:txBody>
        </p:sp>
        <p:sp>
          <p:nvSpPr>
            <p:cNvPr id="9421" name="Line 304"/>
            <p:cNvSpPr>
              <a:spLocks noChangeShapeType="1"/>
            </p:cNvSpPr>
            <p:nvPr/>
          </p:nvSpPr>
          <p:spPr bwMode="auto">
            <a:xfrm rot="-1839165">
              <a:off x="4273" y="1300"/>
              <a:ext cx="118" cy="65"/>
            </a:xfrm>
            <a:prstGeom prst="line">
              <a:avLst/>
            </a:prstGeom>
            <a:noFill/>
            <a:ln w="7938">
              <a:solidFill>
                <a:srgbClr val="000000"/>
              </a:solidFill>
              <a:round/>
              <a:headEnd/>
              <a:tailEnd/>
            </a:ln>
          </p:spPr>
          <p:txBody>
            <a:bodyPr/>
            <a:lstStyle/>
            <a:p>
              <a:endParaRPr lang="en-US"/>
            </a:p>
          </p:txBody>
        </p:sp>
        <p:sp>
          <p:nvSpPr>
            <p:cNvPr id="9422" name="Freeform 305"/>
            <p:cNvSpPr>
              <a:spLocks/>
            </p:cNvSpPr>
            <p:nvPr/>
          </p:nvSpPr>
          <p:spPr bwMode="auto">
            <a:xfrm rot="-1839165">
              <a:off x="4269" y="1392"/>
              <a:ext cx="119" cy="66"/>
            </a:xfrm>
            <a:custGeom>
              <a:avLst/>
              <a:gdLst>
                <a:gd name="T0" fmla="*/ 0 w 80"/>
                <a:gd name="T1" fmla="*/ 0 h 48"/>
                <a:gd name="T2" fmla="*/ 177 w 80"/>
                <a:gd name="T3" fmla="*/ 91 h 48"/>
                <a:gd name="T4" fmla="*/ 0 w 80"/>
                <a:gd name="T5" fmla="*/ 0 h 48"/>
                <a:gd name="T6" fmla="*/ 0 60000 65536"/>
                <a:gd name="T7" fmla="*/ 0 60000 65536"/>
                <a:gd name="T8" fmla="*/ 0 60000 65536"/>
                <a:gd name="T9" fmla="*/ 0 w 80"/>
                <a:gd name="T10" fmla="*/ 0 h 48"/>
                <a:gd name="T11" fmla="*/ 80 w 80"/>
                <a:gd name="T12" fmla="*/ 48 h 48"/>
              </a:gdLst>
              <a:ahLst/>
              <a:cxnLst>
                <a:cxn ang="T6">
                  <a:pos x="T0" y="T1"/>
                </a:cxn>
                <a:cxn ang="T7">
                  <a:pos x="T2" y="T3"/>
                </a:cxn>
                <a:cxn ang="T8">
                  <a:pos x="T4" y="T5"/>
                </a:cxn>
              </a:cxnLst>
              <a:rect l="T9" t="T10" r="T11" b="T12"/>
              <a:pathLst>
                <a:path w="80" h="48">
                  <a:moveTo>
                    <a:pt x="0" y="0"/>
                  </a:moveTo>
                  <a:lnTo>
                    <a:pt x="80" y="48"/>
                  </a:lnTo>
                  <a:lnTo>
                    <a:pt x="0" y="0"/>
                  </a:lnTo>
                  <a:close/>
                </a:path>
              </a:pathLst>
            </a:custGeom>
            <a:solidFill>
              <a:srgbClr val="FFFFFF"/>
            </a:solidFill>
            <a:ln w="9525">
              <a:noFill/>
              <a:round/>
              <a:headEnd/>
              <a:tailEnd/>
            </a:ln>
          </p:spPr>
          <p:txBody>
            <a:bodyPr/>
            <a:lstStyle/>
            <a:p>
              <a:endParaRPr lang="en-US"/>
            </a:p>
          </p:txBody>
        </p:sp>
        <p:sp>
          <p:nvSpPr>
            <p:cNvPr id="9423" name="Line 306"/>
            <p:cNvSpPr>
              <a:spLocks noChangeShapeType="1"/>
            </p:cNvSpPr>
            <p:nvPr/>
          </p:nvSpPr>
          <p:spPr bwMode="auto">
            <a:xfrm rot="-1839165">
              <a:off x="4269" y="1392"/>
              <a:ext cx="119" cy="66"/>
            </a:xfrm>
            <a:prstGeom prst="line">
              <a:avLst/>
            </a:prstGeom>
            <a:noFill/>
            <a:ln w="7938">
              <a:solidFill>
                <a:srgbClr val="000000"/>
              </a:solidFill>
              <a:round/>
              <a:headEnd/>
              <a:tailEnd/>
            </a:ln>
          </p:spPr>
          <p:txBody>
            <a:bodyPr/>
            <a:lstStyle/>
            <a:p>
              <a:endParaRPr lang="en-US"/>
            </a:p>
          </p:txBody>
        </p:sp>
        <p:sp>
          <p:nvSpPr>
            <p:cNvPr id="9424" name="Freeform 307"/>
            <p:cNvSpPr>
              <a:spLocks/>
            </p:cNvSpPr>
            <p:nvPr/>
          </p:nvSpPr>
          <p:spPr bwMode="auto">
            <a:xfrm rot="-1839165">
              <a:off x="4277" y="1198"/>
              <a:ext cx="117" cy="66"/>
            </a:xfrm>
            <a:custGeom>
              <a:avLst/>
              <a:gdLst>
                <a:gd name="T0" fmla="*/ 0 w 79"/>
                <a:gd name="T1" fmla="*/ 0 h 47"/>
                <a:gd name="T2" fmla="*/ 173 w 79"/>
                <a:gd name="T3" fmla="*/ 93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9425" name="Line 308"/>
            <p:cNvSpPr>
              <a:spLocks noChangeShapeType="1"/>
            </p:cNvSpPr>
            <p:nvPr/>
          </p:nvSpPr>
          <p:spPr bwMode="auto">
            <a:xfrm rot="-1839165">
              <a:off x="4277" y="1198"/>
              <a:ext cx="117" cy="66"/>
            </a:xfrm>
            <a:prstGeom prst="line">
              <a:avLst/>
            </a:prstGeom>
            <a:noFill/>
            <a:ln w="7938">
              <a:solidFill>
                <a:srgbClr val="000000"/>
              </a:solidFill>
              <a:round/>
              <a:headEnd/>
              <a:tailEnd/>
            </a:ln>
          </p:spPr>
          <p:txBody>
            <a:bodyPr/>
            <a:lstStyle/>
            <a:p>
              <a:endParaRPr lang="en-US"/>
            </a:p>
          </p:txBody>
        </p:sp>
        <p:sp>
          <p:nvSpPr>
            <p:cNvPr id="9426" name="Freeform 309"/>
            <p:cNvSpPr>
              <a:spLocks/>
            </p:cNvSpPr>
            <p:nvPr/>
          </p:nvSpPr>
          <p:spPr bwMode="auto">
            <a:xfrm rot="-1839165">
              <a:off x="4280" y="1093"/>
              <a:ext cx="117" cy="66"/>
            </a:xfrm>
            <a:custGeom>
              <a:avLst/>
              <a:gdLst>
                <a:gd name="T0" fmla="*/ 0 w 79"/>
                <a:gd name="T1" fmla="*/ 0 h 48"/>
                <a:gd name="T2" fmla="*/ 173 w 79"/>
                <a:gd name="T3" fmla="*/ 91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427" name="Line 310"/>
            <p:cNvSpPr>
              <a:spLocks noChangeShapeType="1"/>
            </p:cNvSpPr>
            <p:nvPr/>
          </p:nvSpPr>
          <p:spPr bwMode="auto">
            <a:xfrm rot="-1839165">
              <a:off x="4280" y="1093"/>
              <a:ext cx="117" cy="66"/>
            </a:xfrm>
            <a:prstGeom prst="line">
              <a:avLst/>
            </a:prstGeom>
            <a:noFill/>
            <a:ln w="7938">
              <a:solidFill>
                <a:srgbClr val="000000"/>
              </a:solidFill>
              <a:round/>
              <a:headEnd/>
              <a:tailEnd/>
            </a:ln>
          </p:spPr>
          <p:txBody>
            <a:bodyPr/>
            <a:lstStyle/>
            <a:p>
              <a:endParaRPr lang="en-US"/>
            </a:p>
          </p:txBody>
        </p:sp>
        <p:sp>
          <p:nvSpPr>
            <p:cNvPr id="9428" name="Freeform 311"/>
            <p:cNvSpPr>
              <a:spLocks/>
            </p:cNvSpPr>
            <p:nvPr/>
          </p:nvSpPr>
          <p:spPr bwMode="auto">
            <a:xfrm rot="-1839165">
              <a:off x="4286" y="992"/>
              <a:ext cx="115" cy="70"/>
            </a:xfrm>
            <a:custGeom>
              <a:avLst/>
              <a:gdLst>
                <a:gd name="T0" fmla="*/ 0 w 77"/>
                <a:gd name="T1" fmla="*/ 0 h 50"/>
                <a:gd name="T2" fmla="*/ 172 w 77"/>
                <a:gd name="T3" fmla="*/ 98 h 50"/>
                <a:gd name="T4" fmla="*/ 0 w 77"/>
                <a:gd name="T5" fmla="*/ 0 h 50"/>
                <a:gd name="T6" fmla="*/ 0 60000 65536"/>
                <a:gd name="T7" fmla="*/ 0 60000 65536"/>
                <a:gd name="T8" fmla="*/ 0 60000 65536"/>
                <a:gd name="T9" fmla="*/ 0 w 77"/>
                <a:gd name="T10" fmla="*/ 0 h 50"/>
                <a:gd name="T11" fmla="*/ 77 w 77"/>
                <a:gd name="T12" fmla="*/ 50 h 50"/>
              </a:gdLst>
              <a:ahLst/>
              <a:cxnLst>
                <a:cxn ang="T6">
                  <a:pos x="T0" y="T1"/>
                </a:cxn>
                <a:cxn ang="T7">
                  <a:pos x="T2" y="T3"/>
                </a:cxn>
                <a:cxn ang="T8">
                  <a:pos x="T4" y="T5"/>
                </a:cxn>
              </a:cxnLst>
              <a:rect l="T9" t="T10" r="T11" b="T12"/>
              <a:pathLst>
                <a:path w="77" h="50">
                  <a:moveTo>
                    <a:pt x="0" y="0"/>
                  </a:moveTo>
                  <a:lnTo>
                    <a:pt x="77" y="50"/>
                  </a:lnTo>
                  <a:lnTo>
                    <a:pt x="0" y="0"/>
                  </a:lnTo>
                  <a:close/>
                </a:path>
              </a:pathLst>
            </a:custGeom>
            <a:solidFill>
              <a:srgbClr val="FFFFFF"/>
            </a:solidFill>
            <a:ln w="9525">
              <a:noFill/>
              <a:round/>
              <a:headEnd/>
              <a:tailEnd/>
            </a:ln>
          </p:spPr>
          <p:txBody>
            <a:bodyPr/>
            <a:lstStyle/>
            <a:p>
              <a:endParaRPr lang="en-US"/>
            </a:p>
          </p:txBody>
        </p:sp>
        <p:sp>
          <p:nvSpPr>
            <p:cNvPr id="9429" name="Line 312"/>
            <p:cNvSpPr>
              <a:spLocks noChangeShapeType="1"/>
            </p:cNvSpPr>
            <p:nvPr/>
          </p:nvSpPr>
          <p:spPr bwMode="auto">
            <a:xfrm rot="-1839165">
              <a:off x="4286" y="992"/>
              <a:ext cx="115" cy="70"/>
            </a:xfrm>
            <a:prstGeom prst="line">
              <a:avLst/>
            </a:prstGeom>
            <a:noFill/>
            <a:ln w="7938">
              <a:solidFill>
                <a:srgbClr val="000000"/>
              </a:solidFill>
              <a:round/>
              <a:headEnd/>
              <a:tailEnd/>
            </a:ln>
          </p:spPr>
          <p:txBody>
            <a:bodyPr/>
            <a:lstStyle/>
            <a:p>
              <a:endParaRPr lang="en-US"/>
            </a:p>
          </p:txBody>
        </p:sp>
        <p:sp>
          <p:nvSpPr>
            <p:cNvPr id="9430" name="Freeform 313"/>
            <p:cNvSpPr>
              <a:spLocks/>
            </p:cNvSpPr>
            <p:nvPr/>
          </p:nvSpPr>
          <p:spPr bwMode="auto">
            <a:xfrm rot="-1839165">
              <a:off x="4290" y="890"/>
              <a:ext cx="117" cy="68"/>
            </a:xfrm>
            <a:custGeom>
              <a:avLst/>
              <a:gdLst>
                <a:gd name="T0" fmla="*/ 0 w 79"/>
                <a:gd name="T1" fmla="*/ 0 h 48"/>
                <a:gd name="T2" fmla="*/ 173 w 79"/>
                <a:gd name="T3" fmla="*/ 96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431" name="Line 314"/>
            <p:cNvSpPr>
              <a:spLocks noChangeShapeType="1"/>
            </p:cNvSpPr>
            <p:nvPr/>
          </p:nvSpPr>
          <p:spPr bwMode="auto">
            <a:xfrm rot="-1839165">
              <a:off x="4290" y="890"/>
              <a:ext cx="117" cy="68"/>
            </a:xfrm>
            <a:prstGeom prst="line">
              <a:avLst/>
            </a:prstGeom>
            <a:noFill/>
            <a:ln w="7938">
              <a:solidFill>
                <a:srgbClr val="000000"/>
              </a:solidFill>
              <a:round/>
              <a:headEnd/>
              <a:tailEnd/>
            </a:ln>
          </p:spPr>
          <p:txBody>
            <a:bodyPr/>
            <a:lstStyle/>
            <a:p>
              <a:endParaRPr lang="en-US"/>
            </a:p>
          </p:txBody>
        </p:sp>
        <p:sp>
          <p:nvSpPr>
            <p:cNvPr id="9432" name="Freeform 315"/>
            <p:cNvSpPr>
              <a:spLocks/>
            </p:cNvSpPr>
            <p:nvPr/>
          </p:nvSpPr>
          <p:spPr bwMode="auto">
            <a:xfrm rot="-1839165">
              <a:off x="4293" y="790"/>
              <a:ext cx="117" cy="67"/>
            </a:xfrm>
            <a:custGeom>
              <a:avLst/>
              <a:gdLst>
                <a:gd name="T0" fmla="*/ 0 w 79"/>
                <a:gd name="T1" fmla="*/ 0 h 48"/>
                <a:gd name="T2" fmla="*/ 173 w 79"/>
                <a:gd name="T3" fmla="*/ 94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9433" name="Line 316"/>
            <p:cNvSpPr>
              <a:spLocks noChangeShapeType="1"/>
            </p:cNvSpPr>
            <p:nvPr/>
          </p:nvSpPr>
          <p:spPr bwMode="auto">
            <a:xfrm rot="-1839165">
              <a:off x="4293" y="790"/>
              <a:ext cx="117" cy="67"/>
            </a:xfrm>
            <a:prstGeom prst="line">
              <a:avLst/>
            </a:prstGeom>
            <a:noFill/>
            <a:ln w="7938">
              <a:solidFill>
                <a:srgbClr val="000000"/>
              </a:solidFill>
              <a:round/>
              <a:headEnd/>
              <a:tailEnd/>
            </a:ln>
          </p:spPr>
          <p:txBody>
            <a:bodyPr/>
            <a:lstStyle/>
            <a:p>
              <a:endParaRPr lang="en-US"/>
            </a:p>
          </p:txBody>
        </p:sp>
        <p:sp>
          <p:nvSpPr>
            <p:cNvPr id="9434" name="Freeform 317"/>
            <p:cNvSpPr>
              <a:spLocks/>
            </p:cNvSpPr>
            <p:nvPr/>
          </p:nvSpPr>
          <p:spPr bwMode="auto">
            <a:xfrm rot="-1839165">
              <a:off x="4296" y="686"/>
              <a:ext cx="117" cy="66"/>
            </a:xfrm>
            <a:custGeom>
              <a:avLst/>
              <a:gdLst>
                <a:gd name="T0" fmla="*/ 0 w 79"/>
                <a:gd name="T1" fmla="*/ 0 h 47"/>
                <a:gd name="T2" fmla="*/ 173 w 79"/>
                <a:gd name="T3" fmla="*/ 93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9435" name="Line 318"/>
            <p:cNvSpPr>
              <a:spLocks noChangeShapeType="1"/>
            </p:cNvSpPr>
            <p:nvPr/>
          </p:nvSpPr>
          <p:spPr bwMode="auto">
            <a:xfrm rot="-1839165">
              <a:off x="4296" y="686"/>
              <a:ext cx="117" cy="66"/>
            </a:xfrm>
            <a:prstGeom prst="line">
              <a:avLst/>
            </a:prstGeom>
            <a:noFill/>
            <a:ln w="7938">
              <a:solidFill>
                <a:srgbClr val="000000"/>
              </a:solidFill>
              <a:round/>
              <a:headEnd/>
              <a:tailEnd/>
            </a:ln>
          </p:spPr>
          <p:txBody>
            <a:bodyPr/>
            <a:lstStyle/>
            <a:p>
              <a:endParaRPr lang="en-US"/>
            </a:p>
          </p:txBody>
        </p:sp>
        <p:sp>
          <p:nvSpPr>
            <p:cNvPr id="9436" name="Line 331"/>
            <p:cNvSpPr>
              <a:spLocks noChangeShapeType="1"/>
            </p:cNvSpPr>
            <p:nvPr/>
          </p:nvSpPr>
          <p:spPr bwMode="auto">
            <a:xfrm rot="19760835" flipV="1">
              <a:off x="4201" y="260"/>
              <a:ext cx="126" cy="173"/>
            </a:xfrm>
            <a:prstGeom prst="line">
              <a:avLst/>
            </a:prstGeom>
            <a:noFill/>
            <a:ln w="19050">
              <a:solidFill>
                <a:schemeClr val="tx1"/>
              </a:solidFill>
              <a:round/>
              <a:headEnd/>
              <a:tailEnd/>
            </a:ln>
          </p:spPr>
          <p:txBody>
            <a:bodyPr wrap="none" anchor="ctr"/>
            <a:lstStyle/>
            <a:p>
              <a:endParaRPr lang="en-US"/>
            </a:p>
          </p:txBody>
        </p:sp>
        <p:grpSp>
          <p:nvGrpSpPr>
            <p:cNvPr id="3" name="Group 392"/>
            <p:cNvGrpSpPr>
              <a:grpSpLocks/>
            </p:cNvGrpSpPr>
            <p:nvPr/>
          </p:nvGrpSpPr>
          <p:grpSpPr bwMode="auto">
            <a:xfrm rot="-1041039">
              <a:off x="3397" y="1288"/>
              <a:ext cx="1295" cy="962"/>
              <a:chOff x="3518" y="2015"/>
              <a:chExt cx="1562" cy="962"/>
            </a:xfrm>
          </p:grpSpPr>
          <p:sp>
            <p:nvSpPr>
              <p:cNvPr id="9451" name="Freeform 335"/>
              <p:cNvSpPr>
                <a:spLocks/>
              </p:cNvSpPr>
              <p:nvPr/>
            </p:nvSpPr>
            <p:spPr bwMode="auto">
              <a:xfrm>
                <a:off x="3521" y="2136"/>
                <a:ext cx="1559" cy="841"/>
              </a:xfrm>
              <a:custGeom>
                <a:avLst/>
                <a:gdLst>
                  <a:gd name="T0" fmla="*/ 1199 w 1051"/>
                  <a:gd name="T1" fmla="*/ 79 h 606"/>
                  <a:gd name="T2" fmla="*/ 1098 w 1051"/>
                  <a:gd name="T3" fmla="*/ 17 h 606"/>
                  <a:gd name="T4" fmla="*/ 994 w 1051"/>
                  <a:gd name="T5" fmla="*/ 14 h 606"/>
                  <a:gd name="T6" fmla="*/ 869 w 1051"/>
                  <a:gd name="T7" fmla="*/ 86 h 606"/>
                  <a:gd name="T8" fmla="*/ 751 w 1051"/>
                  <a:gd name="T9" fmla="*/ 65 h 606"/>
                  <a:gd name="T10" fmla="*/ 611 w 1051"/>
                  <a:gd name="T11" fmla="*/ 79 h 606"/>
                  <a:gd name="T12" fmla="*/ 451 w 1051"/>
                  <a:gd name="T13" fmla="*/ 93 h 606"/>
                  <a:gd name="T14" fmla="*/ 297 w 1051"/>
                  <a:gd name="T15" fmla="*/ 162 h 606"/>
                  <a:gd name="T16" fmla="*/ 214 w 1051"/>
                  <a:gd name="T17" fmla="*/ 266 h 606"/>
                  <a:gd name="T18" fmla="*/ 237 w 1051"/>
                  <a:gd name="T19" fmla="*/ 328 h 606"/>
                  <a:gd name="T20" fmla="*/ 214 w 1051"/>
                  <a:gd name="T21" fmla="*/ 366 h 606"/>
                  <a:gd name="T22" fmla="*/ 159 w 1051"/>
                  <a:gd name="T23" fmla="*/ 379 h 606"/>
                  <a:gd name="T24" fmla="*/ 119 w 1051"/>
                  <a:gd name="T25" fmla="*/ 518 h 606"/>
                  <a:gd name="T26" fmla="*/ 83 w 1051"/>
                  <a:gd name="T27" fmla="*/ 593 h 606"/>
                  <a:gd name="T28" fmla="*/ 68 w 1051"/>
                  <a:gd name="T29" fmla="*/ 736 h 606"/>
                  <a:gd name="T30" fmla="*/ 0 w 1051"/>
                  <a:gd name="T31" fmla="*/ 859 h 606"/>
                  <a:gd name="T32" fmla="*/ 202 w 1051"/>
                  <a:gd name="T33" fmla="*/ 973 h 606"/>
                  <a:gd name="T34" fmla="*/ 323 w 1051"/>
                  <a:gd name="T35" fmla="*/ 1019 h 606"/>
                  <a:gd name="T36" fmla="*/ 478 w 1051"/>
                  <a:gd name="T37" fmla="*/ 1014 h 606"/>
                  <a:gd name="T38" fmla="*/ 546 w 1051"/>
                  <a:gd name="T39" fmla="*/ 1067 h 606"/>
                  <a:gd name="T40" fmla="*/ 636 w 1051"/>
                  <a:gd name="T41" fmla="*/ 1077 h 606"/>
                  <a:gd name="T42" fmla="*/ 786 w 1051"/>
                  <a:gd name="T43" fmla="*/ 1067 h 606"/>
                  <a:gd name="T44" fmla="*/ 860 w 1051"/>
                  <a:gd name="T45" fmla="*/ 1119 h 606"/>
                  <a:gd name="T46" fmla="*/ 979 w 1051"/>
                  <a:gd name="T47" fmla="*/ 1107 h 606"/>
                  <a:gd name="T48" fmla="*/ 1055 w 1051"/>
                  <a:gd name="T49" fmla="*/ 1084 h 606"/>
                  <a:gd name="T50" fmla="*/ 1188 w 1051"/>
                  <a:gd name="T51" fmla="*/ 1128 h 606"/>
                  <a:gd name="T52" fmla="*/ 1338 w 1051"/>
                  <a:gd name="T53" fmla="*/ 1124 h 606"/>
                  <a:gd name="T54" fmla="*/ 1437 w 1051"/>
                  <a:gd name="T55" fmla="*/ 1107 h 606"/>
                  <a:gd name="T56" fmla="*/ 1583 w 1051"/>
                  <a:gd name="T57" fmla="*/ 1153 h 606"/>
                  <a:gd name="T58" fmla="*/ 1716 w 1051"/>
                  <a:gd name="T59" fmla="*/ 1137 h 606"/>
                  <a:gd name="T60" fmla="*/ 1820 w 1051"/>
                  <a:gd name="T61" fmla="*/ 1094 h 606"/>
                  <a:gd name="T62" fmla="*/ 1885 w 1051"/>
                  <a:gd name="T63" fmla="*/ 1119 h 606"/>
                  <a:gd name="T64" fmla="*/ 1911 w 1051"/>
                  <a:gd name="T65" fmla="*/ 1128 h 606"/>
                  <a:gd name="T66" fmla="*/ 1945 w 1051"/>
                  <a:gd name="T67" fmla="*/ 1146 h 606"/>
                  <a:gd name="T68" fmla="*/ 2025 w 1051"/>
                  <a:gd name="T69" fmla="*/ 1159 h 606"/>
                  <a:gd name="T70" fmla="*/ 2139 w 1051"/>
                  <a:gd name="T71" fmla="*/ 1163 h 606"/>
                  <a:gd name="T72" fmla="*/ 2238 w 1051"/>
                  <a:gd name="T73" fmla="*/ 1094 h 606"/>
                  <a:gd name="T74" fmla="*/ 2222 w 1051"/>
                  <a:gd name="T75" fmla="*/ 1033 h 606"/>
                  <a:gd name="T76" fmla="*/ 2094 w 1051"/>
                  <a:gd name="T77" fmla="*/ 967 h 606"/>
                  <a:gd name="T78" fmla="*/ 2053 w 1051"/>
                  <a:gd name="T79" fmla="*/ 935 h 606"/>
                  <a:gd name="T80" fmla="*/ 2053 w 1051"/>
                  <a:gd name="T81" fmla="*/ 884 h 606"/>
                  <a:gd name="T82" fmla="*/ 2135 w 1051"/>
                  <a:gd name="T83" fmla="*/ 835 h 606"/>
                  <a:gd name="T84" fmla="*/ 2222 w 1051"/>
                  <a:gd name="T85" fmla="*/ 806 h 606"/>
                  <a:gd name="T86" fmla="*/ 2222 w 1051"/>
                  <a:gd name="T87" fmla="*/ 731 h 606"/>
                  <a:gd name="T88" fmla="*/ 2203 w 1051"/>
                  <a:gd name="T89" fmla="*/ 680 h 606"/>
                  <a:gd name="T90" fmla="*/ 2308 w 1051"/>
                  <a:gd name="T91" fmla="*/ 558 h 606"/>
                  <a:gd name="T92" fmla="*/ 2249 w 1051"/>
                  <a:gd name="T93" fmla="*/ 483 h 606"/>
                  <a:gd name="T94" fmla="*/ 2108 w 1051"/>
                  <a:gd name="T95" fmla="*/ 489 h 606"/>
                  <a:gd name="T96" fmla="*/ 2068 w 1051"/>
                  <a:gd name="T97" fmla="*/ 418 h 606"/>
                  <a:gd name="T98" fmla="*/ 1974 w 1051"/>
                  <a:gd name="T99" fmla="*/ 369 h 606"/>
                  <a:gd name="T100" fmla="*/ 1974 w 1051"/>
                  <a:gd name="T101" fmla="*/ 318 h 606"/>
                  <a:gd name="T102" fmla="*/ 1894 w 1051"/>
                  <a:gd name="T103" fmla="*/ 314 h 6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1"/>
                  <a:gd name="T157" fmla="*/ 0 h 606"/>
                  <a:gd name="T158" fmla="*/ 1051 w 1051"/>
                  <a:gd name="T159" fmla="*/ 606 h 6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1" h="606">
                    <a:moveTo>
                      <a:pt x="599" y="34"/>
                    </a:moveTo>
                    <a:lnTo>
                      <a:pt x="599" y="34"/>
                    </a:lnTo>
                    <a:lnTo>
                      <a:pt x="576" y="39"/>
                    </a:lnTo>
                    <a:lnTo>
                      <a:pt x="558" y="41"/>
                    </a:lnTo>
                    <a:lnTo>
                      <a:pt x="545" y="41"/>
                    </a:lnTo>
                    <a:lnTo>
                      <a:pt x="531" y="36"/>
                    </a:lnTo>
                    <a:lnTo>
                      <a:pt x="522" y="32"/>
                    </a:lnTo>
                    <a:lnTo>
                      <a:pt x="515" y="25"/>
                    </a:lnTo>
                    <a:lnTo>
                      <a:pt x="499" y="9"/>
                    </a:lnTo>
                    <a:lnTo>
                      <a:pt x="493" y="3"/>
                    </a:lnTo>
                    <a:lnTo>
                      <a:pt x="486" y="0"/>
                    </a:lnTo>
                    <a:lnTo>
                      <a:pt x="477" y="0"/>
                    </a:lnTo>
                    <a:lnTo>
                      <a:pt x="465" y="3"/>
                    </a:lnTo>
                    <a:lnTo>
                      <a:pt x="452" y="7"/>
                    </a:lnTo>
                    <a:lnTo>
                      <a:pt x="438" y="14"/>
                    </a:lnTo>
                    <a:lnTo>
                      <a:pt x="404" y="39"/>
                    </a:lnTo>
                    <a:lnTo>
                      <a:pt x="400" y="43"/>
                    </a:lnTo>
                    <a:lnTo>
                      <a:pt x="395" y="45"/>
                    </a:lnTo>
                    <a:lnTo>
                      <a:pt x="386" y="45"/>
                    </a:lnTo>
                    <a:lnTo>
                      <a:pt x="380" y="45"/>
                    </a:lnTo>
                    <a:lnTo>
                      <a:pt x="361" y="41"/>
                    </a:lnTo>
                    <a:lnTo>
                      <a:pt x="341" y="34"/>
                    </a:lnTo>
                    <a:lnTo>
                      <a:pt x="323" y="30"/>
                    </a:lnTo>
                    <a:lnTo>
                      <a:pt x="309" y="27"/>
                    </a:lnTo>
                    <a:lnTo>
                      <a:pt x="294" y="32"/>
                    </a:lnTo>
                    <a:lnTo>
                      <a:pt x="278" y="41"/>
                    </a:lnTo>
                    <a:lnTo>
                      <a:pt x="262" y="48"/>
                    </a:lnTo>
                    <a:lnTo>
                      <a:pt x="248" y="52"/>
                    </a:lnTo>
                    <a:lnTo>
                      <a:pt x="233" y="52"/>
                    </a:lnTo>
                    <a:lnTo>
                      <a:pt x="219" y="50"/>
                    </a:lnTo>
                    <a:lnTo>
                      <a:pt x="205" y="48"/>
                    </a:lnTo>
                    <a:lnTo>
                      <a:pt x="190" y="48"/>
                    </a:lnTo>
                    <a:lnTo>
                      <a:pt x="176" y="52"/>
                    </a:lnTo>
                    <a:lnTo>
                      <a:pt x="165" y="59"/>
                    </a:lnTo>
                    <a:lnTo>
                      <a:pt x="135" y="84"/>
                    </a:lnTo>
                    <a:lnTo>
                      <a:pt x="122" y="98"/>
                    </a:lnTo>
                    <a:lnTo>
                      <a:pt x="108" y="111"/>
                    </a:lnTo>
                    <a:lnTo>
                      <a:pt x="102" y="125"/>
                    </a:lnTo>
                    <a:lnTo>
                      <a:pt x="97" y="131"/>
                    </a:lnTo>
                    <a:lnTo>
                      <a:pt x="97" y="138"/>
                    </a:lnTo>
                    <a:lnTo>
                      <a:pt x="97" y="145"/>
                    </a:lnTo>
                    <a:lnTo>
                      <a:pt x="99" y="152"/>
                    </a:lnTo>
                    <a:lnTo>
                      <a:pt x="102" y="161"/>
                    </a:lnTo>
                    <a:lnTo>
                      <a:pt x="108" y="170"/>
                    </a:lnTo>
                    <a:lnTo>
                      <a:pt x="111" y="174"/>
                    </a:lnTo>
                    <a:lnTo>
                      <a:pt x="111" y="179"/>
                    </a:lnTo>
                    <a:lnTo>
                      <a:pt x="108" y="181"/>
                    </a:lnTo>
                    <a:lnTo>
                      <a:pt x="104" y="186"/>
                    </a:lnTo>
                    <a:lnTo>
                      <a:pt x="97" y="190"/>
                    </a:lnTo>
                    <a:lnTo>
                      <a:pt x="88" y="192"/>
                    </a:lnTo>
                    <a:lnTo>
                      <a:pt x="83" y="190"/>
                    </a:lnTo>
                    <a:lnTo>
                      <a:pt x="77" y="192"/>
                    </a:lnTo>
                    <a:lnTo>
                      <a:pt x="72" y="197"/>
                    </a:lnTo>
                    <a:lnTo>
                      <a:pt x="68" y="202"/>
                    </a:lnTo>
                    <a:lnTo>
                      <a:pt x="61" y="220"/>
                    </a:lnTo>
                    <a:lnTo>
                      <a:pt x="56" y="251"/>
                    </a:lnTo>
                    <a:lnTo>
                      <a:pt x="54" y="269"/>
                    </a:lnTo>
                    <a:lnTo>
                      <a:pt x="50" y="283"/>
                    </a:lnTo>
                    <a:lnTo>
                      <a:pt x="47" y="290"/>
                    </a:lnTo>
                    <a:lnTo>
                      <a:pt x="43" y="294"/>
                    </a:lnTo>
                    <a:lnTo>
                      <a:pt x="40" y="301"/>
                    </a:lnTo>
                    <a:lnTo>
                      <a:pt x="38" y="308"/>
                    </a:lnTo>
                    <a:lnTo>
                      <a:pt x="36" y="324"/>
                    </a:lnTo>
                    <a:lnTo>
                      <a:pt x="38" y="344"/>
                    </a:lnTo>
                    <a:lnTo>
                      <a:pt x="36" y="364"/>
                    </a:lnTo>
                    <a:lnTo>
                      <a:pt x="31" y="382"/>
                    </a:lnTo>
                    <a:lnTo>
                      <a:pt x="22" y="403"/>
                    </a:lnTo>
                    <a:lnTo>
                      <a:pt x="4" y="430"/>
                    </a:lnTo>
                    <a:lnTo>
                      <a:pt x="0" y="439"/>
                    </a:lnTo>
                    <a:lnTo>
                      <a:pt x="0" y="446"/>
                    </a:lnTo>
                    <a:lnTo>
                      <a:pt x="4" y="455"/>
                    </a:lnTo>
                    <a:lnTo>
                      <a:pt x="13" y="464"/>
                    </a:lnTo>
                    <a:lnTo>
                      <a:pt x="27" y="473"/>
                    </a:lnTo>
                    <a:lnTo>
                      <a:pt x="45" y="484"/>
                    </a:lnTo>
                    <a:lnTo>
                      <a:pt x="92" y="505"/>
                    </a:lnTo>
                    <a:lnTo>
                      <a:pt x="113" y="514"/>
                    </a:lnTo>
                    <a:lnTo>
                      <a:pt x="131" y="523"/>
                    </a:lnTo>
                    <a:lnTo>
                      <a:pt x="138" y="527"/>
                    </a:lnTo>
                    <a:lnTo>
                      <a:pt x="147" y="529"/>
                    </a:lnTo>
                    <a:lnTo>
                      <a:pt x="156" y="529"/>
                    </a:lnTo>
                    <a:lnTo>
                      <a:pt x="167" y="529"/>
                    </a:lnTo>
                    <a:lnTo>
                      <a:pt x="203" y="527"/>
                    </a:lnTo>
                    <a:lnTo>
                      <a:pt x="217" y="527"/>
                    </a:lnTo>
                    <a:lnTo>
                      <a:pt x="226" y="529"/>
                    </a:lnTo>
                    <a:lnTo>
                      <a:pt x="230" y="534"/>
                    </a:lnTo>
                    <a:lnTo>
                      <a:pt x="237" y="538"/>
                    </a:lnTo>
                    <a:lnTo>
                      <a:pt x="248" y="554"/>
                    </a:lnTo>
                    <a:lnTo>
                      <a:pt x="253" y="559"/>
                    </a:lnTo>
                    <a:lnTo>
                      <a:pt x="260" y="561"/>
                    </a:lnTo>
                    <a:lnTo>
                      <a:pt x="267" y="561"/>
                    </a:lnTo>
                    <a:lnTo>
                      <a:pt x="273" y="561"/>
                    </a:lnTo>
                    <a:lnTo>
                      <a:pt x="289" y="559"/>
                    </a:lnTo>
                    <a:lnTo>
                      <a:pt x="305" y="554"/>
                    </a:lnTo>
                    <a:lnTo>
                      <a:pt x="323" y="550"/>
                    </a:lnTo>
                    <a:lnTo>
                      <a:pt x="341" y="550"/>
                    </a:lnTo>
                    <a:lnTo>
                      <a:pt x="350" y="552"/>
                    </a:lnTo>
                    <a:lnTo>
                      <a:pt x="357" y="554"/>
                    </a:lnTo>
                    <a:lnTo>
                      <a:pt x="366" y="561"/>
                    </a:lnTo>
                    <a:lnTo>
                      <a:pt x="373" y="568"/>
                    </a:lnTo>
                    <a:lnTo>
                      <a:pt x="382" y="577"/>
                    </a:lnTo>
                    <a:lnTo>
                      <a:pt x="391" y="581"/>
                    </a:lnTo>
                    <a:lnTo>
                      <a:pt x="402" y="584"/>
                    </a:lnTo>
                    <a:lnTo>
                      <a:pt x="413" y="584"/>
                    </a:lnTo>
                    <a:lnTo>
                      <a:pt x="425" y="581"/>
                    </a:lnTo>
                    <a:lnTo>
                      <a:pt x="436" y="579"/>
                    </a:lnTo>
                    <a:lnTo>
                      <a:pt x="445" y="575"/>
                    </a:lnTo>
                    <a:lnTo>
                      <a:pt x="450" y="570"/>
                    </a:lnTo>
                    <a:lnTo>
                      <a:pt x="459" y="566"/>
                    </a:lnTo>
                    <a:lnTo>
                      <a:pt x="468" y="563"/>
                    </a:lnTo>
                    <a:lnTo>
                      <a:pt x="479" y="563"/>
                    </a:lnTo>
                    <a:lnTo>
                      <a:pt x="488" y="563"/>
                    </a:lnTo>
                    <a:lnTo>
                      <a:pt x="504" y="570"/>
                    </a:lnTo>
                    <a:lnTo>
                      <a:pt x="515" y="577"/>
                    </a:lnTo>
                    <a:lnTo>
                      <a:pt x="540" y="586"/>
                    </a:lnTo>
                    <a:lnTo>
                      <a:pt x="551" y="588"/>
                    </a:lnTo>
                    <a:lnTo>
                      <a:pt x="565" y="590"/>
                    </a:lnTo>
                    <a:lnTo>
                      <a:pt x="579" y="590"/>
                    </a:lnTo>
                    <a:lnTo>
                      <a:pt x="592" y="588"/>
                    </a:lnTo>
                    <a:lnTo>
                      <a:pt x="608" y="584"/>
                    </a:lnTo>
                    <a:lnTo>
                      <a:pt x="621" y="579"/>
                    </a:lnTo>
                    <a:lnTo>
                      <a:pt x="633" y="577"/>
                    </a:lnTo>
                    <a:lnTo>
                      <a:pt x="642" y="575"/>
                    </a:lnTo>
                    <a:lnTo>
                      <a:pt x="653" y="575"/>
                    </a:lnTo>
                    <a:lnTo>
                      <a:pt x="660" y="577"/>
                    </a:lnTo>
                    <a:lnTo>
                      <a:pt x="678" y="584"/>
                    </a:lnTo>
                    <a:lnTo>
                      <a:pt x="694" y="590"/>
                    </a:lnTo>
                    <a:lnTo>
                      <a:pt x="719" y="599"/>
                    </a:lnTo>
                    <a:lnTo>
                      <a:pt x="730" y="602"/>
                    </a:lnTo>
                    <a:lnTo>
                      <a:pt x="741" y="602"/>
                    </a:lnTo>
                    <a:lnTo>
                      <a:pt x="753" y="599"/>
                    </a:lnTo>
                    <a:lnTo>
                      <a:pt x="766" y="597"/>
                    </a:lnTo>
                    <a:lnTo>
                      <a:pt x="780" y="590"/>
                    </a:lnTo>
                    <a:lnTo>
                      <a:pt x="793" y="584"/>
                    </a:lnTo>
                    <a:lnTo>
                      <a:pt x="805" y="577"/>
                    </a:lnTo>
                    <a:lnTo>
                      <a:pt x="818" y="570"/>
                    </a:lnTo>
                    <a:lnTo>
                      <a:pt x="827" y="568"/>
                    </a:lnTo>
                    <a:lnTo>
                      <a:pt x="836" y="568"/>
                    </a:lnTo>
                    <a:lnTo>
                      <a:pt x="843" y="568"/>
                    </a:lnTo>
                    <a:lnTo>
                      <a:pt x="850" y="572"/>
                    </a:lnTo>
                    <a:lnTo>
                      <a:pt x="854" y="575"/>
                    </a:lnTo>
                    <a:lnTo>
                      <a:pt x="857" y="581"/>
                    </a:lnTo>
                    <a:lnTo>
                      <a:pt x="857" y="586"/>
                    </a:lnTo>
                    <a:lnTo>
                      <a:pt x="859" y="588"/>
                    </a:lnTo>
                    <a:lnTo>
                      <a:pt x="863" y="588"/>
                    </a:lnTo>
                    <a:lnTo>
                      <a:pt x="868" y="586"/>
                    </a:lnTo>
                    <a:lnTo>
                      <a:pt x="872" y="584"/>
                    </a:lnTo>
                    <a:lnTo>
                      <a:pt x="877" y="584"/>
                    </a:lnTo>
                    <a:lnTo>
                      <a:pt x="881" y="586"/>
                    </a:lnTo>
                    <a:lnTo>
                      <a:pt x="884" y="595"/>
                    </a:lnTo>
                    <a:lnTo>
                      <a:pt x="881" y="602"/>
                    </a:lnTo>
                    <a:lnTo>
                      <a:pt x="886" y="606"/>
                    </a:lnTo>
                    <a:lnTo>
                      <a:pt x="891" y="606"/>
                    </a:lnTo>
                    <a:lnTo>
                      <a:pt x="900" y="606"/>
                    </a:lnTo>
                    <a:lnTo>
                      <a:pt x="920" y="602"/>
                    </a:lnTo>
                    <a:lnTo>
                      <a:pt x="933" y="599"/>
                    </a:lnTo>
                    <a:lnTo>
                      <a:pt x="945" y="602"/>
                    </a:lnTo>
                    <a:lnTo>
                      <a:pt x="961" y="604"/>
                    </a:lnTo>
                    <a:lnTo>
                      <a:pt x="972" y="604"/>
                    </a:lnTo>
                    <a:lnTo>
                      <a:pt x="983" y="602"/>
                    </a:lnTo>
                    <a:lnTo>
                      <a:pt x="990" y="599"/>
                    </a:lnTo>
                    <a:lnTo>
                      <a:pt x="997" y="593"/>
                    </a:lnTo>
                    <a:lnTo>
                      <a:pt x="1004" y="586"/>
                    </a:lnTo>
                    <a:lnTo>
                      <a:pt x="1017" y="568"/>
                    </a:lnTo>
                    <a:lnTo>
                      <a:pt x="1019" y="563"/>
                    </a:lnTo>
                    <a:lnTo>
                      <a:pt x="1019" y="559"/>
                    </a:lnTo>
                    <a:lnTo>
                      <a:pt x="1017" y="547"/>
                    </a:lnTo>
                    <a:lnTo>
                      <a:pt x="1010" y="536"/>
                    </a:lnTo>
                    <a:lnTo>
                      <a:pt x="1001" y="525"/>
                    </a:lnTo>
                    <a:lnTo>
                      <a:pt x="988" y="516"/>
                    </a:lnTo>
                    <a:lnTo>
                      <a:pt x="976" y="509"/>
                    </a:lnTo>
                    <a:lnTo>
                      <a:pt x="963" y="505"/>
                    </a:lnTo>
                    <a:lnTo>
                      <a:pt x="952" y="502"/>
                    </a:lnTo>
                    <a:lnTo>
                      <a:pt x="947" y="502"/>
                    </a:lnTo>
                    <a:lnTo>
                      <a:pt x="940" y="498"/>
                    </a:lnTo>
                    <a:lnTo>
                      <a:pt x="936" y="493"/>
                    </a:lnTo>
                    <a:lnTo>
                      <a:pt x="933" y="486"/>
                    </a:lnTo>
                    <a:lnTo>
                      <a:pt x="931" y="480"/>
                    </a:lnTo>
                    <a:lnTo>
                      <a:pt x="929" y="471"/>
                    </a:lnTo>
                    <a:lnTo>
                      <a:pt x="931" y="466"/>
                    </a:lnTo>
                    <a:lnTo>
                      <a:pt x="933" y="459"/>
                    </a:lnTo>
                    <a:lnTo>
                      <a:pt x="945" y="455"/>
                    </a:lnTo>
                    <a:lnTo>
                      <a:pt x="952" y="450"/>
                    </a:lnTo>
                    <a:lnTo>
                      <a:pt x="961" y="441"/>
                    </a:lnTo>
                    <a:lnTo>
                      <a:pt x="963" y="437"/>
                    </a:lnTo>
                    <a:lnTo>
                      <a:pt x="970" y="434"/>
                    </a:lnTo>
                    <a:lnTo>
                      <a:pt x="979" y="432"/>
                    </a:lnTo>
                    <a:lnTo>
                      <a:pt x="992" y="428"/>
                    </a:lnTo>
                    <a:lnTo>
                      <a:pt x="1004" y="425"/>
                    </a:lnTo>
                    <a:lnTo>
                      <a:pt x="1010" y="419"/>
                    </a:lnTo>
                    <a:lnTo>
                      <a:pt x="1017" y="412"/>
                    </a:lnTo>
                    <a:lnTo>
                      <a:pt x="1017" y="405"/>
                    </a:lnTo>
                    <a:lnTo>
                      <a:pt x="1017" y="396"/>
                    </a:lnTo>
                    <a:lnTo>
                      <a:pt x="1015" y="389"/>
                    </a:lnTo>
                    <a:lnTo>
                      <a:pt x="1010" y="380"/>
                    </a:lnTo>
                    <a:lnTo>
                      <a:pt x="1006" y="373"/>
                    </a:lnTo>
                    <a:lnTo>
                      <a:pt x="999" y="369"/>
                    </a:lnTo>
                    <a:lnTo>
                      <a:pt x="999" y="360"/>
                    </a:lnTo>
                    <a:lnTo>
                      <a:pt x="1001" y="353"/>
                    </a:lnTo>
                    <a:lnTo>
                      <a:pt x="1006" y="342"/>
                    </a:lnTo>
                    <a:lnTo>
                      <a:pt x="1022" y="321"/>
                    </a:lnTo>
                    <a:lnTo>
                      <a:pt x="1042" y="301"/>
                    </a:lnTo>
                    <a:lnTo>
                      <a:pt x="1049" y="290"/>
                    </a:lnTo>
                    <a:lnTo>
                      <a:pt x="1051" y="281"/>
                    </a:lnTo>
                    <a:lnTo>
                      <a:pt x="1051" y="272"/>
                    </a:lnTo>
                    <a:lnTo>
                      <a:pt x="1046" y="263"/>
                    </a:lnTo>
                    <a:lnTo>
                      <a:pt x="1037" y="256"/>
                    </a:lnTo>
                    <a:lnTo>
                      <a:pt x="1022" y="251"/>
                    </a:lnTo>
                    <a:lnTo>
                      <a:pt x="1004" y="251"/>
                    </a:lnTo>
                    <a:lnTo>
                      <a:pt x="979" y="256"/>
                    </a:lnTo>
                    <a:lnTo>
                      <a:pt x="963" y="254"/>
                    </a:lnTo>
                    <a:lnTo>
                      <a:pt x="958" y="254"/>
                    </a:lnTo>
                    <a:lnTo>
                      <a:pt x="954" y="251"/>
                    </a:lnTo>
                    <a:lnTo>
                      <a:pt x="952" y="244"/>
                    </a:lnTo>
                    <a:lnTo>
                      <a:pt x="949" y="235"/>
                    </a:lnTo>
                    <a:lnTo>
                      <a:pt x="945" y="226"/>
                    </a:lnTo>
                    <a:lnTo>
                      <a:pt x="940" y="217"/>
                    </a:lnTo>
                    <a:lnTo>
                      <a:pt x="931" y="208"/>
                    </a:lnTo>
                    <a:lnTo>
                      <a:pt x="913" y="202"/>
                    </a:lnTo>
                    <a:lnTo>
                      <a:pt x="902" y="197"/>
                    </a:lnTo>
                    <a:lnTo>
                      <a:pt x="897" y="192"/>
                    </a:lnTo>
                    <a:lnTo>
                      <a:pt x="897" y="186"/>
                    </a:lnTo>
                    <a:lnTo>
                      <a:pt x="897" y="181"/>
                    </a:lnTo>
                    <a:lnTo>
                      <a:pt x="900" y="177"/>
                    </a:lnTo>
                    <a:lnTo>
                      <a:pt x="900" y="170"/>
                    </a:lnTo>
                    <a:lnTo>
                      <a:pt x="897" y="165"/>
                    </a:lnTo>
                    <a:lnTo>
                      <a:pt x="891" y="161"/>
                    </a:lnTo>
                    <a:lnTo>
                      <a:pt x="881" y="159"/>
                    </a:lnTo>
                    <a:lnTo>
                      <a:pt x="875" y="159"/>
                    </a:lnTo>
                    <a:lnTo>
                      <a:pt x="861" y="163"/>
                    </a:lnTo>
                    <a:lnTo>
                      <a:pt x="854" y="165"/>
                    </a:lnTo>
                    <a:lnTo>
                      <a:pt x="843" y="165"/>
                    </a:lnTo>
                    <a:lnTo>
                      <a:pt x="829" y="163"/>
                    </a:lnTo>
                    <a:lnTo>
                      <a:pt x="811" y="156"/>
                    </a:lnTo>
                  </a:path>
                </a:pathLst>
              </a:custGeom>
              <a:noFill/>
              <a:ln w="14288">
                <a:solidFill>
                  <a:srgbClr val="000000"/>
                </a:solidFill>
                <a:round/>
                <a:headEnd/>
                <a:tailEnd/>
              </a:ln>
            </p:spPr>
            <p:txBody>
              <a:bodyPr/>
              <a:lstStyle/>
              <a:p>
                <a:endParaRPr lang="en-US"/>
              </a:p>
            </p:txBody>
          </p:sp>
          <p:sp>
            <p:nvSpPr>
              <p:cNvPr id="9452" name="Rectangle 378"/>
              <p:cNvSpPr>
                <a:spLocks noChangeArrowheads="1"/>
              </p:cNvSpPr>
              <p:nvPr/>
            </p:nvSpPr>
            <p:spPr bwMode="auto">
              <a:xfrm>
                <a:off x="3651" y="2125"/>
                <a:ext cx="76"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453" name="Rectangle 379"/>
              <p:cNvSpPr>
                <a:spLocks noChangeArrowheads="1"/>
              </p:cNvSpPr>
              <p:nvPr/>
            </p:nvSpPr>
            <p:spPr bwMode="auto">
              <a:xfrm>
                <a:off x="3957" y="2046"/>
                <a:ext cx="76"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454" name="Rectangle 380"/>
              <p:cNvSpPr>
                <a:spLocks noChangeArrowheads="1"/>
              </p:cNvSpPr>
              <p:nvPr/>
            </p:nvSpPr>
            <p:spPr bwMode="auto">
              <a:xfrm>
                <a:off x="4148" y="2015"/>
                <a:ext cx="76"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455" name="Rectangle 381"/>
              <p:cNvSpPr>
                <a:spLocks noChangeArrowheads="1"/>
              </p:cNvSpPr>
              <p:nvPr/>
            </p:nvSpPr>
            <p:spPr bwMode="auto">
              <a:xfrm>
                <a:off x="4828" y="2230"/>
                <a:ext cx="76"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456" name="Rectangle 382"/>
              <p:cNvSpPr>
                <a:spLocks noChangeArrowheads="1"/>
              </p:cNvSpPr>
              <p:nvPr/>
            </p:nvSpPr>
            <p:spPr bwMode="auto">
              <a:xfrm>
                <a:off x="4967" y="2356"/>
                <a:ext cx="76"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457" name="Rectangle 383"/>
              <p:cNvSpPr>
                <a:spLocks noChangeArrowheads="1"/>
              </p:cNvSpPr>
              <p:nvPr/>
            </p:nvSpPr>
            <p:spPr bwMode="auto">
              <a:xfrm>
                <a:off x="3518" y="2347"/>
                <a:ext cx="76"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458" name="Rectangle 384"/>
              <p:cNvSpPr>
                <a:spLocks noChangeArrowheads="1"/>
              </p:cNvSpPr>
              <p:nvPr/>
            </p:nvSpPr>
            <p:spPr bwMode="auto">
              <a:xfrm>
                <a:off x="3571" y="2237"/>
                <a:ext cx="76"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9459" name="Rectangle 385"/>
              <p:cNvSpPr>
                <a:spLocks noChangeArrowheads="1"/>
              </p:cNvSpPr>
              <p:nvPr/>
            </p:nvSpPr>
            <p:spPr bwMode="auto">
              <a:xfrm>
                <a:off x="3695" y="2244"/>
                <a:ext cx="74"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460" name="Rectangle 386"/>
              <p:cNvSpPr>
                <a:spLocks noChangeArrowheads="1"/>
              </p:cNvSpPr>
              <p:nvPr/>
            </p:nvSpPr>
            <p:spPr bwMode="auto">
              <a:xfrm>
                <a:off x="3786" y="2165"/>
                <a:ext cx="73"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461" name="Rectangle 387"/>
              <p:cNvSpPr>
                <a:spLocks noChangeArrowheads="1"/>
              </p:cNvSpPr>
              <p:nvPr/>
            </p:nvSpPr>
            <p:spPr bwMode="auto">
              <a:xfrm>
                <a:off x="3952" y="2145"/>
                <a:ext cx="74"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462" name="Rectangle 388"/>
              <p:cNvSpPr>
                <a:spLocks noChangeArrowheads="1"/>
              </p:cNvSpPr>
              <p:nvPr/>
            </p:nvSpPr>
            <p:spPr bwMode="auto">
              <a:xfrm>
                <a:off x="4163" y="2116"/>
                <a:ext cx="74"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endParaRPr lang="en-US" sz="1400" b="0"/>
              </a:p>
            </p:txBody>
          </p:sp>
          <p:sp>
            <p:nvSpPr>
              <p:cNvPr id="9463" name="Rectangle 389"/>
              <p:cNvSpPr>
                <a:spLocks noChangeArrowheads="1"/>
              </p:cNvSpPr>
              <p:nvPr/>
            </p:nvSpPr>
            <p:spPr bwMode="auto">
              <a:xfrm>
                <a:off x="4772" y="2337"/>
                <a:ext cx="74"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464" name="Rectangle 390"/>
              <p:cNvSpPr>
                <a:spLocks noChangeArrowheads="1"/>
              </p:cNvSpPr>
              <p:nvPr/>
            </p:nvSpPr>
            <p:spPr bwMode="auto">
              <a:xfrm>
                <a:off x="4836" y="2400"/>
                <a:ext cx="74"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9465" name="Rectangle 391"/>
              <p:cNvSpPr>
                <a:spLocks noChangeArrowheads="1"/>
              </p:cNvSpPr>
              <p:nvPr/>
            </p:nvSpPr>
            <p:spPr bwMode="auto">
              <a:xfrm>
                <a:off x="3641" y="2375"/>
                <a:ext cx="74" cy="134"/>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grpSp>
        <p:sp>
          <p:nvSpPr>
            <p:cNvPr id="9438" name="Rectangle 394"/>
            <p:cNvSpPr>
              <a:spLocks noChangeArrowheads="1"/>
            </p:cNvSpPr>
            <p:nvPr/>
          </p:nvSpPr>
          <p:spPr bwMode="auto">
            <a:xfrm>
              <a:off x="3287" y="1840"/>
              <a:ext cx="1680" cy="453"/>
            </a:xfrm>
            <a:prstGeom prst="rect">
              <a:avLst/>
            </a:prstGeom>
            <a:solidFill>
              <a:schemeClr val="bg1"/>
            </a:solidFill>
            <a:ln w="9525">
              <a:noFill/>
              <a:miter lim="800000"/>
              <a:headEnd/>
              <a:tailEnd/>
            </a:ln>
          </p:spPr>
          <p:txBody>
            <a:bodyPr wrap="none" anchor="ctr"/>
            <a:lstStyle/>
            <a:p>
              <a:endParaRPr lang="en-US"/>
            </a:p>
          </p:txBody>
        </p:sp>
        <p:sp>
          <p:nvSpPr>
            <p:cNvPr id="9439" name="Rectangle 395"/>
            <p:cNvSpPr>
              <a:spLocks noChangeArrowheads="1"/>
            </p:cNvSpPr>
            <p:nvPr/>
          </p:nvSpPr>
          <p:spPr bwMode="auto">
            <a:xfrm>
              <a:off x="4751" y="590"/>
              <a:ext cx="236" cy="114"/>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Shaft</a:t>
              </a:r>
            </a:p>
          </p:txBody>
        </p:sp>
        <p:sp>
          <p:nvSpPr>
            <p:cNvPr id="9440" name="Rectangle 396"/>
            <p:cNvSpPr>
              <a:spLocks noChangeArrowheads="1"/>
            </p:cNvSpPr>
            <p:nvPr/>
          </p:nvSpPr>
          <p:spPr bwMode="auto">
            <a:xfrm>
              <a:off x="3330" y="784"/>
              <a:ext cx="510" cy="228"/>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Submerged</a:t>
              </a:r>
            </a:p>
            <a:p>
              <a:pPr eaLnBrk="1" hangingPunct="1">
                <a:lnSpc>
                  <a:spcPct val="85000"/>
                </a:lnSpc>
              </a:pPr>
              <a:r>
                <a:rPr lang="en-US" sz="1400" b="0">
                  <a:solidFill>
                    <a:srgbClr val="000000"/>
                  </a:solidFill>
                  <a:latin typeface="Times New Roman" pitchFamily="18" charset="0"/>
                </a:rPr>
                <a:t>shaft</a:t>
              </a:r>
            </a:p>
          </p:txBody>
        </p:sp>
        <p:sp>
          <p:nvSpPr>
            <p:cNvPr id="9441" name="Rectangle 397"/>
            <p:cNvSpPr>
              <a:spLocks noChangeArrowheads="1"/>
            </p:cNvSpPr>
            <p:nvPr/>
          </p:nvSpPr>
          <p:spPr bwMode="auto">
            <a:xfrm>
              <a:off x="4928" y="1452"/>
              <a:ext cx="495" cy="228"/>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Shank in </a:t>
              </a:r>
            </a:p>
            <a:p>
              <a:pPr eaLnBrk="1" hangingPunct="1">
                <a:lnSpc>
                  <a:spcPct val="85000"/>
                </a:lnSpc>
              </a:pPr>
              <a:r>
                <a:rPr lang="en-US" sz="1400" b="0">
                  <a:solidFill>
                    <a:srgbClr val="000000"/>
                  </a:solidFill>
                  <a:latin typeface="Times New Roman" pitchFamily="18" charset="0"/>
                </a:rPr>
                <a:t>tissue fluid</a:t>
              </a:r>
            </a:p>
          </p:txBody>
        </p:sp>
        <p:sp>
          <p:nvSpPr>
            <p:cNvPr id="9442" name="Rectangle 398"/>
            <p:cNvSpPr>
              <a:spLocks noChangeArrowheads="1"/>
            </p:cNvSpPr>
            <p:nvPr/>
          </p:nvSpPr>
          <p:spPr bwMode="auto">
            <a:xfrm>
              <a:off x="3348" y="1973"/>
              <a:ext cx="457" cy="228"/>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Shank</a:t>
              </a:r>
            </a:p>
            <a:p>
              <a:pPr eaLnBrk="1" hangingPunct="1">
                <a:lnSpc>
                  <a:spcPct val="85000"/>
                </a:lnSpc>
              </a:pPr>
              <a:r>
                <a:rPr lang="en-US" sz="1400" b="0">
                  <a:solidFill>
                    <a:srgbClr val="000000"/>
                  </a:solidFill>
                  <a:latin typeface="Times New Roman" pitchFamily="18" charset="0"/>
                </a:rPr>
                <a:t>inside cell</a:t>
              </a:r>
            </a:p>
          </p:txBody>
        </p:sp>
        <p:sp>
          <p:nvSpPr>
            <p:cNvPr id="9443" name="Rectangle 399"/>
            <p:cNvSpPr>
              <a:spLocks noChangeArrowheads="1"/>
            </p:cNvSpPr>
            <p:nvPr/>
          </p:nvSpPr>
          <p:spPr bwMode="auto">
            <a:xfrm>
              <a:off x="4195" y="2019"/>
              <a:ext cx="575" cy="228"/>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Electrode tip</a:t>
              </a:r>
            </a:p>
            <a:p>
              <a:pPr eaLnBrk="1" hangingPunct="1">
                <a:lnSpc>
                  <a:spcPct val="85000"/>
                </a:lnSpc>
              </a:pPr>
              <a:r>
                <a:rPr lang="en-US" sz="1400" b="0">
                  <a:solidFill>
                    <a:srgbClr val="000000"/>
                  </a:solidFill>
                  <a:latin typeface="Times New Roman" pitchFamily="18" charset="0"/>
                </a:rPr>
                <a:t>inside cell</a:t>
              </a:r>
            </a:p>
          </p:txBody>
        </p:sp>
        <p:sp>
          <p:nvSpPr>
            <p:cNvPr id="9444" name="Line 401"/>
            <p:cNvSpPr>
              <a:spLocks noChangeShapeType="1"/>
            </p:cNvSpPr>
            <p:nvPr/>
          </p:nvSpPr>
          <p:spPr bwMode="auto">
            <a:xfrm flipH="1">
              <a:off x="4427" y="680"/>
              <a:ext cx="287" cy="193"/>
            </a:xfrm>
            <a:prstGeom prst="line">
              <a:avLst/>
            </a:prstGeom>
            <a:noFill/>
            <a:ln w="9525">
              <a:solidFill>
                <a:schemeClr val="tx1"/>
              </a:solidFill>
              <a:round/>
              <a:headEnd/>
              <a:tailEnd type="triangle" w="med" len="med"/>
            </a:ln>
          </p:spPr>
          <p:txBody>
            <a:bodyPr wrap="none" anchor="ctr"/>
            <a:lstStyle/>
            <a:p>
              <a:endParaRPr lang="en-US"/>
            </a:p>
          </p:txBody>
        </p:sp>
        <p:sp>
          <p:nvSpPr>
            <p:cNvPr id="9445" name="Line 402"/>
            <p:cNvSpPr>
              <a:spLocks noChangeShapeType="1"/>
            </p:cNvSpPr>
            <p:nvPr/>
          </p:nvSpPr>
          <p:spPr bwMode="auto">
            <a:xfrm flipH="1" flipV="1">
              <a:off x="4443" y="1476"/>
              <a:ext cx="460" cy="60"/>
            </a:xfrm>
            <a:prstGeom prst="line">
              <a:avLst/>
            </a:prstGeom>
            <a:noFill/>
            <a:ln w="9525">
              <a:solidFill>
                <a:schemeClr val="tx1"/>
              </a:solidFill>
              <a:round/>
              <a:headEnd/>
              <a:tailEnd type="triangle" w="med" len="med"/>
            </a:ln>
          </p:spPr>
          <p:txBody>
            <a:bodyPr wrap="none" anchor="ctr"/>
            <a:lstStyle/>
            <a:p>
              <a:endParaRPr lang="en-US"/>
            </a:p>
          </p:txBody>
        </p:sp>
        <p:sp>
          <p:nvSpPr>
            <p:cNvPr id="9446" name="Line 403"/>
            <p:cNvSpPr>
              <a:spLocks noChangeShapeType="1"/>
            </p:cNvSpPr>
            <p:nvPr/>
          </p:nvSpPr>
          <p:spPr bwMode="auto">
            <a:xfrm flipV="1">
              <a:off x="3704" y="1536"/>
              <a:ext cx="360" cy="481"/>
            </a:xfrm>
            <a:prstGeom prst="line">
              <a:avLst/>
            </a:prstGeom>
            <a:noFill/>
            <a:ln w="9525">
              <a:solidFill>
                <a:schemeClr val="tx1"/>
              </a:solidFill>
              <a:round/>
              <a:headEnd/>
              <a:tailEnd type="triangle" w="med" len="med"/>
            </a:ln>
          </p:spPr>
          <p:txBody>
            <a:bodyPr wrap="none" anchor="ctr"/>
            <a:lstStyle/>
            <a:p>
              <a:endParaRPr lang="en-US"/>
            </a:p>
          </p:txBody>
        </p:sp>
        <p:sp>
          <p:nvSpPr>
            <p:cNvPr id="9447" name="Line 404"/>
            <p:cNvSpPr>
              <a:spLocks noChangeShapeType="1"/>
            </p:cNvSpPr>
            <p:nvPr/>
          </p:nvSpPr>
          <p:spPr bwMode="auto">
            <a:xfrm flipH="1" flipV="1">
              <a:off x="4254" y="1699"/>
              <a:ext cx="100" cy="294"/>
            </a:xfrm>
            <a:prstGeom prst="line">
              <a:avLst/>
            </a:prstGeom>
            <a:noFill/>
            <a:ln w="9525">
              <a:solidFill>
                <a:schemeClr val="tx1"/>
              </a:solidFill>
              <a:round/>
              <a:headEnd/>
              <a:tailEnd type="triangle" w="med" len="med"/>
            </a:ln>
          </p:spPr>
          <p:txBody>
            <a:bodyPr wrap="none" anchor="ctr"/>
            <a:lstStyle/>
            <a:p>
              <a:endParaRPr lang="en-US"/>
            </a:p>
          </p:txBody>
        </p:sp>
        <p:sp>
          <p:nvSpPr>
            <p:cNvPr id="9448" name="Line 405"/>
            <p:cNvSpPr>
              <a:spLocks noChangeShapeType="1"/>
            </p:cNvSpPr>
            <p:nvPr/>
          </p:nvSpPr>
          <p:spPr bwMode="auto">
            <a:xfrm>
              <a:off x="3640" y="986"/>
              <a:ext cx="354" cy="299"/>
            </a:xfrm>
            <a:prstGeom prst="line">
              <a:avLst/>
            </a:prstGeom>
            <a:noFill/>
            <a:ln w="9525">
              <a:solidFill>
                <a:schemeClr val="tx1"/>
              </a:solidFill>
              <a:round/>
              <a:headEnd/>
              <a:tailEnd type="triangle" w="med" len="med"/>
            </a:ln>
          </p:spPr>
          <p:txBody>
            <a:bodyPr wrap="none" anchor="ctr"/>
            <a:lstStyle/>
            <a:p>
              <a:endParaRPr lang="en-US"/>
            </a:p>
          </p:txBody>
        </p:sp>
        <p:sp>
          <p:nvSpPr>
            <p:cNvPr id="9449" name="Rectangle 416"/>
            <p:cNvSpPr>
              <a:spLocks noChangeArrowheads="1"/>
            </p:cNvSpPr>
            <p:nvPr/>
          </p:nvSpPr>
          <p:spPr bwMode="auto">
            <a:xfrm>
              <a:off x="4550" y="1163"/>
              <a:ext cx="293" cy="228"/>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Tissue</a:t>
              </a:r>
            </a:p>
            <a:p>
              <a:pPr eaLnBrk="1" hangingPunct="1">
                <a:lnSpc>
                  <a:spcPct val="85000"/>
                </a:lnSpc>
              </a:pPr>
              <a:r>
                <a:rPr lang="en-US" sz="1400" b="0">
                  <a:solidFill>
                    <a:srgbClr val="000000"/>
                  </a:solidFill>
                  <a:latin typeface="Times New Roman" pitchFamily="18" charset="0"/>
                </a:rPr>
                <a:t>fluid</a:t>
              </a:r>
            </a:p>
          </p:txBody>
        </p:sp>
        <p:sp>
          <p:nvSpPr>
            <p:cNvPr id="9450" name="Rectangle 417"/>
            <p:cNvSpPr>
              <a:spLocks noChangeArrowheads="1"/>
            </p:cNvSpPr>
            <p:nvPr/>
          </p:nvSpPr>
          <p:spPr bwMode="auto">
            <a:xfrm>
              <a:off x="3958" y="1696"/>
              <a:ext cx="191" cy="192"/>
            </a:xfrm>
            <a:prstGeom prst="rect">
              <a:avLst/>
            </a:prstGeom>
            <a:noFill/>
            <a:ln w="9525">
              <a:noFill/>
              <a:miter lim="800000"/>
              <a:headEnd/>
              <a:tailEnd/>
            </a:ln>
          </p:spPr>
          <p:txBody>
            <a:bodyPr wrap="none">
              <a:spAutoFit/>
            </a:bodyPr>
            <a:lstStyle/>
            <a:p>
              <a:r>
                <a:rPr lang="en-US" sz="1400" b="0" i="1">
                  <a:solidFill>
                    <a:srgbClr val="000000"/>
                  </a:solidFill>
                  <a:latin typeface="Times New Roman" pitchFamily="18" charset="0"/>
                </a:rPr>
                <a:t>C</a:t>
              </a:r>
            </a:p>
          </p:txBody>
        </p:sp>
      </p:grpSp>
      <p:sp>
        <p:nvSpPr>
          <p:cNvPr id="4" name="Footer Placeholder 3"/>
          <p:cNvSpPr>
            <a:spLocks noGrp="1"/>
          </p:cNvSpPr>
          <p:nvPr>
            <p:ph type="ftr" sz="quarter" idx="11"/>
          </p:nvPr>
        </p:nvSpPr>
        <p:spPr/>
        <p:txBody>
          <a:bodyPr/>
          <a:lstStyle/>
          <a:p>
            <a:r>
              <a:rPr lang="en-US" smtClean="0"/>
              <a:t>J.K.Roy</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96913" y="322263"/>
            <a:ext cx="4257675" cy="396875"/>
          </a:xfrm>
        </p:spPr>
        <p:txBody>
          <a:bodyPr/>
          <a:lstStyle/>
          <a:p>
            <a:pPr eaLnBrk="1" hangingPunct="1"/>
            <a:r>
              <a:rPr lang="en-US" sz="1800" smtClean="0"/>
              <a:t>Microelectrode Electrical Model</a:t>
            </a:r>
          </a:p>
        </p:txBody>
      </p:sp>
      <p:sp>
        <p:nvSpPr>
          <p:cNvPr id="49155" name="Rectangle 3"/>
          <p:cNvSpPr>
            <a:spLocks noChangeArrowheads="1"/>
          </p:cNvSpPr>
          <p:nvPr/>
        </p:nvSpPr>
        <p:spPr bwMode="auto">
          <a:xfrm>
            <a:off x="703263" y="1019175"/>
            <a:ext cx="1711325" cy="1009650"/>
          </a:xfrm>
          <a:prstGeom prst="rect">
            <a:avLst/>
          </a:prstGeom>
          <a:noFill/>
          <a:ln w="9525">
            <a:noFill/>
            <a:miter lim="800000"/>
            <a:headEnd/>
            <a:tailEnd/>
          </a:ln>
        </p:spPr>
        <p:txBody>
          <a:bodyPr anchor="ctr"/>
          <a:lstStyle/>
          <a:p>
            <a:r>
              <a:rPr lang="en-US" sz="1600">
                <a:latin typeface="Arial" pitchFamily="34" charset="0"/>
                <a:ea typeface="MS Mincho" pitchFamily="49" charset="-128"/>
              </a:rPr>
              <a:t>(a)</a:t>
            </a:r>
            <a:r>
              <a:rPr lang="en-US" sz="1600" b="0">
                <a:latin typeface="Arial" pitchFamily="34" charset="0"/>
                <a:ea typeface="MS Mincho" pitchFamily="49" charset="-128"/>
              </a:rPr>
              <a:t> Electrode with tip placed within a cell</a:t>
            </a:r>
            <a:endParaRPr lang="en-US" sz="1600" b="0">
              <a:latin typeface="Arial" pitchFamily="34" charset="0"/>
              <a:cs typeface="Courier New" pitchFamily="49" charset="0"/>
            </a:endParaRPr>
          </a:p>
        </p:txBody>
      </p:sp>
      <p:sp>
        <p:nvSpPr>
          <p:cNvPr id="49156" name="Rectangle 44"/>
          <p:cNvSpPr>
            <a:spLocks noChangeArrowheads="1"/>
          </p:cNvSpPr>
          <p:nvPr/>
        </p:nvSpPr>
        <p:spPr bwMode="auto">
          <a:xfrm>
            <a:off x="2798763" y="6229350"/>
            <a:ext cx="0" cy="244475"/>
          </a:xfrm>
          <a:prstGeom prst="rect">
            <a:avLst/>
          </a:prstGeom>
          <a:noFill/>
          <a:ln w="9525">
            <a:noFill/>
            <a:miter lim="800000"/>
            <a:headEnd/>
            <a:tailEnd/>
          </a:ln>
        </p:spPr>
        <p:txBody>
          <a:bodyPr wrap="none" lIns="0" tIns="0" rIns="0" bIns="0">
            <a:spAutoFit/>
          </a:bodyPr>
          <a:lstStyle/>
          <a:p>
            <a:pPr eaLnBrk="1" hangingPunct="1"/>
            <a:endParaRPr lang="en-US" sz="1600" b="0">
              <a:latin typeface="Times New Roman" pitchFamily="18" charset="0"/>
            </a:endParaRPr>
          </a:p>
        </p:txBody>
      </p:sp>
      <p:sp>
        <p:nvSpPr>
          <p:cNvPr id="49157" name="Rectangle 61"/>
          <p:cNvSpPr>
            <a:spLocks noChangeArrowheads="1"/>
          </p:cNvSpPr>
          <p:nvPr/>
        </p:nvSpPr>
        <p:spPr bwMode="auto">
          <a:xfrm>
            <a:off x="2838450" y="3035300"/>
            <a:ext cx="0" cy="182563"/>
          </a:xfrm>
          <a:prstGeom prst="rect">
            <a:avLst/>
          </a:prstGeom>
          <a:noFill/>
          <a:ln w="9525">
            <a:noFill/>
            <a:miter lim="800000"/>
            <a:headEnd/>
            <a:tailEnd/>
          </a:ln>
        </p:spPr>
        <p:txBody>
          <a:bodyPr wrap="none" lIns="0" tIns="0" rIns="0" bIns="0">
            <a:spAutoFit/>
          </a:bodyPr>
          <a:lstStyle/>
          <a:p>
            <a:pPr eaLnBrk="1" hangingPunct="1"/>
            <a:endParaRPr lang="en-US" sz="1200" b="0">
              <a:latin typeface="Times New Roman" pitchFamily="18" charset="0"/>
            </a:endParaRPr>
          </a:p>
        </p:txBody>
      </p:sp>
      <p:sp>
        <p:nvSpPr>
          <p:cNvPr id="49158" name="Rectangle 62"/>
          <p:cNvSpPr>
            <a:spLocks noChangeArrowheads="1"/>
          </p:cNvSpPr>
          <p:nvPr/>
        </p:nvSpPr>
        <p:spPr bwMode="auto">
          <a:xfrm>
            <a:off x="2578100" y="1560513"/>
            <a:ext cx="923925" cy="36512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N </a:t>
            </a:r>
            <a:r>
              <a:rPr lang="en-US" sz="1200" b="0">
                <a:solidFill>
                  <a:srgbClr val="000000"/>
                </a:solidFill>
                <a:latin typeface="Times New Roman" pitchFamily="18" charset="0"/>
              </a:rPr>
              <a:t>= Nucleus</a:t>
            </a:r>
          </a:p>
          <a:p>
            <a:pPr eaLnBrk="1" hangingPunct="1"/>
            <a:r>
              <a:rPr lang="en-US" sz="1200" b="0" i="1">
                <a:solidFill>
                  <a:srgbClr val="000000"/>
                </a:solidFill>
                <a:latin typeface="Times New Roman" pitchFamily="18" charset="0"/>
              </a:rPr>
              <a:t>C</a:t>
            </a:r>
            <a:r>
              <a:rPr lang="en-US" sz="1200" b="0">
                <a:solidFill>
                  <a:srgbClr val="000000"/>
                </a:solidFill>
                <a:latin typeface="Times New Roman" pitchFamily="18" charset="0"/>
              </a:rPr>
              <a:t> = Cytoplasm</a:t>
            </a:r>
          </a:p>
        </p:txBody>
      </p:sp>
      <p:grpSp>
        <p:nvGrpSpPr>
          <p:cNvPr id="2" name="Group 63"/>
          <p:cNvGrpSpPr>
            <a:grpSpLocks/>
          </p:cNvGrpSpPr>
          <p:nvPr/>
        </p:nvGrpSpPr>
        <p:grpSpPr bwMode="auto">
          <a:xfrm>
            <a:off x="2873375" y="127000"/>
            <a:ext cx="5678488" cy="2719388"/>
            <a:chOff x="1432" y="419"/>
            <a:chExt cx="2999" cy="1495"/>
          </a:xfrm>
        </p:grpSpPr>
        <p:sp>
          <p:nvSpPr>
            <p:cNvPr id="49232" name="Freeform 64"/>
            <p:cNvSpPr>
              <a:spLocks/>
            </p:cNvSpPr>
            <p:nvPr/>
          </p:nvSpPr>
          <p:spPr bwMode="auto">
            <a:xfrm>
              <a:off x="3139" y="462"/>
              <a:ext cx="1059" cy="165"/>
            </a:xfrm>
            <a:custGeom>
              <a:avLst/>
              <a:gdLst>
                <a:gd name="T0" fmla="*/ 0 w 851"/>
                <a:gd name="T1" fmla="*/ 200 h 136"/>
                <a:gd name="T2" fmla="*/ 133 w 851"/>
                <a:gd name="T3" fmla="*/ 0 h 136"/>
                <a:gd name="T4" fmla="*/ 1318 w 851"/>
                <a:gd name="T5" fmla="*/ 0 h 136"/>
                <a:gd name="T6" fmla="*/ 0 60000 65536"/>
                <a:gd name="T7" fmla="*/ 0 60000 65536"/>
                <a:gd name="T8" fmla="*/ 0 60000 65536"/>
                <a:gd name="T9" fmla="*/ 0 w 851"/>
                <a:gd name="T10" fmla="*/ 0 h 136"/>
                <a:gd name="T11" fmla="*/ 851 w 851"/>
                <a:gd name="T12" fmla="*/ 136 h 136"/>
              </a:gdLst>
              <a:ahLst/>
              <a:cxnLst>
                <a:cxn ang="T6">
                  <a:pos x="T0" y="T1"/>
                </a:cxn>
                <a:cxn ang="T7">
                  <a:pos x="T2" y="T3"/>
                </a:cxn>
                <a:cxn ang="T8">
                  <a:pos x="T4" y="T5"/>
                </a:cxn>
              </a:cxnLst>
              <a:rect l="T9" t="T10" r="T11" b="T12"/>
              <a:pathLst>
                <a:path w="851" h="136">
                  <a:moveTo>
                    <a:pt x="0" y="136"/>
                  </a:moveTo>
                  <a:lnTo>
                    <a:pt x="86" y="0"/>
                  </a:lnTo>
                  <a:lnTo>
                    <a:pt x="851" y="0"/>
                  </a:lnTo>
                </a:path>
              </a:pathLst>
            </a:custGeom>
            <a:noFill/>
            <a:ln w="7938">
              <a:solidFill>
                <a:srgbClr val="000000"/>
              </a:solidFill>
              <a:round/>
              <a:headEnd/>
              <a:tailEnd/>
            </a:ln>
          </p:spPr>
          <p:txBody>
            <a:bodyPr/>
            <a:lstStyle/>
            <a:p>
              <a:endParaRPr lang="en-US"/>
            </a:p>
          </p:txBody>
        </p:sp>
        <p:sp>
          <p:nvSpPr>
            <p:cNvPr id="49233" name="Freeform 65"/>
            <p:cNvSpPr>
              <a:spLocks/>
            </p:cNvSpPr>
            <p:nvPr/>
          </p:nvSpPr>
          <p:spPr bwMode="auto">
            <a:xfrm>
              <a:off x="1794" y="844"/>
              <a:ext cx="2496" cy="1033"/>
            </a:xfrm>
            <a:custGeom>
              <a:avLst/>
              <a:gdLst>
                <a:gd name="T0" fmla="*/ 0 w 2007"/>
                <a:gd name="T1" fmla="*/ 13 h 852"/>
                <a:gd name="T2" fmla="*/ 76 w 2007"/>
                <a:gd name="T3" fmla="*/ 2 h 852"/>
                <a:gd name="T4" fmla="*/ 136 w 2007"/>
                <a:gd name="T5" fmla="*/ 22 h 852"/>
                <a:gd name="T6" fmla="*/ 214 w 2007"/>
                <a:gd name="T7" fmla="*/ 13 h 852"/>
                <a:gd name="T8" fmla="*/ 269 w 2007"/>
                <a:gd name="T9" fmla="*/ 0 h 852"/>
                <a:gd name="T10" fmla="*/ 322 w 2007"/>
                <a:gd name="T11" fmla="*/ 13 h 852"/>
                <a:gd name="T12" fmla="*/ 398 w 2007"/>
                <a:gd name="T13" fmla="*/ 22 h 852"/>
                <a:gd name="T14" fmla="*/ 458 w 2007"/>
                <a:gd name="T15" fmla="*/ 2 h 852"/>
                <a:gd name="T16" fmla="*/ 534 w 2007"/>
                <a:gd name="T17" fmla="*/ 13 h 852"/>
                <a:gd name="T18" fmla="*/ 586 w 2007"/>
                <a:gd name="T19" fmla="*/ 27 h 852"/>
                <a:gd name="T20" fmla="*/ 639 w 2007"/>
                <a:gd name="T21" fmla="*/ 13 h 852"/>
                <a:gd name="T22" fmla="*/ 719 w 2007"/>
                <a:gd name="T23" fmla="*/ 2 h 852"/>
                <a:gd name="T24" fmla="*/ 747 w 2007"/>
                <a:gd name="T25" fmla="*/ 13 h 852"/>
                <a:gd name="T26" fmla="*/ 825 w 2007"/>
                <a:gd name="T27" fmla="*/ 22 h 852"/>
                <a:gd name="T28" fmla="*/ 884 w 2007"/>
                <a:gd name="T29" fmla="*/ 2 h 852"/>
                <a:gd name="T30" fmla="*/ 965 w 2007"/>
                <a:gd name="T31" fmla="*/ 13 h 852"/>
                <a:gd name="T32" fmla="*/ 1014 w 2007"/>
                <a:gd name="T33" fmla="*/ 27 h 852"/>
                <a:gd name="T34" fmla="*/ 1068 w 2007"/>
                <a:gd name="T35" fmla="*/ 13 h 852"/>
                <a:gd name="T36" fmla="*/ 1147 w 2007"/>
                <a:gd name="T37" fmla="*/ 2 h 852"/>
                <a:gd name="T38" fmla="*/ 1206 w 2007"/>
                <a:gd name="T39" fmla="*/ 22 h 852"/>
                <a:gd name="T40" fmla="*/ 1282 w 2007"/>
                <a:gd name="T41" fmla="*/ 13 h 852"/>
                <a:gd name="T42" fmla="*/ 1338 w 2007"/>
                <a:gd name="T43" fmla="*/ 0 h 852"/>
                <a:gd name="T44" fmla="*/ 1390 w 2007"/>
                <a:gd name="T45" fmla="*/ 13 h 852"/>
                <a:gd name="T46" fmla="*/ 1443 w 2007"/>
                <a:gd name="T47" fmla="*/ 27 h 852"/>
                <a:gd name="T48" fmla="*/ 1496 w 2007"/>
                <a:gd name="T49" fmla="*/ 13 h 852"/>
                <a:gd name="T50" fmla="*/ 1576 w 2007"/>
                <a:gd name="T51" fmla="*/ 2 h 852"/>
                <a:gd name="T52" fmla="*/ 1632 w 2007"/>
                <a:gd name="T53" fmla="*/ 22 h 852"/>
                <a:gd name="T54" fmla="*/ 1713 w 2007"/>
                <a:gd name="T55" fmla="*/ 13 h 852"/>
                <a:gd name="T56" fmla="*/ 1765 w 2007"/>
                <a:gd name="T57" fmla="*/ 0 h 852"/>
                <a:gd name="T58" fmla="*/ 1817 w 2007"/>
                <a:gd name="T59" fmla="*/ 13 h 852"/>
                <a:gd name="T60" fmla="*/ 1894 w 2007"/>
                <a:gd name="T61" fmla="*/ 22 h 852"/>
                <a:gd name="T62" fmla="*/ 1954 w 2007"/>
                <a:gd name="T63" fmla="*/ 2 h 852"/>
                <a:gd name="T64" fmla="*/ 2031 w 2007"/>
                <a:gd name="T65" fmla="*/ 13 h 852"/>
                <a:gd name="T66" fmla="*/ 2062 w 2007"/>
                <a:gd name="T67" fmla="*/ 22 h 852"/>
                <a:gd name="T68" fmla="*/ 2139 w 2007"/>
                <a:gd name="T69" fmla="*/ 13 h 852"/>
                <a:gd name="T70" fmla="*/ 2195 w 2007"/>
                <a:gd name="T71" fmla="*/ 0 h 852"/>
                <a:gd name="T72" fmla="*/ 2247 w 2007"/>
                <a:gd name="T73" fmla="*/ 13 h 852"/>
                <a:gd name="T74" fmla="*/ 2324 w 2007"/>
                <a:gd name="T75" fmla="*/ 22 h 852"/>
                <a:gd name="T76" fmla="*/ 2383 w 2007"/>
                <a:gd name="T77" fmla="*/ 2 h 852"/>
                <a:gd name="T78" fmla="*/ 2461 w 2007"/>
                <a:gd name="T79" fmla="*/ 13 h 852"/>
                <a:gd name="T80" fmla="*/ 2513 w 2007"/>
                <a:gd name="T81" fmla="*/ 27 h 852"/>
                <a:gd name="T82" fmla="*/ 2566 w 2007"/>
                <a:gd name="T83" fmla="*/ 13 h 852"/>
                <a:gd name="T84" fmla="*/ 2646 w 2007"/>
                <a:gd name="T85" fmla="*/ 2 h 852"/>
                <a:gd name="T86" fmla="*/ 2674 w 2007"/>
                <a:gd name="T87" fmla="*/ 13 h 852"/>
                <a:gd name="T88" fmla="*/ 2751 w 2007"/>
                <a:gd name="T89" fmla="*/ 22 h 852"/>
                <a:gd name="T90" fmla="*/ 2811 w 2007"/>
                <a:gd name="T91" fmla="*/ 2 h 852"/>
                <a:gd name="T92" fmla="*/ 2890 w 2007"/>
                <a:gd name="T93" fmla="*/ 13 h 852"/>
                <a:gd name="T94" fmla="*/ 2940 w 2007"/>
                <a:gd name="T95" fmla="*/ 27 h 852"/>
                <a:gd name="T96" fmla="*/ 2996 w 2007"/>
                <a:gd name="T97" fmla="*/ 13 h 852"/>
                <a:gd name="T98" fmla="*/ 3073 w 2007"/>
                <a:gd name="T99" fmla="*/ 2 h 852"/>
                <a:gd name="T100" fmla="*/ 0 w 2007"/>
                <a:gd name="T101" fmla="*/ 1252 h 8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7"/>
                <a:gd name="T154" fmla="*/ 0 h 852"/>
                <a:gd name="T155" fmla="*/ 2007 w 2007"/>
                <a:gd name="T156" fmla="*/ 852 h 8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7" h="852">
                  <a:moveTo>
                    <a:pt x="0" y="852"/>
                  </a:moveTo>
                  <a:lnTo>
                    <a:pt x="0" y="9"/>
                  </a:lnTo>
                  <a:lnTo>
                    <a:pt x="20" y="2"/>
                  </a:lnTo>
                  <a:lnTo>
                    <a:pt x="34" y="0"/>
                  </a:lnTo>
                  <a:lnTo>
                    <a:pt x="49" y="2"/>
                  </a:lnTo>
                  <a:lnTo>
                    <a:pt x="70" y="9"/>
                  </a:lnTo>
                  <a:lnTo>
                    <a:pt x="88" y="15"/>
                  </a:lnTo>
                  <a:lnTo>
                    <a:pt x="104" y="18"/>
                  </a:lnTo>
                  <a:lnTo>
                    <a:pt x="119" y="15"/>
                  </a:lnTo>
                  <a:lnTo>
                    <a:pt x="138" y="9"/>
                  </a:lnTo>
                  <a:lnTo>
                    <a:pt x="158" y="2"/>
                  </a:lnTo>
                  <a:lnTo>
                    <a:pt x="174" y="0"/>
                  </a:lnTo>
                  <a:lnTo>
                    <a:pt x="190" y="2"/>
                  </a:lnTo>
                  <a:lnTo>
                    <a:pt x="208" y="9"/>
                  </a:lnTo>
                  <a:lnTo>
                    <a:pt x="226" y="15"/>
                  </a:lnTo>
                  <a:lnTo>
                    <a:pt x="241" y="18"/>
                  </a:lnTo>
                  <a:lnTo>
                    <a:pt x="257" y="15"/>
                  </a:lnTo>
                  <a:lnTo>
                    <a:pt x="275" y="9"/>
                  </a:lnTo>
                  <a:lnTo>
                    <a:pt x="296" y="2"/>
                  </a:lnTo>
                  <a:lnTo>
                    <a:pt x="312" y="0"/>
                  </a:lnTo>
                  <a:lnTo>
                    <a:pt x="327" y="2"/>
                  </a:lnTo>
                  <a:lnTo>
                    <a:pt x="345" y="9"/>
                  </a:lnTo>
                  <a:lnTo>
                    <a:pt x="364" y="15"/>
                  </a:lnTo>
                  <a:lnTo>
                    <a:pt x="379" y="18"/>
                  </a:lnTo>
                  <a:lnTo>
                    <a:pt x="395" y="15"/>
                  </a:lnTo>
                  <a:lnTo>
                    <a:pt x="413" y="9"/>
                  </a:lnTo>
                  <a:lnTo>
                    <a:pt x="434" y="2"/>
                  </a:lnTo>
                  <a:lnTo>
                    <a:pt x="449" y="0"/>
                  </a:lnTo>
                  <a:lnTo>
                    <a:pt x="465" y="2"/>
                  </a:lnTo>
                  <a:lnTo>
                    <a:pt x="483" y="9"/>
                  </a:lnTo>
                  <a:lnTo>
                    <a:pt x="501" y="15"/>
                  </a:lnTo>
                  <a:lnTo>
                    <a:pt x="517" y="18"/>
                  </a:lnTo>
                  <a:lnTo>
                    <a:pt x="533" y="15"/>
                  </a:lnTo>
                  <a:lnTo>
                    <a:pt x="553" y="9"/>
                  </a:lnTo>
                  <a:lnTo>
                    <a:pt x="572" y="2"/>
                  </a:lnTo>
                  <a:lnTo>
                    <a:pt x="587" y="0"/>
                  </a:lnTo>
                  <a:lnTo>
                    <a:pt x="603" y="2"/>
                  </a:lnTo>
                  <a:lnTo>
                    <a:pt x="624" y="9"/>
                  </a:lnTo>
                  <a:lnTo>
                    <a:pt x="642" y="15"/>
                  </a:lnTo>
                  <a:lnTo>
                    <a:pt x="655" y="18"/>
                  </a:lnTo>
                  <a:lnTo>
                    <a:pt x="671" y="15"/>
                  </a:lnTo>
                  <a:lnTo>
                    <a:pt x="691" y="9"/>
                  </a:lnTo>
                  <a:lnTo>
                    <a:pt x="712" y="2"/>
                  </a:lnTo>
                  <a:lnTo>
                    <a:pt x="728" y="0"/>
                  </a:lnTo>
                  <a:lnTo>
                    <a:pt x="741" y="2"/>
                  </a:lnTo>
                  <a:lnTo>
                    <a:pt x="761" y="9"/>
                  </a:lnTo>
                  <a:lnTo>
                    <a:pt x="780" y="15"/>
                  </a:lnTo>
                  <a:lnTo>
                    <a:pt x="795" y="18"/>
                  </a:lnTo>
                  <a:lnTo>
                    <a:pt x="811" y="15"/>
                  </a:lnTo>
                  <a:lnTo>
                    <a:pt x="829" y="9"/>
                  </a:lnTo>
                  <a:lnTo>
                    <a:pt x="850" y="2"/>
                  </a:lnTo>
                  <a:lnTo>
                    <a:pt x="865" y="0"/>
                  </a:lnTo>
                  <a:lnTo>
                    <a:pt x="881" y="2"/>
                  </a:lnTo>
                  <a:lnTo>
                    <a:pt x="899" y="9"/>
                  </a:lnTo>
                  <a:lnTo>
                    <a:pt x="917" y="15"/>
                  </a:lnTo>
                  <a:lnTo>
                    <a:pt x="933" y="18"/>
                  </a:lnTo>
                  <a:lnTo>
                    <a:pt x="949" y="15"/>
                  </a:lnTo>
                  <a:lnTo>
                    <a:pt x="967" y="9"/>
                  </a:lnTo>
                  <a:lnTo>
                    <a:pt x="988" y="2"/>
                  </a:lnTo>
                  <a:lnTo>
                    <a:pt x="1003" y="0"/>
                  </a:lnTo>
                  <a:lnTo>
                    <a:pt x="1019" y="2"/>
                  </a:lnTo>
                  <a:lnTo>
                    <a:pt x="1037" y="9"/>
                  </a:lnTo>
                  <a:lnTo>
                    <a:pt x="1055" y="15"/>
                  </a:lnTo>
                  <a:lnTo>
                    <a:pt x="1071" y="18"/>
                  </a:lnTo>
                  <a:lnTo>
                    <a:pt x="1087" y="15"/>
                  </a:lnTo>
                  <a:lnTo>
                    <a:pt x="1107" y="9"/>
                  </a:lnTo>
                  <a:lnTo>
                    <a:pt x="1125" y="2"/>
                  </a:lnTo>
                  <a:lnTo>
                    <a:pt x="1141" y="0"/>
                  </a:lnTo>
                  <a:lnTo>
                    <a:pt x="1157" y="2"/>
                  </a:lnTo>
                  <a:lnTo>
                    <a:pt x="1175" y="9"/>
                  </a:lnTo>
                  <a:lnTo>
                    <a:pt x="1193" y="15"/>
                  </a:lnTo>
                  <a:lnTo>
                    <a:pt x="1209" y="18"/>
                  </a:lnTo>
                  <a:lnTo>
                    <a:pt x="1225" y="15"/>
                  </a:lnTo>
                  <a:lnTo>
                    <a:pt x="1245" y="9"/>
                  </a:lnTo>
                  <a:lnTo>
                    <a:pt x="1263" y="2"/>
                  </a:lnTo>
                  <a:lnTo>
                    <a:pt x="1279" y="0"/>
                  </a:lnTo>
                  <a:lnTo>
                    <a:pt x="1295" y="2"/>
                  </a:lnTo>
                  <a:lnTo>
                    <a:pt x="1313" y="9"/>
                  </a:lnTo>
                  <a:lnTo>
                    <a:pt x="1315" y="9"/>
                  </a:lnTo>
                  <a:lnTo>
                    <a:pt x="1333" y="15"/>
                  </a:lnTo>
                  <a:lnTo>
                    <a:pt x="1349" y="18"/>
                  </a:lnTo>
                  <a:lnTo>
                    <a:pt x="1365" y="15"/>
                  </a:lnTo>
                  <a:lnTo>
                    <a:pt x="1383" y="9"/>
                  </a:lnTo>
                  <a:lnTo>
                    <a:pt x="1404" y="2"/>
                  </a:lnTo>
                  <a:lnTo>
                    <a:pt x="1419" y="0"/>
                  </a:lnTo>
                  <a:lnTo>
                    <a:pt x="1435" y="2"/>
                  </a:lnTo>
                  <a:lnTo>
                    <a:pt x="1453" y="9"/>
                  </a:lnTo>
                  <a:lnTo>
                    <a:pt x="1471" y="15"/>
                  </a:lnTo>
                  <a:lnTo>
                    <a:pt x="1487" y="18"/>
                  </a:lnTo>
                  <a:lnTo>
                    <a:pt x="1503" y="15"/>
                  </a:lnTo>
                  <a:lnTo>
                    <a:pt x="1521" y="9"/>
                  </a:lnTo>
                  <a:lnTo>
                    <a:pt x="1541" y="2"/>
                  </a:lnTo>
                  <a:lnTo>
                    <a:pt x="1557" y="0"/>
                  </a:lnTo>
                  <a:lnTo>
                    <a:pt x="1573" y="2"/>
                  </a:lnTo>
                  <a:lnTo>
                    <a:pt x="1591" y="9"/>
                  </a:lnTo>
                  <a:lnTo>
                    <a:pt x="1609" y="15"/>
                  </a:lnTo>
                  <a:lnTo>
                    <a:pt x="1625" y="18"/>
                  </a:lnTo>
                  <a:lnTo>
                    <a:pt x="1641" y="15"/>
                  </a:lnTo>
                  <a:lnTo>
                    <a:pt x="1659" y="9"/>
                  </a:lnTo>
                  <a:lnTo>
                    <a:pt x="1679" y="2"/>
                  </a:lnTo>
                  <a:lnTo>
                    <a:pt x="1695" y="0"/>
                  </a:lnTo>
                  <a:lnTo>
                    <a:pt x="1711" y="2"/>
                  </a:lnTo>
                  <a:lnTo>
                    <a:pt x="1729" y="9"/>
                  </a:lnTo>
                  <a:lnTo>
                    <a:pt x="1747" y="15"/>
                  </a:lnTo>
                  <a:lnTo>
                    <a:pt x="1763" y="18"/>
                  </a:lnTo>
                  <a:lnTo>
                    <a:pt x="1779" y="15"/>
                  </a:lnTo>
                  <a:lnTo>
                    <a:pt x="1799" y="9"/>
                  </a:lnTo>
                  <a:lnTo>
                    <a:pt x="1817" y="2"/>
                  </a:lnTo>
                  <a:lnTo>
                    <a:pt x="1833" y="0"/>
                  </a:lnTo>
                  <a:lnTo>
                    <a:pt x="1849" y="2"/>
                  </a:lnTo>
                  <a:lnTo>
                    <a:pt x="1869" y="9"/>
                  </a:lnTo>
                  <a:lnTo>
                    <a:pt x="1887" y="15"/>
                  </a:lnTo>
                  <a:lnTo>
                    <a:pt x="1901" y="18"/>
                  </a:lnTo>
                  <a:lnTo>
                    <a:pt x="1917" y="15"/>
                  </a:lnTo>
                  <a:lnTo>
                    <a:pt x="1937" y="9"/>
                  </a:lnTo>
                  <a:lnTo>
                    <a:pt x="1957" y="2"/>
                  </a:lnTo>
                  <a:lnTo>
                    <a:pt x="1973" y="0"/>
                  </a:lnTo>
                  <a:lnTo>
                    <a:pt x="1987" y="2"/>
                  </a:lnTo>
                  <a:lnTo>
                    <a:pt x="2007" y="9"/>
                  </a:lnTo>
                  <a:lnTo>
                    <a:pt x="2007" y="852"/>
                  </a:lnTo>
                  <a:lnTo>
                    <a:pt x="0" y="852"/>
                  </a:lnTo>
                  <a:close/>
                </a:path>
              </a:pathLst>
            </a:custGeom>
            <a:solidFill>
              <a:srgbClr val="D9D9D9"/>
            </a:solidFill>
            <a:ln w="9525">
              <a:noFill/>
              <a:round/>
              <a:headEnd/>
              <a:tailEnd/>
            </a:ln>
          </p:spPr>
          <p:txBody>
            <a:bodyPr/>
            <a:lstStyle/>
            <a:p>
              <a:endParaRPr lang="en-US"/>
            </a:p>
          </p:txBody>
        </p:sp>
        <p:sp>
          <p:nvSpPr>
            <p:cNvPr id="49234" name="Freeform 66"/>
            <p:cNvSpPr>
              <a:spLocks/>
            </p:cNvSpPr>
            <p:nvPr/>
          </p:nvSpPr>
          <p:spPr bwMode="auto">
            <a:xfrm>
              <a:off x="1903" y="1093"/>
              <a:ext cx="1307" cy="734"/>
            </a:xfrm>
            <a:custGeom>
              <a:avLst/>
              <a:gdLst>
                <a:gd name="T0" fmla="*/ 843 w 1051"/>
                <a:gd name="T1" fmla="*/ 61 h 606"/>
                <a:gd name="T2" fmla="*/ 772 w 1051"/>
                <a:gd name="T3" fmla="*/ 13 h 606"/>
                <a:gd name="T4" fmla="*/ 699 w 1051"/>
                <a:gd name="T5" fmla="*/ 10 h 606"/>
                <a:gd name="T6" fmla="*/ 611 w 1051"/>
                <a:gd name="T7" fmla="*/ 67 h 606"/>
                <a:gd name="T8" fmla="*/ 527 w 1051"/>
                <a:gd name="T9" fmla="*/ 50 h 606"/>
                <a:gd name="T10" fmla="*/ 430 w 1051"/>
                <a:gd name="T11" fmla="*/ 61 h 606"/>
                <a:gd name="T12" fmla="*/ 317 w 1051"/>
                <a:gd name="T13" fmla="*/ 70 h 606"/>
                <a:gd name="T14" fmla="*/ 209 w 1051"/>
                <a:gd name="T15" fmla="*/ 124 h 606"/>
                <a:gd name="T16" fmla="*/ 150 w 1051"/>
                <a:gd name="T17" fmla="*/ 202 h 606"/>
                <a:gd name="T18" fmla="*/ 167 w 1051"/>
                <a:gd name="T19" fmla="*/ 250 h 606"/>
                <a:gd name="T20" fmla="*/ 150 w 1051"/>
                <a:gd name="T21" fmla="*/ 279 h 606"/>
                <a:gd name="T22" fmla="*/ 112 w 1051"/>
                <a:gd name="T23" fmla="*/ 289 h 606"/>
                <a:gd name="T24" fmla="*/ 83 w 1051"/>
                <a:gd name="T25" fmla="*/ 395 h 606"/>
                <a:gd name="T26" fmla="*/ 58 w 1051"/>
                <a:gd name="T27" fmla="*/ 452 h 606"/>
                <a:gd name="T28" fmla="*/ 48 w 1051"/>
                <a:gd name="T29" fmla="*/ 561 h 606"/>
                <a:gd name="T30" fmla="*/ 0 w 1051"/>
                <a:gd name="T31" fmla="*/ 654 h 606"/>
                <a:gd name="T32" fmla="*/ 142 w 1051"/>
                <a:gd name="T33" fmla="*/ 741 h 606"/>
                <a:gd name="T34" fmla="*/ 228 w 1051"/>
                <a:gd name="T35" fmla="*/ 776 h 606"/>
                <a:gd name="T36" fmla="*/ 336 w 1051"/>
                <a:gd name="T37" fmla="*/ 773 h 606"/>
                <a:gd name="T38" fmla="*/ 383 w 1051"/>
                <a:gd name="T39" fmla="*/ 813 h 606"/>
                <a:gd name="T40" fmla="*/ 446 w 1051"/>
                <a:gd name="T41" fmla="*/ 820 h 606"/>
                <a:gd name="T42" fmla="*/ 552 w 1051"/>
                <a:gd name="T43" fmla="*/ 813 h 606"/>
                <a:gd name="T44" fmla="*/ 604 w 1051"/>
                <a:gd name="T45" fmla="*/ 853 h 606"/>
                <a:gd name="T46" fmla="*/ 688 w 1051"/>
                <a:gd name="T47" fmla="*/ 843 h 606"/>
                <a:gd name="T48" fmla="*/ 741 w 1051"/>
                <a:gd name="T49" fmla="*/ 826 h 606"/>
                <a:gd name="T50" fmla="*/ 836 w 1051"/>
                <a:gd name="T51" fmla="*/ 860 h 606"/>
                <a:gd name="T52" fmla="*/ 940 w 1051"/>
                <a:gd name="T53" fmla="*/ 856 h 606"/>
                <a:gd name="T54" fmla="*/ 1010 w 1051"/>
                <a:gd name="T55" fmla="*/ 843 h 606"/>
                <a:gd name="T56" fmla="*/ 1112 w 1051"/>
                <a:gd name="T57" fmla="*/ 879 h 606"/>
                <a:gd name="T58" fmla="*/ 1206 w 1051"/>
                <a:gd name="T59" fmla="*/ 866 h 606"/>
                <a:gd name="T60" fmla="*/ 1278 w 1051"/>
                <a:gd name="T61" fmla="*/ 833 h 606"/>
                <a:gd name="T62" fmla="*/ 1326 w 1051"/>
                <a:gd name="T63" fmla="*/ 853 h 606"/>
                <a:gd name="T64" fmla="*/ 1342 w 1051"/>
                <a:gd name="T65" fmla="*/ 860 h 606"/>
                <a:gd name="T66" fmla="*/ 1367 w 1051"/>
                <a:gd name="T67" fmla="*/ 873 h 606"/>
                <a:gd name="T68" fmla="*/ 1423 w 1051"/>
                <a:gd name="T69" fmla="*/ 883 h 606"/>
                <a:gd name="T70" fmla="*/ 1503 w 1051"/>
                <a:gd name="T71" fmla="*/ 887 h 606"/>
                <a:gd name="T72" fmla="*/ 1573 w 1051"/>
                <a:gd name="T73" fmla="*/ 833 h 606"/>
                <a:gd name="T74" fmla="*/ 1562 w 1051"/>
                <a:gd name="T75" fmla="*/ 786 h 606"/>
                <a:gd name="T76" fmla="*/ 1472 w 1051"/>
                <a:gd name="T77" fmla="*/ 736 h 606"/>
                <a:gd name="T78" fmla="*/ 1443 w 1051"/>
                <a:gd name="T79" fmla="*/ 713 h 606"/>
                <a:gd name="T80" fmla="*/ 1443 w 1051"/>
                <a:gd name="T81" fmla="*/ 673 h 606"/>
                <a:gd name="T82" fmla="*/ 1500 w 1051"/>
                <a:gd name="T83" fmla="*/ 637 h 606"/>
                <a:gd name="T84" fmla="*/ 1562 w 1051"/>
                <a:gd name="T85" fmla="*/ 615 h 606"/>
                <a:gd name="T86" fmla="*/ 1562 w 1051"/>
                <a:gd name="T87" fmla="*/ 557 h 606"/>
                <a:gd name="T88" fmla="*/ 1548 w 1051"/>
                <a:gd name="T89" fmla="*/ 518 h 606"/>
                <a:gd name="T90" fmla="*/ 1623 w 1051"/>
                <a:gd name="T91" fmla="*/ 425 h 606"/>
                <a:gd name="T92" fmla="*/ 1581 w 1051"/>
                <a:gd name="T93" fmla="*/ 368 h 606"/>
                <a:gd name="T94" fmla="*/ 1481 w 1051"/>
                <a:gd name="T95" fmla="*/ 373 h 606"/>
                <a:gd name="T96" fmla="*/ 1454 w 1051"/>
                <a:gd name="T97" fmla="*/ 319 h 606"/>
                <a:gd name="T98" fmla="*/ 1387 w 1051"/>
                <a:gd name="T99" fmla="*/ 282 h 606"/>
                <a:gd name="T100" fmla="*/ 1387 w 1051"/>
                <a:gd name="T101" fmla="*/ 242 h 606"/>
                <a:gd name="T102" fmla="*/ 1332 w 1051"/>
                <a:gd name="T103" fmla="*/ 239 h 606"/>
                <a:gd name="T104" fmla="*/ 926 w 1051"/>
                <a:gd name="T105" fmla="*/ 50 h 6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1"/>
                <a:gd name="T160" fmla="*/ 0 h 606"/>
                <a:gd name="T161" fmla="*/ 1051 w 1051"/>
                <a:gd name="T162" fmla="*/ 606 h 6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1" h="606">
                  <a:moveTo>
                    <a:pt x="599" y="34"/>
                  </a:moveTo>
                  <a:lnTo>
                    <a:pt x="599" y="34"/>
                  </a:lnTo>
                  <a:lnTo>
                    <a:pt x="576" y="39"/>
                  </a:lnTo>
                  <a:lnTo>
                    <a:pt x="558" y="41"/>
                  </a:lnTo>
                  <a:lnTo>
                    <a:pt x="545" y="41"/>
                  </a:lnTo>
                  <a:lnTo>
                    <a:pt x="531" y="36"/>
                  </a:lnTo>
                  <a:lnTo>
                    <a:pt x="522" y="32"/>
                  </a:lnTo>
                  <a:lnTo>
                    <a:pt x="515" y="25"/>
                  </a:lnTo>
                  <a:lnTo>
                    <a:pt x="499" y="9"/>
                  </a:lnTo>
                  <a:lnTo>
                    <a:pt x="493" y="3"/>
                  </a:lnTo>
                  <a:lnTo>
                    <a:pt x="486" y="0"/>
                  </a:lnTo>
                  <a:lnTo>
                    <a:pt x="477" y="0"/>
                  </a:lnTo>
                  <a:lnTo>
                    <a:pt x="465" y="3"/>
                  </a:lnTo>
                  <a:lnTo>
                    <a:pt x="452" y="7"/>
                  </a:lnTo>
                  <a:lnTo>
                    <a:pt x="438" y="14"/>
                  </a:lnTo>
                  <a:lnTo>
                    <a:pt x="404" y="39"/>
                  </a:lnTo>
                  <a:lnTo>
                    <a:pt x="400" y="43"/>
                  </a:lnTo>
                  <a:lnTo>
                    <a:pt x="395" y="45"/>
                  </a:lnTo>
                  <a:lnTo>
                    <a:pt x="386" y="45"/>
                  </a:lnTo>
                  <a:lnTo>
                    <a:pt x="380" y="45"/>
                  </a:lnTo>
                  <a:lnTo>
                    <a:pt x="361" y="41"/>
                  </a:lnTo>
                  <a:lnTo>
                    <a:pt x="341" y="34"/>
                  </a:lnTo>
                  <a:lnTo>
                    <a:pt x="323" y="30"/>
                  </a:lnTo>
                  <a:lnTo>
                    <a:pt x="309" y="27"/>
                  </a:lnTo>
                  <a:lnTo>
                    <a:pt x="294" y="32"/>
                  </a:lnTo>
                  <a:lnTo>
                    <a:pt x="278" y="41"/>
                  </a:lnTo>
                  <a:lnTo>
                    <a:pt x="262" y="48"/>
                  </a:lnTo>
                  <a:lnTo>
                    <a:pt x="248" y="52"/>
                  </a:lnTo>
                  <a:lnTo>
                    <a:pt x="233" y="52"/>
                  </a:lnTo>
                  <a:lnTo>
                    <a:pt x="219" y="50"/>
                  </a:lnTo>
                  <a:lnTo>
                    <a:pt x="205" y="48"/>
                  </a:lnTo>
                  <a:lnTo>
                    <a:pt x="190" y="48"/>
                  </a:lnTo>
                  <a:lnTo>
                    <a:pt x="176" y="52"/>
                  </a:lnTo>
                  <a:lnTo>
                    <a:pt x="165" y="59"/>
                  </a:lnTo>
                  <a:lnTo>
                    <a:pt x="135" y="84"/>
                  </a:lnTo>
                  <a:lnTo>
                    <a:pt x="122" y="98"/>
                  </a:lnTo>
                  <a:lnTo>
                    <a:pt x="108" y="111"/>
                  </a:lnTo>
                  <a:lnTo>
                    <a:pt x="102" y="125"/>
                  </a:lnTo>
                  <a:lnTo>
                    <a:pt x="97" y="131"/>
                  </a:lnTo>
                  <a:lnTo>
                    <a:pt x="97" y="138"/>
                  </a:lnTo>
                  <a:lnTo>
                    <a:pt x="97" y="145"/>
                  </a:lnTo>
                  <a:lnTo>
                    <a:pt x="99" y="152"/>
                  </a:lnTo>
                  <a:lnTo>
                    <a:pt x="102" y="161"/>
                  </a:lnTo>
                  <a:lnTo>
                    <a:pt x="108" y="170"/>
                  </a:lnTo>
                  <a:lnTo>
                    <a:pt x="111" y="174"/>
                  </a:lnTo>
                  <a:lnTo>
                    <a:pt x="111" y="179"/>
                  </a:lnTo>
                  <a:lnTo>
                    <a:pt x="108" y="181"/>
                  </a:lnTo>
                  <a:lnTo>
                    <a:pt x="104" y="186"/>
                  </a:lnTo>
                  <a:lnTo>
                    <a:pt x="97" y="190"/>
                  </a:lnTo>
                  <a:lnTo>
                    <a:pt x="88" y="192"/>
                  </a:lnTo>
                  <a:lnTo>
                    <a:pt x="83" y="190"/>
                  </a:lnTo>
                  <a:lnTo>
                    <a:pt x="77" y="192"/>
                  </a:lnTo>
                  <a:lnTo>
                    <a:pt x="72" y="197"/>
                  </a:lnTo>
                  <a:lnTo>
                    <a:pt x="68" y="202"/>
                  </a:lnTo>
                  <a:lnTo>
                    <a:pt x="61" y="220"/>
                  </a:lnTo>
                  <a:lnTo>
                    <a:pt x="56" y="251"/>
                  </a:lnTo>
                  <a:lnTo>
                    <a:pt x="54" y="269"/>
                  </a:lnTo>
                  <a:lnTo>
                    <a:pt x="50" y="283"/>
                  </a:lnTo>
                  <a:lnTo>
                    <a:pt x="47" y="290"/>
                  </a:lnTo>
                  <a:lnTo>
                    <a:pt x="43" y="294"/>
                  </a:lnTo>
                  <a:lnTo>
                    <a:pt x="40" y="301"/>
                  </a:lnTo>
                  <a:lnTo>
                    <a:pt x="38" y="308"/>
                  </a:lnTo>
                  <a:lnTo>
                    <a:pt x="36" y="324"/>
                  </a:lnTo>
                  <a:lnTo>
                    <a:pt x="38" y="344"/>
                  </a:lnTo>
                  <a:lnTo>
                    <a:pt x="36" y="364"/>
                  </a:lnTo>
                  <a:lnTo>
                    <a:pt x="31" y="382"/>
                  </a:lnTo>
                  <a:lnTo>
                    <a:pt x="22" y="403"/>
                  </a:lnTo>
                  <a:lnTo>
                    <a:pt x="4" y="430"/>
                  </a:lnTo>
                  <a:lnTo>
                    <a:pt x="0" y="439"/>
                  </a:lnTo>
                  <a:lnTo>
                    <a:pt x="0" y="446"/>
                  </a:lnTo>
                  <a:lnTo>
                    <a:pt x="4" y="455"/>
                  </a:lnTo>
                  <a:lnTo>
                    <a:pt x="13" y="464"/>
                  </a:lnTo>
                  <a:lnTo>
                    <a:pt x="27" y="473"/>
                  </a:lnTo>
                  <a:lnTo>
                    <a:pt x="45" y="484"/>
                  </a:lnTo>
                  <a:lnTo>
                    <a:pt x="92" y="505"/>
                  </a:lnTo>
                  <a:lnTo>
                    <a:pt x="113" y="514"/>
                  </a:lnTo>
                  <a:lnTo>
                    <a:pt x="131" y="523"/>
                  </a:lnTo>
                  <a:lnTo>
                    <a:pt x="138" y="527"/>
                  </a:lnTo>
                  <a:lnTo>
                    <a:pt x="147" y="529"/>
                  </a:lnTo>
                  <a:lnTo>
                    <a:pt x="156" y="529"/>
                  </a:lnTo>
                  <a:lnTo>
                    <a:pt x="167" y="529"/>
                  </a:lnTo>
                  <a:lnTo>
                    <a:pt x="203" y="527"/>
                  </a:lnTo>
                  <a:lnTo>
                    <a:pt x="217" y="527"/>
                  </a:lnTo>
                  <a:lnTo>
                    <a:pt x="226" y="529"/>
                  </a:lnTo>
                  <a:lnTo>
                    <a:pt x="230" y="534"/>
                  </a:lnTo>
                  <a:lnTo>
                    <a:pt x="237" y="538"/>
                  </a:lnTo>
                  <a:lnTo>
                    <a:pt x="248" y="554"/>
                  </a:lnTo>
                  <a:lnTo>
                    <a:pt x="253" y="559"/>
                  </a:lnTo>
                  <a:lnTo>
                    <a:pt x="260" y="561"/>
                  </a:lnTo>
                  <a:lnTo>
                    <a:pt x="267" y="561"/>
                  </a:lnTo>
                  <a:lnTo>
                    <a:pt x="273" y="561"/>
                  </a:lnTo>
                  <a:lnTo>
                    <a:pt x="289" y="559"/>
                  </a:lnTo>
                  <a:lnTo>
                    <a:pt x="305" y="554"/>
                  </a:lnTo>
                  <a:lnTo>
                    <a:pt x="323" y="550"/>
                  </a:lnTo>
                  <a:lnTo>
                    <a:pt x="341" y="550"/>
                  </a:lnTo>
                  <a:lnTo>
                    <a:pt x="350" y="552"/>
                  </a:lnTo>
                  <a:lnTo>
                    <a:pt x="357" y="554"/>
                  </a:lnTo>
                  <a:lnTo>
                    <a:pt x="366" y="561"/>
                  </a:lnTo>
                  <a:lnTo>
                    <a:pt x="373" y="568"/>
                  </a:lnTo>
                  <a:lnTo>
                    <a:pt x="382" y="577"/>
                  </a:lnTo>
                  <a:lnTo>
                    <a:pt x="391" y="581"/>
                  </a:lnTo>
                  <a:lnTo>
                    <a:pt x="402" y="584"/>
                  </a:lnTo>
                  <a:lnTo>
                    <a:pt x="413" y="584"/>
                  </a:lnTo>
                  <a:lnTo>
                    <a:pt x="425" y="581"/>
                  </a:lnTo>
                  <a:lnTo>
                    <a:pt x="436" y="579"/>
                  </a:lnTo>
                  <a:lnTo>
                    <a:pt x="445" y="575"/>
                  </a:lnTo>
                  <a:lnTo>
                    <a:pt x="450" y="570"/>
                  </a:lnTo>
                  <a:lnTo>
                    <a:pt x="459" y="566"/>
                  </a:lnTo>
                  <a:lnTo>
                    <a:pt x="468" y="563"/>
                  </a:lnTo>
                  <a:lnTo>
                    <a:pt x="479" y="563"/>
                  </a:lnTo>
                  <a:lnTo>
                    <a:pt x="488" y="563"/>
                  </a:lnTo>
                  <a:lnTo>
                    <a:pt x="504" y="570"/>
                  </a:lnTo>
                  <a:lnTo>
                    <a:pt x="515" y="577"/>
                  </a:lnTo>
                  <a:lnTo>
                    <a:pt x="540" y="586"/>
                  </a:lnTo>
                  <a:lnTo>
                    <a:pt x="551" y="588"/>
                  </a:lnTo>
                  <a:lnTo>
                    <a:pt x="565" y="590"/>
                  </a:lnTo>
                  <a:lnTo>
                    <a:pt x="579" y="590"/>
                  </a:lnTo>
                  <a:lnTo>
                    <a:pt x="592" y="588"/>
                  </a:lnTo>
                  <a:lnTo>
                    <a:pt x="608" y="584"/>
                  </a:lnTo>
                  <a:lnTo>
                    <a:pt x="621" y="579"/>
                  </a:lnTo>
                  <a:lnTo>
                    <a:pt x="633" y="577"/>
                  </a:lnTo>
                  <a:lnTo>
                    <a:pt x="642" y="575"/>
                  </a:lnTo>
                  <a:lnTo>
                    <a:pt x="653" y="575"/>
                  </a:lnTo>
                  <a:lnTo>
                    <a:pt x="660" y="577"/>
                  </a:lnTo>
                  <a:lnTo>
                    <a:pt x="678" y="584"/>
                  </a:lnTo>
                  <a:lnTo>
                    <a:pt x="694" y="590"/>
                  </a:lnTo>
                  <a:lnTo>
                    <a:pt x="719" y="599"/>
                  </a:lnTo>
                  <a:lnTo>
                    <a:pt x="730" y="602"/>
                  </a:lnTo>
                  <a:lnTo>
                    <a:pt x="741" y="602"/>
                  </a:lnTo>
                  <a:lnTo>
                    <a:pt x="753" y="599"/>
                  </a:lnTo>
                  <a:lnTo>
                    <a:pt x="766" y="597"/>
                  </a:lnTo>
                  <a:lnTo>
                    <a:pt x="780" y="590"/>
                  </a:lnTo>
                  <a:lnTo>
                    <a:pt x="793" y="584"/>
                  </a:lnTo>
                  <a:lnTo>
                    <a:pt x="805" y="577"/>
                  </a:lnTo>
                  <a:lnTo>
                    <a:pt x="818" y="570"/>
                  </a:lnTo>
                  <a:lnTo>
                    <a:pt x="827" y="568"/>
                  </a:lnTo>
                  <a:lnTo>
                    <a:pt x="836" y="568"/>
                  </a:lnTo>
                  <a:lnTo>
                    <a:pt x="843" y="568"/>
                  </a:lnTo>
                  <a:lnTo>
                    <a:pt x="850" y="572"/>
                  </a:lnTo>
                  <a:lnTo>
                    <a:pt x="854" y="575"/>
                  </a:lnTo>
                  <a:lnTo>
                    <a:pt x="857" y="581"/>
                  </a:lnTo>
                  <a:lnTo>
                    <a:pt x="857" y="586"/>
                  </a:lnTo>
                  <a:lnTo>
                    <a:pt x="859" y="588"/>
                  </a:lnTo>
                  <a:lnTo>
                    <a:pt x="863" y="588"/>
                  </a:lnTo>
                  <a:lnTo>
                    <a:pt x="868" y="586"/>
                  </a:lnTo>
                  <a:lnTo>
                    <a:pt x="872" y="584"/>
                  </a:lnTo>
                  <a:lnTo>
                    <a:pt x="877" y="584"/>
                  </a:lnTo>
                  <a:lnTo>
                    <a:pt x="881" y="586"/>
                  </a:lnTo>
                  <a:lnTo>
                    <a:pt x="884" y="595"/>
                  </a:lnTo>
                  <a:lnTo>
                    <a:pt x="881" y="602"/>
                  </a:lnTo>
                  <a:lnTo>
                    <a:pt x="886" y="606"/>
                  </a:lnTo>
                  <a:lnTo>
                    <a:pt x="891" y="606"/>
                  </a:lnTo>
                  <a:lnTo>
                    <a:pt x="900" y="606"/>
                  </a:lnTo>
                  <a:lnTo>
                    <a:pt x="920" y="602"/>
                  </a:lnTo>
                  <a:lnTo>
                    <a:pt x="933" y="599"/>
                  </a:lnTo>
                  <a:lnTo>
                    <a:pt x="945" y="602"/>
                  </a:lnTo>
                  <a:lnTo>
                    <a:pt x="961" y="604"/>
                  </a:lnTo>
                  <a:lnTo>
                    <a:pt x="972" y="604"/>
                  </a:lnTo>
                  <a:lnTo>
                    <a:pt x="983" y="602"/>
                  </a:lnTo>
                  <a:lnTo>
                    <a:pt x="990" y="599"/>
                  </a:lnTo>
                  <a:lnTo>
                    <a:pt x="997" y="593"/>
                  </a:lnTo>
                  <a:lnTo>
                    <a:pt x="1004" y="586"/>
                  </a:lnTo>
                  <a:lnTo>
                    <a:pt x="1017" y="568"/>
                  </a:lnTo>
                  <a:lnTo>
                    <a:pt x="1019" y="563"/>
                  </a:lnTo>
                  <a:lnTo>
                    <a:pt x="1019" y="559"/>
                  </a:lnTo>
                  <a:lnTo>
                    <a:pt x="1017" y="547"/>
                  </a:lnTo>
                  <a:lnTo>
                    <a:pt x="1010" y="536"/>
                  </a:lnTo>
                  <a:lnTo>
                    <a:pt x="1001" y="525"/>
                  </a:lnTo>
                  <a:lnTo>
                    <a:pt x="988" y="516"/>
                  </a:lnTo>
                  <a:lnTo>
                    <a:pt x="976" y="509"/>
                  </a:lnTo>
                  <a:lnTo>
                    <a:pt x="963" y="505"/>
                  </a:lnTo>
                  <a:lnTo>
                    <a:pt x="952" y="502"/>
                  </a:lnTo>
                  <a:lnTo>
                    <a:pt x="947" y="502"/>
                  </a:lnTo>
                  <a:lnTo>
                    <a:pt x="940" y="498"/>
                  </a:lnTo>
                  <a:lnTo>
                    <a:pt x="936" y="493"/>
                  </a:lnTo>
                  <a:lnTo>
                    <a:pt x="933" y="486"/>
                  </a:lnTo>
                  <a:lnTo>
                    <a:pt x="931" y="480"/>
                  </a:lnTo>
                  <a:lnTo>
                    <a:pt x="929" y="471"/>
                  </a:lnTo>
                  <a:lnTo>
                    <a:pt x="931" y="466"/>
                  </a:lnTo>
                  <a:lnTo>
                    <a:pt x="933" y="459"/>
                  </a:lnTo>
                  <a:lnTo>
                    <a:pt x="945" y="455"/>
                  </a:lnTo>
                  <a:lnTo>
                    <a:pt x="952" y="450"/>
                  </a:lnTo>
                  <a:lnTo>
                    <a:pt x="961" y="441"/>
                  </a:lnTo>
                  <a:lnTo>
                    <a:pt x="963" y="437"/>
                  </a:lnTo>
                  <a:lnTo>
                    <a:pt x="970" y="434"/>
                  </a:lnTo>
                  <a:lnTo>
                    <a:pt x="979" y="432"/>
                  </a:lnTo>
                  <a:lnTo>
                    <a:pt x="992" y="428"/>
                  </a:lnTo>
                  <a:lnTo>
                    <a:pt x="1004" y="425"/>
                  </a:lnTo>
                  <a:lnTo>
                    <a:pt x="1010" y="419"/>
                  </a:lnTo>
                  <a:lnTo>
                    <a:pt x="1017" y="412"/>
                  </a:lnTo>
                  <a:lnTo>
                    <a:pt x="1017" y="405"/>
                  </a:lnTo>
                  <a:lnTo>
                    <a:pt x="1017" y="396"/>
                  </a:lnTo>
                  <a:lnTo>
                    <a:pt x="1015" y="389"/>
                  </a:lnTo>
                  <a:lnTo>
                    <a:pt x="1010" y="380"/>
                  </a:lnTo>
                  <a:lnTo>
                    <a:pt x="1006" y="373"/>
                  </a:lnTo>
                  <a:lnTo>
                    <a:pt x="999" y="369"/>
                  </a:lnTo>
                  <a:lnTo>
                    <a:pt x="999" y="360"/>
                  </a:lnTo>
                  <a:lnTo>
                    <a:pt x="1001" y="353"/>
                  </a:lnTo>
                  <a:lnTo>
                    <a:pt x="1006" y="342"/>
                  </a:lnTo>
                  <a:lnTo>
                    <a:pt x="1022" y="321"/>
                  </a:lnTo>
                  <a:lnTo>
                    <a:pt x="1042" y="301"/>
                  </a:lnTo>
                  <a:lnTo>
                    <a:pt x="1049" y="290"/>
                  </a:lnTo>
                  <a:lnTo>
                    <a:pt x="1051" y="281"/>
                  </a:lnTo>
                  <a:lnTo>
                    <a:pt x="1051" y="272"/>
                  </a:lnTo>
                  <a:lnTo>
                    <a:pt x="1046" y="263"/>
                  </a:lnTo>
                  <a:lnTo>
                    <a:pt x="1037" y="256"/>
                  </a:lnTo>
                  <a:lnTo>
                    <a:pt x="1022" y="251"/>
                  </a:lnTo>
                  <a:lnTo>
                    <a:pt x="1004" y="251"/>
                  </a:lnTo>
                  <a:lnTo>
                    <a:pt x="979" y="256"/>
                  </a:lnTo>
                  <a:lnTo>
                    <a:pt x="963" y="254"/>
                  </a:lnTo>
                  <a:lnTo>
                    <a:pt x="958" y="254"/>
                  </a:lnTo>
                  <a:lnTo>
                    <a:pt x="954" y="251"/>
                  </a:lnTo>
                  <a:lnTo>
                    <a:pt x="952" y="244"/>
                  </a:lnTo>
                  <a:lnTo>
                    <a:pt x="949" y="235"/>
                  </a:lnTo>
                  <a:lnTo>
                    <a:pt x="945" y="226"/>
                  </a:lnTo>
                  <a:lnTo>
                    <a:pt x="940" y="217"/>
                  </a:lnTo>
                  <a:lnTo>
                    <a:pt x="931" y="208"/>
                  </a:lnTo>
                  <a:lnTo>
                    <a:pt x="913" y="202"/>
                  </a:lnTo>
                  <a:lnTo>
                    <a:pt x="902" y="197"/>
                  </a:lnTo>
                  <a:lnTo>
                    <a:pt x="897" y="192"/>
                  </a:lnTo>
                  <a:lnTo>
                    <a:pt x="897" y="186"/>
                  </a:lnTo>
                  <a:lnTo>
                    <a:pt x="897" y="181"/>
                  </a:lnTo>
                  <a:lnTo>
                    <a:pt x="900" y="177"/>
                  </a:lnTo>
                  <a:lnTo>
                    <a:pt x="900" y="170"/>
                  </a:lnTo>
                  <a:lnTo>
                    <a:pt x="897" y="165"/>
                  </a:lnTo>
                  <a:lnTo>
                    <a:pt x="891" y="161"/>
                  </a:lnTo>
                  <a:lnTo>
                    <a:pt x="881" y="159"/>
                  </a:lnTo>
                  <a:lnTo>
                    <a:pt x="875" y="159"/>
                  </a:lnTo>
                  <a:lnTo>
                    <a:pt x="861" y="163"/>
                  </a:lnTo>
                  <a:lnTo>
                    <a:pt x="854" y="165"/>
                  </a:lnTo>
                  <a:lnTo>
                    <a:pt x="843" y="165"/>
                  </a:lnTo>
                  <a:lnTo>
                    <a:pt x="829" y="163"/>
                  </a:lnTo>
                  <a:lnTo>
                    <a:pt x="811" y="156"/>
                  </a:lnTo>
                  <a:lnTo>
                    <a:pt x="599" y="34"/>
                  </a:lnTo>
                  <a:close/>
                </a:path>
              </a:pathLst>
            </a:custGeom>
            <a:solidFill>
              <a:srgbClr val="FFFFFF"/>
            </a:solidFill>
            <a:ln w="9525">
              <a:noFill/>
              <a:round/>
              <a:headEnd/>
              <a:tailEnd/>
            </a:ln>
          </p:spPr>
          <p:txBody>
            <a:bodyPr/>
            <a:lstStyle/>
            <a:p>
              <a:endParaRPr lang="en-US"/>
            </a:p>
          </p:txBody>
        </p:sp>
        <p:sp>
          <p:nvSpPr>
            <p:cNvPr id="49235" name="Freeform 67"/>
            <p:cNvSpPr>
              <a:spLocks/>
            </p:cNvSpPr>
            <p:nvPr/>
          </p:nvSpPr>
          <p:spPr bwMode="auto">
            <a:xfrm>
              <a:off x="1903" y="1093"/>
              <a:ext cx="1307" cy="734"/>
            </a:xfrm>
            <a:custGeom>
              <a:avLst/>
              <a:gdLst>
                <a:gd name="T0" fmla="*/ 843 w 1051"/>
                <a:gd name="T1" fmla="*/ 61 h 606"/>
                <a:gd name="T2" fmla="*/ 772 w 1051"/>
                <a:gd name="T3" fmla="*/ 13 h 606"/>
                <a:gd name="T4" fmla="*/ 699 w 1051"/>
                <a:gd name="T5" fmla="*/ 10 h 606"/>
                <a:gd name="T6" fmla="*/ 611 w 1051"/>
                <a:gd name="T7" fmla="*/ 67 h 606"/>
                <a:gd name="T8" fmla="*/ 527 w 1051"/>
                <a:gd name="T9" fmla="*/ 50 h 606"/>
                <a:gd name="T10" fmla="*/ 430 w 1051"/>
                <a:gd name="T11" fmla="*/ 61 h 606"/>
                <a:gd name="T12" fmla="*/ 317 w 1051"/>
                <a:gd name="T13" fmla="*/ 70 h 606"/>
                <a:gd name="T14" fmla="*/ 209 w 1051"/>
                <a:gd name="T15" fmla="*/ 124 h 606"/>
                <a:gd name="T16" fmla="*/ 150 w 1051"/>
                <a:gd name="T17" fmla="*/ 202 h 606"/>
                <a:gd name="T18" fmla="*/ 167 w 1051"/>
                <a:gd name="T19" fmla="*/ 250 h 606"/>
                <a:gd name="T20" fmla="*/ 150 w 1051"/>
                <a:gd name="T21" fmla="*/ 279 h 606"/>
                <a:gd name="T22" fmla="*/ 112 w 1051"/>
                <a:gd name="T23" fmla="*/ 289 h 606"/>
                <a:gd name="T24" fmla="*/ 83 w 1051"/>
                <a:gd name="T25" fmla="*/ 395 h 606"/>
                <a:gd name="T26" fmla="*/ 58 w 1051"/>
                <a:gd name="T27" fmla="*/ 452 h 606"/>
                <a:gd name="T28" fmla="*/ 48 w 1051"/>
                <a:gd name="T29" fmla="*/ 561 h 606"/>
                <a:gd name="T30" fmla="*/ 0 w 1051"/>
                <a:gd name="T31" fmla="*/ 654 h 606"/>
                <a:gd name="T32" fmla="*/ 142 w 1051"/>
                <a:gd name="T33" fmla="*/ 741 h 606"/>
                <a:gd name="T34" fmla="*/ 228 w 1051"/>
                <a:gd name="T35" fmla="*/ 776 h 606"/>
                <a:gd name="T36" fmla="*/ 336 w 1051"/>
                <a:gd name="T37" fmla="*/ 773 h 606"/>
                <a:gd name="T38" fmla="*/ 383 w 1051"/>
                <a:gd name="T39" fmla="*/ 813 h 606"/>
                <a:gd name="T40" fmla="*/ 446 w 1051"/>
                <a:gd name="T41" fmla="*/ 820 h 606"/>
                <a:gd name="T42" fmla="*/ 552 w 1051"/>
                <a:gd name="T43" fmla="*/ 813 h 606"/>
                <a:gd name="T44" fmla="*/ 604 w 1051"/>
                <a:gd name="T45" fmla="*/ 853 h 606"/>
                <a:gd name="T46" fmla="*/ 688 w 1051"/>
                <a:gd name="T47" fmla="*/ 843 h 606"/>
                <a:gd name="T48" fmla="*/ 741 w 1051"/>
                <a:gd name="T49" fmla="*/ 826 h 606"/>
                <a:gd name="T50" fmla="*/ 836 w 1051"/>
                <a:gd name="T51" fmla="*/ 860 h 606"/>
                <a:gd name="T52" fmla="*/ 940 w 1051"/>
                <a:gd name="T53" fmla="*/ 856 h 606"/>
                <a:gd name="T54" fmla="*/ 1010 w 1051"/>
                <a:gd name="T55" fmla="*/ 843 h 606"/>
                <a:gd name="T56" fmla="*/ 1112 w 1051"/>
                <a:gd name="T57" fmla="*/ 879 h 606"/>
                <a:gd name="T58" fmla="*/ 1206 w 1051"/>
                <a:gd name="T59" fmla="*/ 866 h 606"/>
                <a:gd name="T60" fmla="*/ 1278 w 1051"/>
                <a:gd name="T61" fmla="*/ 833 h 606"/>
                <a:gd name="T62" fmla="*/ 1326 w 1051"/>
                <a:gd name="T63" fmla="*/ 853 h 606"/>
                <a:gd name="T64" fmla="*/ 1342 w 1051"/>
                <a:gd name="T65" fmla="*/ 860 h 606"/>
                <a:gd name="T66" fmla="*/ 1367 w 1051"/>
                <a:gd name="T67" fmla="*/ 873 h 606"/>
                <a:gd name="T68" fmla="*/ 1423 w 1051"/>
                <a:gd name="T69" fmla="*/ 883 h 606"/>
                <a:gd name="T70" fmla="*/ 1503 w 1051"/>
                <a:gd name="T71" fmla="*/ 887 h 606"/>
                <a:gd name="T72" fmla="*/ 1573 w 1051"/>
                <a:gd name="T73" fmla="*/ 833 h 606"/>
                <a:gd name="T74" fmla="*/ 1562 w 1051"/>
                <a:gd name="T75" fmla="*/ 786 h 606"/>
                <a:gd name="T76" fmla="*/ 1472 w 1051"/>
                <a:gd name="T77" fmla="*/ 736 h 606"/>
                <a:gd name="T78" fmla="*/ 1443 w 1051"/>
                <a:gd name="T79" fmla="*/ 713 h 606"/>
                <a:gd name="T80" fmla="*/ 1443 w 1051"/>
                <a:gd name="T81" fmla="*/ 673 h 606"/>
                <a:gd name="T82" fmla="*/ 1500 w 1051"/>
                <a:gd name="T83" fmla="*/ 637 h 606"/>
                <a:gd name="T84" fmla="*/ 1562 w 1051"/>
                <a:gd name="T85" fmla="*/ 615 h 606"/>
                <a:gd name="T86" fmla="*/ 1562 w 1051"/>
                <a:gd name="T87" fmla="*/ 557 h 606"/>
                <a:gd name="T88" fmla="*/ 1548 w 1051"/>
                <a:gd name="T89" fmla="*/ 518 h 606"/>
                <a:gd name="T90" fmla="*/ 1623 w 1051"/>
                <a:gd name="T91" fmla="*/ 425 h 606"/>
                <a:gd name="T92" fmla="*/ 1581 w 1051"/>
                <a:gd name="T93" fmla="*/ 368 h 606"/>
                <a:gd name="T94" fmla="*/ 1481 w 1051"/>
                <a:gd name="T95" fmla="*/ 373 h 606"/>
                <a:gd name="T96" fmla="*/ 1454 w 1051"/>
                <a:gd name="T97" fmla="*/ 319 h 606"/>
                <a:gd name="T98" fmla="*/ 1387 w 1051"/>
                <a:gd name="T99" fmla="*/ 282 h 606"/>
                <a:gd name="T100" fmla="*/ 1387 w 1051"/>
                <a:gd name="T101" fmla="*/ 242 h 606"/>
                <a:gd name="T102" fmla="*/ 1332 w 1051"/>
                <a:gd name="T103" fmla="*/ 239 h 6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1"/>
                <a:gd name="T157" fmla="*/ 0 h 606"/>
                <a:gd name="T158" fmla="*/ 1051 w 1051"/>
                <a:gd name="T159" fmla="*/ 606 h 6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1" h="606">
                  <a:moveTo>
                    <a:pt x="599" y="34"/>
                  </a:moveTo>
                  <a:lnTo>
                    <a:pt x="599" y="34"/>
                  </a:lnTo>
                  <a:lnTo>
                    <a:pt x="576" y="39"/>
                  </a:lnTo>
                  <a:lnTo>
                    <a:pt x="558" y="41"/>
                  </a:lnTo>
                  <a:lnTo>
                    <a:pt x="545" y="41"/>
                  </a:lnTo>
                  <a:lnTo>
                    <a:pt x="531" y="36"/>
                  </a:lnTo>
                  <a:lnTo>
                    <a:pt x="522" y="32"/>
                  </a:lnTo>
                  <a:lnTo>
                    <a:pt x="515" y="25"/>
                  </a:lnTo>
                  <a:lnTo>
                    <a:pt x="499" y="9"/>
                  </a:lnTo>
                  <a:lnTo>
                    <a:pt x="493" y="3"/>
                  </a:lnTo>
                  <a:lnTo>
                    <a:pt x="486" y="0"/>
                  </a:lnTo>
                  <a:lnTo>
                    <a:pt x="477" y="0"/>
                  </a:lnTo>
                  <a:lnTo>
                    <a:pt x="465" y="3"/>
                  </a:lnTo>
                  <a:lnTo>
                    <a:pt x="452" y="7"/>
                  </a:lnTo>
                  <a:lnTo>
                    <a:pt x="438" y="14"/>
                  </a:lnTo>
                  <a:lnTo>
                    <a:pt x="404" y="39"/>
                  </a:lnTo>
                  <a:lnTo>
                    <a:pt x="400" y="43"/>
                  </a:lnTo>
                  <a:lnTo>
                    <a:pt x="395" y="45"/>
                  </a:lnTo>
                  <a:lnTo>
                    <a:pt x="386" y="45"/>
                  </a:lnTo>
                  <a:lnTo>
                    <a:pt x="380" y="45"/>
                  </a:lnTo>
                  <a:lnTo>
                    <a:pt x="361" y="41"/>
                  </a:lnTo>
                  <a:lnTo>
                    <a:pt x="341" y="34"/>
                  </a:lnTo>
                  <a:lnTo>
                    <a:pt x="323" y="30"/>
                  </a:lnTo>
                  <a:lnTo>
                    <a:pt x="309" y="27"/>
                  </a:lnTo>
                  <a:lnTo>
                    <a:pt x="294" y="32"/>
                  </a:lnTo>
                  <a:lnTo>
                    <a:pt x="278" y="41"/>
                  </a:lnTo>
                  <a:lnTo>
                    <a:pt x="262" y="48"/>
                  </a:lnTo>
                  <a:lnTo>
                    <a:pt x="248" y="52"/>
                  </a:lnTo>
                  <a:lnTo>
                    <a:pt x="233" y="52"/>
                  </a:lnTo>
                  <a:lnTo>
                    <a:pt x="219" y="50"/>
                  </a:lnTo>
                  <a:lnTo>
                    <a:pt x="205" y="48"/>
                  </a:lnTo>
                  <a:lnTo>
                    <a:pt x="190" y="48"/>
                  </a:lnTo>
                  <a:lnTo>
                    <a:pt x="176" y="52"/>
                  </a:lnTo>
                  <a:lnTo>
                    <a:pt x="165" y="59"/>
                  </a:lnTo>
                  <a:lnTo>
                    <a:pt x="135" y="84"/>
                  </a:lnTo>
                  <a:lnTo>
                    <a:pt x="122" y="98"/>
                  </a:lnTo>
                  <a:lnTo>
                    <a:pt x="108" y="111"/>
                  </a:lnTo>
                  <a:lnTo>
                    <a:pt x="102" y="125"/>
                  </a:lnTo>
                  <a:lnTo>
                    <a:pt x="97" y="131"/>
                  </a:lnTo>
                  <a:lnTo>
                    <a:pt x="97" y="138"/>
                  </a:lnTo>
                  <a:lnTo>
                    <a:pt x="97" y="145"/>
                  </a:lnTo>
                  <a:lnTo>
                    <a:pt x="99" y="152"/>
                  </a:lnTo>
                  <a:lnTo>
                    <a:pt x="102" y="161"/>
                  </a:lnTo>
                  <a:lnTo>
                    <a:pt x="108" y="170"/>
                  </a:lnTo>
                  <a:lnTo>
                    <a:pt x="111" y="174"/>
                  </a:lnTo>
                  <a:lnTo>
                    <a:pt x="111" y="179"/>
                  </a:lnTo>
                  <a:lnTo>
                    <a:pt x="108" y="181"/>
                  </a:lnTo>
                  <a:lnTo>
                    <a:pt x="104" y="186"/>
                  </a:lnTo>
                  <a:lnTo>
                    <a:pt x="97" y="190"/>
                  </a:lnTo>
                  <a:lnTo>
                    <a:pt x="88" y="192"/>
                  </a:lnTo>
                  <a:lnTo>
                    <a:pt x="83" y="190"/>
                  </a:lnTo>
                  <a:lnTo>
                    <a:pt x="77" y="192"/>
                  </a:lnTo>
                  <a:lnTo>
                    <a:pt x="72" y="197"/>
                  </a:lnTo>
                  <a:lnTo>
                    <a:pt x="68" y="202"/>
                  </a:lnTo>
                  <a:lnTo>
                    <a:pt x="61" y="220"/>
                  </a:lnTo>
                  <a:lnTo>
                    <a:pt x="56" y="251"/>
                  </a:lnTo>
                  <a:lnTo>
                    <a:pt x="54" y="269"/>
                  </a:lnTo>
                  <a:lnTo>
                    <a:pt x="50" y="283"/>
                  </a:lnTo>
                  <a:lnTo>
                    <a:pt x="47" y="290"/>
                  </a:lnTo>
                  <a:lnTo>
                    <a:pt x="43" y="294"/>
                  </a:lnTo>
                  <a:lnTo>
                    <a:pt x="40" y="301"/>
                  </a:lnTo>
                  <a:lnTo>
                    <a:pt x="38" y="308"/>
                  </a:lnTo>
                  <a:lnTo>
                    <a:pt x="36" y="324"/>
                  </a:lnTo>
                  <a:lnTo>
                    <a:pt x="38" y="344"/>
                  </a:lnTo>
                  <a:lnTo>
                    <a:pt x="36" y="364"/>
                  </a:lnTo>
                  <a:lnTo>
                    <a:pt x="31" y="382"/>
                  </a:lnTo>
                  <a:lnTo>
                    <a:pt x="22" y="403"/>
                  </a:lnTo>
                  <a:lnTo>
                    <a:pt x="4" y="430"/>
                  </a:lnTo>
                  <a:lnTo>
                    <a:pt x="0" y="439"/>
                  </a:lnTo>
                  <a:lnTo>
                    <a:pt x="0" y="446"/>
                  </a:lnTo>
                  <a:lnTo>
                    <a:pt x="4" y="455"/>
                  </a:lnTo>
                  <a:lnTo>
                    <a:pt x="13" y="464"/>
                  </a:lnTo>
                  <a:lnTo>
                    <a:pt x="27" y="473"/>
                  </a:lnTo>
                  <a:lnTo>
                    <a:pt x="45" y="484"/>
                  </a:lnTo>
                  <a:lnTo>
                    <a:pt x="92" y="505"/>
                  </a:lnTo>
                  <a:lnTo>
                    <a:pt x="113" y="514"/>
                  </a:lnTo>
                  <a:lnTo>
                    <a:pt x="131" y="523"/>
                  </a:lnTo>
                  <a:lnTo>
                    <a:pt x="138" y="527"/>
                  </a:lnTo>
                  <a:lnTo>
                    <a:pt x="147" y="529"/>
                  </a:lnTo>
                  <a:lnTo>
                    <a:pt x="156" y="529"/>
                  </a:lnTo>
                  <a:lnTo>
                    <a:pt x="167" y="529"/>
                  </a:lnTo>
                  <a:lnTo>
                    <a:pt x="203" y="527"/>
                  </a:lnTo>
                  <a:lnTo>
                    <a:pt x="217" y="527"/>
                  </a:lnTo>
                  <a:lnTo>
                    <a:pt x="226" y="529"/>
                  </a:lnTo>
                  <a:lnTo>
                    <a:pt x="230" y="534"/>
                  </a:lnTo>
                  <a:lnTo>
                    <a:pt x="237" y="538"/>
                  </a:lnTo>
                  <a:lnTo>
                    <a:pt x="248" y="554"/>
                  </a:lnTo>
                  <a:lnTo>
                    <a:pt x="253" y="559"/>
                  </a:lnTo>
                  <a:lnTo>
                    <a:pt x="260" y="561"/>
                  </a:lnTo>
                  <a:lnTo>
                    <a:pt x="267" y="561"/>
                  </a:lnTo>
                  <a:lnTo>
                    <a:pt x="273" y="561"/>
                  </a:lnTo>
                  <a:lnTo>
                    <a:pt x="289" y="559"/>
                  </a:lnTo>
                  <a:lnTo>
                    <a:pt x="305" y="554"/>
                  </a:lnTo>
                  <a:lnTo>
                    <a:pt x="323" y="550"/>
                  </a:lnTo>
                  <a:lnTo>
                    <a:pt x="341" y="550"/>
                  </a:lnTo>
                  <a:lnTo>
                    <a:pt x="350" y="552"/>
                  </a:lnTo>
                  <a:lnTo>
                    <a:pt x="357" y="554"/>
                  </a:lnTo>
                  <a:lnTo>
                    <a:pt x="366" y="561"/>
                  </a:lnTo>
                  <a:lnTo>
                    <a:pt x="373" y="568"/>
                  </a:lnTo>
                  <a:lnTo>
                    <a:pt x="382" y="577"/>
                  </a:lnTo>
                  <a:lnTo>
                    <a:pt x="391" y="581"/>
                  </a:lnTo>
                  <a:lnTo>
                    <a:pt x="402" y="584"/>
                  </a:lnTo>
                  <a:lnTo>
                    <a:pt x="413" y="584"/>
                  </a:lnTo>
                  <a:lnTo>
                    <a:pt x="425" y="581"/>
                  </a:lnTo>
                  <a:lnTo>
                    <a:pt x="436" y="579"/>
                  </a:lnTo>
                  <a:lnTo>
                    <a:pt x="445" y="575"/>
                  </a:lnTo>
                  <a:lnTo>
                    <a:pt x="450" y="570"/>
                  </a:lnTo>
                  <a:lnTo>
                    <a:pt x="459" y="566"/>
                  </a:lnTo>
                  <a:lnTo>
                    <a:pt x="468" y="563"/>
                  </a:lnTo>
                  <a:lnTo>
                    <a:pt x="479" y="563"/>
                  </a:lnTo>
                  <a:lnTo>
                    <a:pt x="488" y="563"/>
                  </a:lnTo>
                  <a:lnTo>
                    <a:pt x="504" y="570"/>
                  </a:lnTo>
                  <a:lnTo>
                    <a:pt x="515" y="577"/>
                  </a:lnTo>
                  <a:lnTo>
                    <a:pt x="540" y="586"/>
                  </a:lnTo>
                  <a:lnTo>
                    <a:pt x="551" y="588"/>
                  </a:lnTo>
                  <a:lnTo>
                    <a:pt x="565" y="590"/>
                  </a:lnTo>
                  <a:lnTo>
                    <a:pt x="579" y="590"/>
                  </a:lnTo>
                  <a:lnTo>
                    <a:pt x="592" y="588"/>
                  </a:lnTo>
                  <a:lnTo>
                    <a:pt x="608" y="584"/>
                  </a:lnTo>
                  <a:lnTo>
                    <a:pt x="621" y="579"/>
                  </a:lnTo>
                  <a:lnTo>
                    <a:pt x="633" y="577"/>
                  </a:lnTo>
                  <a:lnTo>
                    <a:pt x="642" y="575"/>
                  </a:lnTo>
                  <a:lnTo>
                    <a:pt x="653" y="575"/>
                  </a:lnTo>
                  <a:lnTo>
                    <a:pt x="660" y="577"/>
                  </a:lnTo>
                  <a:lnTo>
                    <a:pt x="678" y="584"/>
                  </a:lnTo>
                  <a:lnTo>
                    <a:pt x="694" y="590"/>
                  </a:lnTo>
                  <a:lnTo>
                    <a:pt x="719" y="599"/>
                  </a:lnTo>
                  <a:lnTo>
                    <a:pt x="730" y="602"/>
                  </a:lnTo>
                  <a:lnTo>
                    <a:pt x="741" y="602"/>
                  </a:lnTo>
                  <a:lnTo>
                    <a:pt x="753" y="599"/>
                  </a:lnTo>
                  <a:lnTo>
                    <a:pt x="766" y="597"/>
                  </a:lnTo>
                  <a:lnTo>
                    <a:pt x="780" y="590"/>
                  </a:lnTo>
                  <a:lnTo>
                    <a:pt x="793" y="584"/>
                  </a:lnTo>
                  <a:lnTo>
                    <a:pt x="805" y="577"/>
                  </a:lnTo>
                  <a:lnTo>
                    <a:pt x="818" y="570"/>
                  </a:lnTo>
                  <a:lnTo>
                    <a:pt x="827" y="568"/>
                  </a:lnTo>
                  <a:lnTo>
                    <a:pt x="836" y="568"/>
                  </a:lnTo>
                  <a:lnTo>
                    <a:pt x="843" y="568"/>
                  </a:lnTo>
                  <a:lnTo>
                    <a:pt x="850" y="572"/>
                  </a:lnTo>
                  <a:lnTo>
                    <a:pt x="854" y="575"/>
                  </a:lnTo>
                  <a:lnTo>
                    <a:pt x="857" y="581"/>
                  </a:lnTo>
                  <a:lnTo>
                    <a:pt x="857" y="586"/>
                  </a:lnTo>
                  <a:lnTo>
                    <a:pt x="859" y="588"/>
                  </a:lnTo>
                  <a:lnTo>
                    <a:pt x="863" y="588"/>
                  </a:lnTo>
                  <a:lnTo>
                    <a:pt x="868" y="586"/>
                  </a:lnTo>
                  <a:lnTo>
                    <a:pt x="872" y="584"/>
                  </a:lnTo>
                  <a:lnTo>
                    <a:pt x="877" y="584"/>
                  </a:lnTo>
                  <a:lnTo>
                    <a:pt x="881" y="586"/>
                  </a:lnTo>
                  <a:lnTo>
                    <a:pt x="884" y="595"/>
                  </a:lnTo>
                  <a:lnTo>
                    <a:pt x="881" y="602"/>
                  </a:lnTo>
                  <a:lnTo>
                    <a:pt x="886" y="606"/>
                  </a:lnTo>
                  <a:lnTo>
                    <a:pt x="891" y="606"/>
                  </a:lnTo>
                  <a:lnTo>
                    <a:pt x="900" y="606"/>
                  </a:lnTo>
                  <a:lnTo>
                    <a:pt x="920" y="602"/>
                  </a:lnTo>
                  <a:lnTo>
                    <a:pt x="933" y="599"/>
                  </a:lnTo>
                  <a:lnTo>
                    <a:pt x="945" y="602"/>
                  </a:lnTo>
                  <a:lnTo>
                    <a:pt x="961" y="604"/>
                  </a:lnTo>
                  <a:lnTo>
                    <a:pt x="972" y="604"/>
                  </a:lnTo>
                  <a:lnTo>
                    <a:pt x="983" y="602"/>
                  </a:lnTo>
                  <a:lnTo>
                    <a:pt x="990" y="599"/>
                  </a:lnTo>
                  <a:lnTo>
                    <a:pt x="997" y="593"/>
                  </a:lnTo>
                  <a:lnTo>
                    <a:pt x="1004" y="586"/>
                  </a:lnTo>
                  <a:lnTo>
                    <a:pt x="1017" y="568"/>
                  </a:lnTo>
                  <a:lnTo>
                    <a:pt x="1019" y="563"/>
                  </a:lnTo>
                  <a:lnTo>
                    <a:pt x="1019" y="559"/>
                  </a:lnTo>
                  <a:lnTo>
                    <a:pt x="1017" y="547"/>
                  </a:lnTo>
                  <a:lnTo>
                    <a:pt x="1010" y="536"/>
                  </a:lnTo>
                  <a:lnTo>
                    <a:pt x="1001" y="525"/>
                  </a:lnTo>
                  <a:lnTo>
                    <a:pt x="988" y="516"/>
                  </a:lnTo>
                  <a:lnTo>
                    <a:pt x="976" y="509"/>
                  </a:lnTo>
                  <a:lnTo>
                    <a:pt x="963" y="505"/>
                  </a:lnTo>
                  <a:lnTo>
                    <a:pt x="952" y="502"/>
                  </a:lnTo>
                  <a:lnTo>
                    <a:pt x="947" y="502"/>
                  </a:lnTo>
                  <a:lnTo>
                    <a:pt x="940" y="498"/>
                  </a:lnTo>
                  <a:lnTo>
                    <a:pt x="936" y="493"/>
                  </a:lnTo>
                  <a:lnTo>
                    <a:pt x="933" y="486"/>
                  </a:lnTo>
                  <a:lnTo>
                    <a:pt x="931" y="480"/>
                  </a:lnTo>
                  <a:lnTo>
                    <a:pt x="929" y="471"/>
                  </a:lnTo>
                  <a:lnTo>
                    <a:pt x="931" y="466"/>
                  </a:lnTo>
                  <a:lnTo>
                    <a:pt x="933" y="459"/>
                  </a:lnTo>
                  <a:lnTo>
                    <a:pt x="945" y="455"/>
                  </a:lnTo>
                  <a:lnTo>
                    <a:pt x="952" y="450"/>
                  </a:lnTo>
                  <a:lnTo>
                    <a:pt x="961" y="441"/>
                  </a:lnTo>
                  <a:lnTo>
                    <a:pt x="963" y="437"/>
                  </a:lnTo>
                  <a:lnTo>
                    <a:pt x="970" y="434"/>
                  </a:lnTo>
                  <a:lnTo>
                    <a:pt x="979" y="432"/>
                  </a:lnTo>
                  <a:lnTo>
                    <a:pt x="992" y="428"/>
                  </a:lnTo>
                  <a:lnTo>
                    <a:pt x="1004" y="425"/>
                  </a:lnTo>
                  <a:lnTo>
                    <a:pt x="1010" y="419"/>
                  </a:lnTo>
                  <a:lnTo>
                    <a:pt x="1017" y="412"/>
                  </a:lnTo>
                  <a:lnTo>
                    <a:pt x="1017" y="405"/>
                  </a:lnTo>
                  <a:lnTo>
                    <a:pt x="1017" y="396"/>
                  </a:lnTo>
                  <a:lnTo>
                    <a:pt x="1015" y="389"/>
                  </a:lnTo>
                  <a:lnTo>
                    <a:pt x="1010" y="380"/>
                  </a:lnTo>
                  <a:lnTo>
                    <a:pt x="1006" y="373"/>
                  </a:lnTo>
                  <a:lnTo>
                    <a:pt x="999" y="369"/>
                  </a:lnTo>
                  <a:lnTo>
                    <a:pt x="999" y="360"/>
                  </a:lnTo>
                  <a:lnTo>
                    <a:pt x="1001" y="353"/>
                  </a:lnTo>
                  <a:lnTo>
                    <a:pt x="1006" y="342"/>
                  </a:lnTo>
                  <a:lnTo>
                    <a:pt x="1022" y="321"/>
                  </a:lnTo>
                  <a:lnTo>
                    <a:pt x="1042" y="301"/>
                  </a:lnTo>
                  <a:lnTo>
                    <a:pt x="1049" y="290"/>
                  </a:lnTo>
                  <a:lnTo>
                    <a:pt x="1051" y="281"/>
                  </a:lnTo>
                  <a:lnTo>
                    <a:pt x="1051" y="272"/>
                  </a:lnTo>
                  <a:lnTo>
                    <a:pt x="1046" y="263"/>
                  </a:lnTo>
                  <a:lnTo>
                    <a:pt x="1037" y="256"/>
                  </a:lnTo>
                  <a:lnTo>
                    <a:pt x="1022" y="251"/>
                  </a:lnTo>
                  <a:lnTo>
                    <a:pt x="1004" y="251"/>
                  </a:lnTo>
                  <a:lnTo>
                    <a:pt x="979" y="256"/>
                  </a:lnTo>
                  <a:lnTo>
                    <a:pt x="963" y="254"/>
                  </a:lnTo>
                  <a:lnTo>
                    <a:pt x="958" y="254"/>
                  </a:lnTo>
                  <a:lnTo>
                    <a:pt x="954" y="251"/>
                  </a:lnTo>
                  <a:lnTo>
                    <a:pt x="952" y="244"/>
                  </a:lnTo>
                  <a:lnTo>
                    <a:pt x="949" y="235"/>
                  </a:lnTo>
                  <a:lnTo>
                    <a:pt x="945" y="226"/>
                  </a:lnTo>
                  <a:lnTo>
                    <a:pt x="940" y="217"/>
                  </a:lnTo>
                  <a:lnTo>
                    <a:pt x="931" y="208"/>
                  </a:lnTo>
                  <a:lnTo>
                    <a:pt x="913" y="202"/>
                  </a:lnTo>
                  <a:lnTo>
                    <a:pt x="902" y="197"/>
                  </a:lnTo>
                  <a:lnTo>
                    <a:pt x="897" y="192"/>
                  </a:lnTo>
                  <a:lnTo>
                    <a:pt x="897" y="186"/>
                  </a:lnTo>
                  <a:lnTo>
                    <a:pt x="897" y="181"/>
                  </a:lnTo>
                  <a:lnTo>
                    <a:pt x="900" y="177"/>
                  </a:lnTo>
                  <a:lnTo>
                    <a:pt x="900" y="170"/>
                  </a:lnTo>
                  <a:lnTo>
                    <a:pt x="897" y="165"/>
                  </a:lnTo>
                  <a:lnTo>
                    <a:pt x="891" y="161"/>
                  </a:lnTo>
                  <a:lnTo>
                    <a:pt x="881" y="159"/>
                  </a:lnTo>
                  <a:lnTo>
                    <a:pt x="875" y="159"/>
                  </a:lnTo>
                  <a:lnTo>
                    <a:pt x="861" y="163"/>
                  </a:lnTo>
                  <a:lnTo>
                    <a:pt x="854" y="165"/>
                  </a:lnTo>
                  <a:lnTo>
                    <a:pt x="843" y="165"/>
                  </a:lnTo>
                  <a:lnTo>
                    <a:pt x="829" y="163"/>
                  </a:lnTo>
                  <a:lnTo>
                    <a:pt x="811" y="156"/>
                  </a:lnTo>
                </a:path>
              </a:pathLst>
            </a:custGeom>
            <a:noFill/>
            <a:ln w="14288">
              <a:solidFill>
                <a:srgbClr val="000000"/>
              </a:solidFill>
              <a:round/>
              <a:headEnd/>
              <a:tailEnd/>
            </a:ln>
          </p:spPr>
          <p:txBody>
            <a:bodyPr/>
            <a:lstStyle/>
            <a:p>
              <a:endParaRPr lang="en-US"/>
            </a:p>
          </p:txBody>
        </p:sp>
        <p:sp>
          <p:nvSpPr>
            <p:cNvPr id="49236" name="Freeform 68"/>
            <p:cNvSpPr>
              <a:spLocks/>
            </p:cNvSpPr>
            <p:nvPr/>
          </p:nvSpPr>
          <p:spPr bwMode="auto">
            <a:xfrm>
              <a:off x="1794" y="844"/>
              <a:ext cx="2496" cy="22"/>
            </a:xfrm>
            <a:custGeom>
              <a:avLst/>
              <a:gdLst>
                <a:gd name="T0" fmla="*/ 31 w 2007"/>
                <a:gd name="T1" fmla="*/ 2 h 18"/>
                <a:gd name="T2" fmla="*/ 108 w 2007"/>
                <a:gd name="T3" fmla="*/ 13 h 18"/>
                <a:gd name="T4" fmla="*/ 160 w 2007"/>
                <a:gd name="T5" fmla="*/ 27 h 18"/>
                <a:gd name="T6" fmla="*/ 214 w 2007"/>
                <a:gd name="T7" fmla="*/ 13 h 18"/>
                <a:gd name="T8" fmla="*/ 294 w 2007"/>
                <a:gd name="T9" fmla="*/ 2 h 18"/>
                <a:gd name="T10" fmla="*/ 349 w 2007"/>
                <a:gd name="T11" fmla="*/ 22 h 18"/>
                <a:gd name="T12" fmla="*/ 425 w 2007"/>
                <a:gd name="T13" fmla="*/ 13 h 18"/>
                <a:gd name="T14" fmla="*/ 483 w 2007"/>
                <a:gd name="T15" fmla="*/ 0 h 18"/>
                <a:gd name="T16" fmla="*/ 534 w 2007"/>
                <a:gd name="T17" fmla="*/ 13 h 18"/>
                <a:gd name="T18" fmla="*/ 611 w 2007"/>
                <a:gd name="T19" fmla="*/ 22 h 18"/>
                <a:gd name="T20" fmla="*/ 672 w 2007"/>
                <a:gd name="T21" fmla="*/ 2 h 18"/>
                <a:gd name="T22" fmla="*/ 747 w 2007"/>
                <a:gd name="T23" fmla="*/ 13 h 18"/>
                <a:gd name="T24" fmla="*/ 775 w 2007"/>
                <a:gd name="T25" fmla="*/ 22 h 18"/>
                <a:gd name="T26" fmla="*/ 856 w 2007"/>
                <a:gd name="T27" fmla="*/ 13 h 18"/>
                <a:gd name="T28" fmla="*/ 908 w 2007"/>
                <a:gd name="T29" fmla="*/ 0 h 18"/>
                <a:gd name="T30" fmla="*/ 965 w 2007"/>
                <a:gd name="T31" fmla="*/ 13 h 18"/>
                <a:gd name="T32" fmla="*/ 1037 w 2007"/>
                <a:gd name="T33" fmla="*/ 22 h 18"/>
                <a:gd name="T34" fmla="*/ 1101 w 2007"/>
                <a:gd name="T35" fmla="*/ 2 h 18"/>
                <a:gd name="T36" fmla="*/ 1176 w 2007"/>
                <a:gd name="T37" fmla="*/ 13 h 18"/>
                <a:gd name="T38" fmla="*/ 1230 w 2007"/>
                <a:gd name="T39" fmla="*/ 27 h 18"/>
                <a:gd name="T40" fmla="*/ 1282 w 2007"/>
                <a:gd name="T41" fmla="*/ 13 h 18"/>
                <a:gd name="T42" fmla="*/ 1363 w 2007"/>
                <a:gd name="T43" fmla="*/ 2 h 18"/>
                <a:gd name="T44" fmla="*/ 1390 w 2007"/>
                <a:gd name="T45" fmla="*/ 13 h 18"/>
                <a:gd name="T46" fmla="*/ 1468 w 2007"/>
                <a:gd name="T47" fmla="*/ 22 h 18"/>
                <a:gd name="T48" fmla="*/ 1528 w 2007"/>
                <a:gd name="T49" fmla="*/ 2 h 18"/>
                <a:gd name="T50" fmla="*/ 1604 w 2007"/>
                <a:gd name="T51" fmla="*/ 13 h 18"/>
                <a:gd name="T52" fmla="*/ 1657 w 2007"/>
                <a:gd name="T53" fmla="*/ 27 h 18"/>
                <a:gd name="T54" fmla="*/ 1713 w 2007"/>
                <a:gd name="T55" fmla="*/ 13 h 18"/>
                <a:gd name="T56" fmla="*/ 1790 w 2007"/>
                <a:gd name="T57" fmla="*/ 2 h 18"/>
                <a:gd name="T58" fmla="*/ 1846 w 2007"/>
                <a:gd name="T59" fmla="*/ 22 h 18"/>
                <a:gd name="T60" fmla="*/ 1925 w 2007"/>
                <a:gd name="T61" fmla="*/ 13 h 18"/>
                <a:gd name="T62" fmla="*/ 1979 w 2007"/>
                <a:gd name="T63" fmla="*/ 0 h 18"/>
                <a:gd name="T64" fmla="*/ 2033 w 2007"/>
                <a:gd name="T65" fmla="*/ 13 h 18"/>
                <a:gd name="T66" fmla="*/ 2087 w 2007"/>
                <a:gd name="T67" fmla="*/ 27 h 18"/>
                <a:gd name="T68" fmla="*/ 2139 w 2007"/>
                <a:gd name="T69" fmla="*/ 13 h 18"/>
                <a:gd name="T70" fmla="*/ 2220 w 2007"/>
                <a:gd name="T71" fmla="*/ 2 h 18"/>
                <a:gd name="T72" fmla="*/ 2275 w 2007"/>
                <a:gd name="T73" fmla="*/ 22 h 18"/>
                <a:gd name="T74" fmla="*/ 2353 w 2007"/>
                <a:gd name="T75" fmla="*/ 13 h 18"/>
                <a:gd name="T76" fmla="*/ 2408 w 2007"/>
                <a:gd name="T77" fmla="*/ 0 h 18"/>
                <a:gd name="T78" fmla="*/ 2461 w 2007"/>
                <a:gd name="T79" fmla="*/ 13 h 18"/>
                <a:gd name="T80" fmla="*/ 2538 w 2007"/>
                <a:gd name="T81" fmla="*/ 22 h 18"/>
                <a:gd name="T82" fmla="*/ 2597 w 2007"/>
                <a:gd name="T83" fmla="*/ 2 h 18"/>
                <a:gd name="T84" fmla="*/ 2674 w 2007"/>
                <a:gd name="T85" fmla="*/ 13 h 18"/>
                <a:gd name="T86" fmla="*/ 2702 w 2007"/>
                <a:gd name="T87" fmla="*/ 22 h 18"/>
                <a:gd name="T88" fmla="*/ 2782 w 2007"/>
                <a:gd name="T89" fmla="*/ 13 h 18"/>
                <a:gd name="T90" fmla="*/ 2836 w 2007"/>
                <a:gd name="T91" fmla="*/ 0 h 18"/>
                <a:gd name="T92" fmla="*/ 2890 w 2007"/>
                <a:gd name="T93" fmla="*/ 13 h 18"/>
                <a:gd name="T94" fmla="*/ 2965 w 2007"/>
                <a:gd name="T95" fmla="*/ 22 h 18"/>
                <a:gd name="T96" fmla="*/ 3027 w 2007"/>
                <a:gd name="T97" fmla="*/ 2 h 18"/>
                <a:gd name="T98" fmla="*/ 3104 w 2007"/>
                <a:gd name="T99" fmla="*/ 13 h 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7"/>
                <a:gd name="T151" fmla="*/ 0 h 18"/>
                <a:gd name="T152" fmla="*/ 2007 w 2007"/>
                <a:gd name="T153" fmla="*/ 18 h 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7" h="18">
                  <a:moveTo>
                    <a:pt x="0" y="9"/>
                  </a:moveTo>
                  <a:lnTo>
                    <a:pt x="0" y="9"/>
                  </a:lnTo>
                  <a:lnTo>
                    <a:pt x="20" y="2"/>
                  </a:lnTo>
                  <a:lnTo>
                    <a:pt x="34" y="0"/>
                  </a:lnTo>
                  <a:lnTo>
                    <a:pt x="49" y="2"/>
                  </a:lnTo>
                  <a:lnTo>
                    <a:pt x="70" y="9"/>
                  </a:lnTo>
                  <a:lnTo>
                    <a:pt x="88" y="15"/>
                  </a:lnTo>
                  <a:lnTo>
                    <a:pt x="104" y="18"/>
                  </a:lnTo>
                  <a:lnTo>
                    <a:pt x="119" y="15"/>
                  </a:lnTo>
                  <a:lnTo>
                    <a:pt x="138" y="9"/>
                  </a:lnTo>
                  <a:lnTo>
                    <a:pt x="158" y="2"/>
                  </a:lnTo>
                  <a:lnTo>
                    <a:pt x="174" y="0"/>
                  </a:lnTo>
                  <a:lnTo>
                    <a:pt x="190" y="2"/>
                  </a:lnTo>
                  <a:lnTo>
                    <a:pt x="208" y="9"/>
                  </a:lnTo>
                  <a:lnTo>
                    <a:pt x="226" y="15"/>
                  </a:lnTo>
                  <a:lnTo>
                    <a:pt x="241" y="18"/>
                  </a:lnTo>
                  <a:lnTo>
                    <a:pt x="257" y="15"/>
                  </a:lnTo>
                  <a:lnTo>
                    <a:pt x="275" y="9"/>
                  </a:lnTo>
                  <a:lnTo>
                    <a:pt x="296" y="2"/>
                  </a:lnTo>
                  <a:lnTo>
                    <a:pt x="312" y="0"/>
                  </a:lnTo>
                  <a:lnTo>
                    <a:pt x="327" y="2"/>
                  </a:lnTo>
                  <a:lnTo>
                    <a:pt x="345" y="9"/>
                  </a:lnTo>
                  <a:lnTo>
                    <a:pt x="364" y="15"/>
                  </a:lnTo>
                  <a:lnTo>
                    <a:pt x="379" y="18"/>
                  </a:lnTo>
                  <a:lnTo>
                    <a:pt x="395" y="15"/>
                  </a:lnTo>
                  <a:lnTo>
                    <a:pt x="413" y="9"/>
                  </a:lnTo>
                  <a:lnTo>
                    <a:pt x="434" y="2"/>
                  </a:lnTo>
                  <a:lnTo>
                    <a:pt x="449" y="0"/>
                  </a:lnTo>
                  <a:lnTo>
                    <a:pt x="465" y="2"/>
                  </a:lnTo>
                  <a:lnTo>
                    <a:pt x="483" y="9"/>
                  </a:lnTo>
                  <a:lnTo>
                    <a:pt x="501" y="15"/>
                  </a:lnTo>
                  <a:lnTo>
                    <a:pt x="517" y="18"/>
                  </a:lnTo>
                  <a:lnTo>
                    <a:pt x="533" y="15"/>
                  </a:lnTo>
                  <a:lnTo>
                    <a:pt x="553" y="9"/>
                  </a:lnTo>
                  <a:lnTo>
                    <a:pt x="572" y="2"/>
                  </a:lnTo>
                  <a:lnTo>
                    <a:pt x="587" y="0"/>
                  </a:lnTo>
                  <a:lnTo>
                    <a:pt x="603" y="2"/>
                  </a:lnTo>
                  <a:lnTo>
                    <a:pt x="624" y="9"/>
                  </a:lnTo>
                  <a:lnTo>
                    <a:pt x="642" y="15"/>
                  </a:lnTo>
                  <a:lnTo>
                    <a:pt x="655" y="18"/>
                  </a:lnTo>
                  <a:lnTo>
                    <a:pt x="671" y="15"/>
                  </a:lnTo>
                  <a:lnTo>
                    <a:pt x="691" y="9"/>
                  </a:lnTo>
                  <a:lnTo>
                    <a:pt x="712" y="2"/>
                  </a:lnTo>
                  <a:lnTo>
                    <a:pt x="728" y="0"/>
                  </a:lnTo>
                  <a:lnTo>
                    <a:pt x="741" y="2"/>
                  </a:lnTo>
                  <a:lnTo>
                    <a:pt x="761" y="9"/>
                  </a:lnTo>
                  <a:lnTo>
                    <a:pt x="780" y="15"/>
                  </a:lnTo>
                  <a:lnTo>
                    <a:pt x="795" y="18"/>
                  </a:lnTo>
                  <a:lnTo>
                    <a:pt x="811" y="15"/>
                  </a:lnTo>
                  <a:lnTo>
                    <a:pt x="829" y="9"/>
                  </a:lnTo>
                  <a:lnTo>
                    <a:pt x="850" y="2"/>
                  </a:lnTo>
                  <a:lnTo>
                    <a:pt x="865" y="0"/>
                  </a:lnTo>
                  <a:lnTo>
                    <a:pt x="881" y="2"/>
                  </a:lnTo>
                  <a:lnTo>
                    <a:pt x="899" y="9"/>
                  </a:lnTo>
                  <a:lnTo>
                    <a:pt x="917" y="15"/>
                  </a:lnTo>
                  <a:lnTo>
                    <a:pt x="933" y="18"/>
                  </a:lnTo>
                  <a:lnTo>
                    <a:pt x="949" y="15"/>
                  </a:lnTo>
                  <a:lnTo>
                    <a:pt x="967" y="9"/>
                  </a:lnTo>
                  <a:lnTo>
                    <a:pt x="988" y="2"/>
                  </a:lnTo>
                  <a:lnTo>
                    <a:pt x="1003" y="0"/>
                  </a:lnTo>
                  <a:lnTo>
                    <a:pt x="1019" y="2"/>
                  </a:lnTo>
                  <a:lnTo>
                    <a:pt x="1037" y="9"/>
                  </a:lnTo>
                  <a:lnTo>
                    <a:pt x="1055" y="15"/>
                  </a:lnTo>
                  <a:lnTo>
                    <a:pt x="1071" y="18"/>
                  </a:lnTo>
                  <a:lnTo>
                    <a:pt x="1087" y="15"/>
                  </a:lnTo>
                  <a:lnTo>
                    <a:pt x="1107" y="9"/>
                  </a:lnTo>
                  <a:lnTo>
                    <a:pt x="1125" y="2"/>
                  </a:lnTo>
                  <a:lnTo>
                    <a:pt x="1141" y="0"/>
                  </a:lnTo>
                  <a:lnTo>
                    <a:pt x="1157" y="2"/>
                  </a:lnTo>
                  <a:lnTo>
                    <a:pt x="1175" y="9"/>
                  </a:lnTo>
                  <a:lnTo>
                    <a:pt x="1193" y="15"/>
                  </a:lnTo>
                  <a:lnTo>
                    <a:pt x="1209" y="18"/>
                  </a:lnTo>
                  <a:lnTo>
                    <a:pt x="1225" y="15"/>
                  </a:lnTo>
                  <a:lnTo>
                    <a:pt x="1245" y="9"/>
                  </a:lnTo>
                  <a:lnTo>
                    <a:pt x="1263" y="2"/>
                  </a:lnTo>
                  <a:lnTo>
                    <a:pt x="1279" y="0"/>
                  </a:lnTo>
                  <a:lnTo>
                    <a:pt x="1295" y="2"/>
                  </a:lnTo>
                  <a:lnTo>
                    <a:pt x="1313" y="9"/>
                  </a:lnTo>
                  <a:lnTo>
                    <a:pt x="1315" y="9"/>
                  </a:lnTo>
                  <a:lnTo>
                    <a:pt x="1333" y="15"/>
                  </a:lnTo>
                  <a:lnTo>
                    <a:pt x="1349" y="18"/>
                  </a:lnTo>
                  <a:lnTo>
                    <a:pt x="1365" y="15"/>
                  </a:lnTo>
                  <a:lnTo>
                    <a:pt x="1383" y="9"/>
                  </a:lnTo>
                  <a:lnTo>
                    <a:pt x="1404" y="2"/>
                  </a:lnTo>
                  <a:lnTo>
                    <a:pt x="1419" y="0"/>
                  </a:lnTo>
                  <a:lnTo>
                    <a:pt x="1435" y="2"/>
                  </a:lnTo>
                  <a:lnTo>
                    <a:pt x="1453" y="9"/>
                  </a:lnTo>
                  <a:lnTo>
                    <a:pt x="1471" y="15"/>
                  </a:lnTo>
                  <a:lnTo>
                    <a:pt x="1487" y="18"/>
                  </a:lnTo>
                  <a:lnTo>
                    <a:pt x="1503" y="15"/>
                  </a:lnTo>
                  <a:lnTo>
                    <a:pt x="1521" y="9"/>
                  </a:lnTo>
                  <a:lnTo>
                    <a:pt x="1541" y="2"/>
                  </a:lnTo>
                  <a:lnTo>
                    <a:pt x="1557" y="0"/>
                  </a:lnTo>
                  <a:lnTo>
                    <a:pt x="1573" y="2"/>
                  </a:lnTo>
                  <a:lnTo>
                    <a:pt x="1591" y="9"/>
                  </a:lnTo>
                  <a:lnTo>
                    <a:pt x="1609" y="15"/>
                  </a:lnTo>
                  <a:lnTo>
                    <a:pt x="1625" y="18"/>
                  </a:lnTo>
                  <a:lnTo>
                    <a:pt x="1641" y="15"/>
                  </a:lnTo>
                  <a:lnTo>
                    <a:pt x="1659" y="9"/>
                  </a:lnTo>
                  <a:lnTo>
                    <a:pt x="1679" y="2"/>
                  </a:lnTo>
                  <a:lnTo>
                    <a:pt x="1695" y="0"/>
                  </a:lnTo>
                  <a:lnTo>
                    <a:pt x="1711" y="2"/>
                  </a:lnTo>
                  <a:lnTo>
                    <a:pt x="1729" y="9"/>
                  </a:lnTo>
                  <a:lnTo>
                    <a:pt x="1747" y="15"/>
                  </a:lnTo>
                  <a:lnTo>
                    <a:pt x="1763" y="18"/>
                  </a:lnTo>
                  <a:lnTo>
                    <a:pt x="1779" y="15"/>
                  </a:lnTo>
                  <a:lnTo>
                    <a:pt x="1799" y="9"/>
                  </a:lnTo>
                  <a:lnTo>
                    <a:pt x="1817" y="2"/>
                  </a:lnTo>
                  <a:lnTo>
                    <a:pt x="1833" y="0"/>
                  </a:lnTo>
                  <a:lnTo>
                    <a:pt x="1849" y="2"/>
                  </a:lnTo>
                  <a:lnTo>
                    <a:pt x="1869" y="9"/>
                  </a:lnTo>
                  <a:lnTo>
                    <a:pt x="1887" y="15"/>
                  </a:lnTo>
                  <a:lnTo>
                    <a:pt x="1901" y="18"/>
                  </a:lnTo>
                  <a:lnTo>
                    <a:pt x="1917" y="15"/>
                  </a:lnTo>
                  <a:lnTo>
                    <a:pt x="1937" y="9"/>
                  </a:lnTo>
                  <a:lnTo>
                    <a:pt x="1957" y="2"/>
                  </a:lnTo>
                  <a:lnTo>
                    <a:pt x="1973" y="0"/>
                  </a:lnTo>
                  <a:lnTo>
                    <a:pt x="1987" y="2"/>
                  </a:lnTo>
                  <a:lnTo>
                    <a:pt x="2007" y="9"/>
                  </a:lnTo>
                </a:path>
              </a:pathLst>
            </a:custGeom>
            <a:noFill/>
            <a:ln w="7938">
              <a:solidFill>
                <a:srgbClr val="000000"/>
              </a:solidFill>
              <a:round/>
              <a:headEnd/>
              <a:tailEnd/>
            </a:ln>
          </p:spPr>
          <p:txBody>
            <a:bodyPr/>
            <a:lstStyle/>
            <a:p>
              <a:endParaRPr lang="en-US"/>
            </a:p>
          </p:txBody>
        </p:sp>
        <p:sp>
          <p:nvSpPr>
            <p:cNvPr id="49237" name="Freeform 69"/>
            <p:cNvSpPr>
              <a:spLocks/>
            </p:cNvSpPr>
            <p:nvPr/>
          </p:nvSpPr>
          <p:spPr bwMode="auto">
            <a:xfrm>
              <a:off x="2577" y="666"/>
              <a:ext cx="622" cy="780"/>
            </a:xfrm>
            <a:custGeom>
              <a:avLst/>
              <a:gdLst>
                <a:gd name="T0" fmla="*/ 106 w 500"/>
                <a:gd name="T1" fmla="*/ 945 h 644"/>
                <a:gd name="T2" fmla="*/ 326 w 500"/>
                <a:gd name="T3" fmla="*/ 891 h 644"/>
                <a:gd name="T4" fmla="*/ 774 w 500"/>
                <a:gd name="T5" fmla="*/ 188 h 644"/>
                <a:gd name="T6" fmla="*/ 449 w 500"/>
                <a:gd name="T7" fmla="*/ 0 h 644"/>
                <a:gd name="T8" fmla="*/ 0 w 500"/>
                <a:gd name="T9" fmla="*/ 702 h 644"/>
                <a:gd name="T10" fmla="*/ 52 w 500"/>
                <a:gd name="T11" fmla="*/ 916 h 644"/>
                <a:gd name="T12" fmla="*/ 106 w 500"/>
                <a:gd name="T13" fmla="*/ 945 h 644"/>
                <a:gd name="T14" fmla="*/ 0 60000 65536"/>
                <a:gd name="T15" fmla="*/ 0 60000 65536"/>
                <a:gd name="T16" fmla="*/ 0 60000 65536"/>
                <a:gd name="T17" fmla="*/ 0 60000 65536"/>
                <a:gd name="T18" fmla="*/ 0 60000 65536"/>
                <a:gd name="T19" fmla="*/ 0 60000 65536"/>
                <a:gd name="T20" fmla="*/ 0 60000 65536"/>
                <a:gd name="T21" fmla="*/ 0 w 500"/>
                <a:gd name="T22" fmla="*/ 0 h 644"/>
                <a:gd name="T23" fmla="*/ 500 w 500"/>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0" h="644">
                  <a:moveTo>
                    <a:pt x="68" y="644"/>
                  </a:moveTo>
                  <a:lnTo>
                    <a:pt x="211" y="608"/>
                  </a:lnTo>
                  <a:lnTo>
                    <a:pt x="500" y="128"/>
                  </a:lnTo>
                  <a:lnTo>
                    <a:pt x="290" y="0"/>
                  </a:lnTo>
                  <a:lnTo>
                    <a:pt x="0" y="479"/>
                  </a:lnTo>
                  <a:lnTo>
                    <a:pt x="34" y="624"/>
                  </a:lnTo>
                  <a:lnTo>
                    <a:pt x="68" y="644"/>
                  </a:lnTo>
                  <a:close/>
                </a:path>
              </a:pathLst>
            </a:custGeom>
            <a:solidFill>
              <a:srgbClr val="FFFFFF"/>
            </a:solidFill>
            <a:ln w="9525">
              <a:noFill/>
              <a:round/>
              <a:headEnd/>
              <a:tailEnd/>
            </a:ln>
          </p:spPr>
          <p:txBody>
            <a:bodyPr/>
            <a:lstStyle/>
            <a:p>
              <a:endParaRPr lang="en-US"/>
            </a:p>
          </p:txBody>
        </p:sp>
        <p:sp>
          <p:nvSpPr>
            <p:cNvPr id="49238" name="Freeform 70"/>
            <p:cNvSpPr>
              <a:spLocks/>
            </p:cNvSpPr>
            <p:nvPr/>
          </p:nvSpPr>
          <p:spPr bwMode="auto">
            <a:xfrm>
              <a:off x="2577" y="666"/>
              <a:ext cx="622" cy="780"/>
            </a:xfrm>
            <a:custGeom>
              <a:avLst/>
              <a:gdLst>
                <a:gd name="T0" fmla="*/ 106 w 500"/>
                <a:gd name="T1" fmla="*/ 945 h 644"/>
                <a:gd name="T2" fmla="*/ 326 w 500"/>
                <a:gd name="T3" fmla="*/ 891 h 644"/>
                <a:gd name="T4" fmla="*/ 774 w 500"/>
                <a:gd name="T5" fmla="*/ 188 h 644"/>
                <a:gd name="T6" fmla="*/ 449 w 500"/>
                <a:gd name="T7" fmla="*/ 0 h 644"/>
                <a:gd name="T8" fmla="*/ 0 w 500"/>
                <a:gd name="T9" fmla="*/ 702 h 644"/>
                <a:gd name="T10" fmla="*/ 52 w 500"/>
                <a:gd name="T11" fmla="*/ 916 h 644"/>
                <a:gd name="T12" fmla="*/ 0 60000 65536"/>
                <a:gd name="T13" fmla="*/ 0 60000 65536"/>
                <a:gd name="T14" fmla="*/ 0 60000 65536"/>
                <a:gd name="T15" fmla="*/ 0 60000 65536"/>
                <a:gd name="T16" fmla="*/ 0 60000 65536"/>
                <a:gd name="T17" fmla="*/ 0 60000 65536"/>
                <a:gd name="T18" fmla="*/ 0 w 500"/>
                <a:gd name="T19" fmla="*/ 0 h 644"/>
                <a:gd name="T20" fmla="*/ 500 w 500"/>
                <a:gd name="T21" fmla="*/ 644 h 644"/>
              </a:gdLst>
              <a:ahLst/>
              <a:cxnLst>
                <a:cxn ang="T12">
                  <a:pos x="T0" y="T1"/>
                </a:cxn>
                <a:cxn ang="T13">
                  <a:pos x="T2" y="T3"/>
                </a:cxn>
                <a:cxn ang="T14">
                  <a:pos x="T4" y="T5"/>
                </a:cxn>
                <a:cxn ang="T15">
                  <a:pos x="T6" y="T7"/>
                </a:cxn>
                <a:cxn ang="T16">
                  <a:pos x="T8" y="T9"/>
                </a:cxn>
                <a:cxn ang="T17">
                  <a:pos x="T10" y="T11"/>
                </a:cxn>
              </a:cxnLst>
              <a:rect l="T18" t="T19" r="T20" b="T21"/>
              <a:pathLst>
                <a:path w="500" h="644">
                  <a:moveTo>
                    <a:pt x="68" y="644"/>
                  </a:moveTo>
                  <a:lnTo>
                    <a:pt x="211" y="608"/>
                  </a:lnTo>
                  <a:lnTo>
                    <a:pt x="500" y="128"/>
                  </a:lnTo>
                  <a:lnTo>
                    <a:pt x="290" y="0"/>
                  </a:lnTo>
                  <a:lnTo>
                    <a:pt x="0" y="479"/>
                  </a:lnTo>
                  <a:lnTo>
                    <a:pt x="34" y="624"/>
                  </a:lnTo>
                </a:path>
              </a:pathLst>
            </a:custGeom>
            <a:noFill/>
            <a:ln w="7938">
              <a:solidFill>
                <a:srgbClr val="000000"/>
              </a:solidFill>
              <a:round/>
              <a:headEnd/>
              <a:tailEnd/>
            </a:ln>
          </p:spPr>
          <p:txBody>
            <a:bodyPr/>
            <a:lstStyle/>
            <a:p>
              <a:endParaRPr lang="en-US"/>
            </a:p>
          </p:txBody>
        </p:sp>
        <p:sp>
          <p:nvSpPr>
            <p:cNvPr id="49239" name="Line 71"/>
            <p:cNvSpPr>
              <a:spLocks noChangeShapeType="1"/>
            </p:cNvSpPr>
            <p:nvPr/>
          </p:nvSpPr>
          <p:spPr bwMode="auto">
            <a:xfrm flipH="1">
              <a:off x="2916" y="720"/>
              <a:ext cx="33" cy="57"/>
            </a:xfrm>
            <a:prstGeom prst="line">
              <a:avLst/>
            </a:prstGeom>
            <a:noFill/>
            <a:ln w="7938">
              <a:solidFill>
                <a:srgbClr val="000000"/>
              </a:solidFill>
              <a:round/>
              <a:headEnd/>
              <a:tailEnd/>
            </a:ln>
          </p:spPr>
          <p:txBody>
            <a:bodyPr/>
            <a:lstStyle/>
            <a:p>
              <a:endParaRPr lang="en-US"/>
            </a:p>
          </p:txBody>
        </p:sp>
        <p:sp>
          <p:nvSpPr>
            <p:cNvPr id="49240" name="Line 72"/>
            <p:cNvSpPr>
              <a:spLocks noChangeShapeType="1"/>
            </p:cNvSpPr>
            <p:nvPr/>
          </p:nvSpPr>
          <p:spPr bwMode="auto">
            <a:xfrm flipH="1">
              <a:off x="2867" y="797"/>
              <a:ext cx="37" cy="54"/>
            </a:xfrm>
            <a:prstGeom prst="line">
              <a:avLst/>
            </a:prstGeom>
            <a:noFill/>
            <a:ln w="7938">
              <a:solidFill>
                <a:srgbClr val="000000"/>
              </a:solidFill>
              <a:round/>
              <a:headEnd/>
              <a:tailEnd/>
            </a:ln>
          </p:spPr>
          <p:txBody>
            <a:bodyPr/>
            <a:lstStyle/>
            <a:p>
              <a:endParaRPr lang="en-US"/>
            </a:p>
          </p:txBody>
        </p:sp>
        <p:sp>
          <p:nvSpPr>
            <p:cNvPr id="49241" name="Line 73"/>
            <p:cNvSpPr>
              <a:spLocks noChangeShapeType="1"/>
            </p:cNvSpPr>
            <p:nvPr/>
          </p:nvSpPr>
          <p:spPr bwMode="auto">
            <a:xfrm flipH="1">
              <a:off x="2822" y="871"/>
              <a:ext cx="34" cy="58"/>
            </a:xfrm>
            <a:prstGeom prst="line">
              <a:avLst/>
            </a:prstGeom>
            <a:noFill/>
            <a:ln w="7938">
              <a:solidFill>
                <a:srgbClr val="000000"/>
              </a:solidFill>
              <a:round/>
              <a:headEnd/>
              <a:tailEnd/>
            </a:ln>
          </p:spPr>
          <p:txBody>
            <a:bodyPr/>
            <a:lstStyle/>
            <a:p>
              <a:endParaRPr lang="en-US"/>
            </a:p>
          </p:txBody>
        </p:sp>
        <p:sp>
          <p:nvSpPr>
            <p:cNvPr id="49242" name="Line 74"/>
            <p:cNvSpPr>
              <a:spLocks noChangeShapeType="1"/>
            </p:cNvSpPr>
            <p:nvPr/>
          </p:nvSpPr>
          <p:spPr bwMode="auto">
            <a:xfrm flipH="1">
              <a:off x="2775" y="947"/>
              <a:ext cx="36" cy="56"/>
            </a:xfrm>
            <a:prstGeom prst="line">
              <a:avLst/>
            </a:prstGeom>
            <a:noFill/>
            <a:ln w="7938">
              <a:solidFill>
                <a:srgbClr val="000000"/>
              </a:solidFill>
              <a:round/>
              <a:headEnd/>
              <a:tailEnd/>
            </a:ln>
          </p:spPr>
          <p:txBody>
            <a:bodyPr/>
            <a:lstStyle/>
            <a:p>
              <a:endParaRPr lang="en-US"/>
            </a:p>
          </p:txBody>
        </p:sp>
        <p:sp>
          <p:nvSpPr>
            <p:cNvPr id="49243" name="Line 75"/>
            <p:cNvSpPr>
              <a:spLocks noChangeShapeType="1"/>
            </p:cNvSpPr>
            <p:nvPr/>
          </p:nvSpPr>
          <p:spPr bwMode="auto">
            <a:xfrm flipH="1">
              <a:off x="2729" y="1021"/>
              <a:ext cx="35" cy="56"/>
            </a:xfrm>
            <a:prstGeom prst="line">
              <a:avLst/>
            </a:prstGeom>
            <a:noFill/>
            <a:ln w="7938">
              <a:solidFill>
                <a:srgbClr val="000000"/>
              </a:solidFill>
              <a:round/>
              <a:headEnd/>
              <a:tailEnd/>
            </a:ln>
          </p:spPr>
          <p:txBody>
            <a:bodyPr/>
            <a:lstStyle/>
            <a:p>
              <a:endParaRPr lang="en-US"/>
            </a:p>
          </p:txBody>
        </p:sp>
        <p:sp>
          <p:nvSpPr>
            <p:cNvPr id="49244" name="Line 76"/>
            <p:cNvSpPr>
              <a:spLocks noChangeShapeType="1"/>
            </p:cNvSpPr>
            <p:nvPr/>
          </p:nvSpPr>
          <p:spPr bwMode="auto">
            <a:xfrm flipH="1">
              <a:off x="2682" y="1096"/>
              <a:ext cx="36" cy="57"/>
            </a:xfrm>
            <a:prstGeom prst="line">
              <a:avLst/>
            </a:prstGeom>
            <a:noFill/>
            <a:ln w="7938">
              <a:solidFill>
                <a:srgbClr val="000000"/>
              </a:solidFill>
              <a:round/>
              <a:headEnd/>
              <a:tailEnd/>
            </a:ln>
          </p:spPr>
          <p:txBody>
            <a:bodyPr/>
            <a:lstStyle/>
            <a:p>
              <a:endParaRPr lang="en-US"/>
            </a:p>
          </p:txBody>
        </p:sp>
        <p:sp>
          <p:nvSpPr>
            <p:cNvPr id="49245" name="Line 77"/>
            <p:cNvSpPr>
              <a:spLocks noChangeShapeType="1"/>
            </p:cNvSpPr>
            <p:nvPr/>
          </p:nvSpPr>
          <p:spPr bwMode="auto">
            <a:xfrm flipH="1">
              <a:off x="2637" y="1173"/>
              <a:ext cx="34" cy="54"/>
            </a:xfrm>
            <a:prstGeom prst="line">
              <a:avLst/>
            </a:prstGeom>
            <a:noFill/>
            <a:ln w="7938">
              <a:solidFill>
                <a:srgbClr val="000000"/>
              </a:solidFill>
              <a:round/>
              <a:headEnd/>
              <a:tailEnd/>
            </a:ln>
          </p:spPr>
          <p:txBody>
            <a:bodyPr/>
            <a:lstStyle/>
            <a:p>
              <a:endParaRPr lang="en-US"/>
            </a:p>
          </p:txBody>
        </p:sp>
        <p:sp>
          <p:nvSpPr>
            <p:cNvPr id="49246" name="Line 78"/>
            <p:cNvSpPr>
              <a:spLocks noChangeShapeType="1"/>
            </p:cNvSpPr>
            <p:nvPr/>
          </p:nvSpPr>
          <p:spPr bwMode="auto">
            <a:xfrm flipH="1">
              <a:off x="2597" y="1246"/>
              <a:ext cx="29" cy="42"/>
            </a:xfrm>
            <a:prstGeom prst="line">
              <a:avLst/>
            </a:prstGeom>
            <a:noFill/>
            <a:ln w="7938">
              <a:solidFill>
                <a:srgbClr val="000000"/>
              </a:solidFill>
              <a:round/>
              <a:headEnd/>
              <a:tailEnd/>
            </a:ln>
          </p:spPr>
          <p:txBody>
            <a:bodyPr/>
            <a:lstStyle/>
            <a:p>
              <a:endParaRPr lang="en-US"/>
            </a:p>
          </p:txBody>
        </p:sp>
        <p:sp>
          <p:nvSpPr>
            <p:cNvPr id="49247" name="Line 79"/>
            <p:cNvSpPr>
              <a:spLocks noChangeShapeType="1"/>
            </p:cNvSpPr>
            <p:nvPr/>
          </p:nvSpPr>
          <p:spPr bwMode="auto">
            <a:xfrm flipH="1">
              <a:off x="2938" y="734"/>
              <a:ext cx="36" cy="58"/>
            </a:xfrm>
            <a:prstGeom prst="line">
              <a:avLst/>
            </a:prstGeom>
            <a:noFill/>
            <a:ln w="7938">
              <a:solidFill>
                <a:srgbClr val="000000"/>
              </a:solidFill>
              <a:round/>
              <a:headEnd/>
              <a:tailEnd/>
            </a:ln>
          </p:spPr>
          <p:txBody>
            <a:bodyPr/>
            <a:lstStyle/>
            <a:p>
              <a:endParaRPr lang="en-US"/>
            </a:p>
          </p:txBody>
        </p:sp>
        <p:sp>
          <p:nvSpPr>
            <p:cNvPr id="49248" name="Line 80"/>
            <p:cNvSpPr>
              <a:spLocks noChangeShapeType="1"/>
            </p:cNvSpPr>
            <p:nvPr/>
          </p:nvSpPr>
          <p:spPr bwMode="auto">
            <a:xfrm flipH="1">
              <a:off x="2893" y="810"/>
              <a:ext cx="34" cy="56"/>
            </a:xfrm>
            <a:prstGeom prst="line">
              <a:avLst/>
            </a:prstGeom>
            <a:noFill/>
            <a:ln w="7938">
              <a:solidFill>
                <a:srgbClr val="000000"/>
              </a:solidFill>
              <a:round/>
              <a:headEnd/>
              <a:tailEnd/>
            </a:ln>
          </p:spPr>
          <p:txBody>
            <a:bodyPr/>
            <a:lstStyle/>
            <a:p>
              <a:endParaRPr lang="en-US"/>
            </a:p>
          </p:txBody>
        </p:sp>
        <p:sp>
          <p:nvSpPr>
            <p:cNvPr id="49249" name="Line 81"/>
            <p:cNvSpPr>
              <a:spLocks noChangeShapeType="1"/>
            </p:cNvSpPr>
            <p:nvPr/>
          </p:nvSpPr>
          <p:spPr bwMode="auto">
            <a:xfrm flipH="1">
              <a:off x="2845" y="884"/>
              <a:ext cx="37" cy="58"/>
            </a:xfrm>
            <a:prstGeom prst="line">
              <a:avLst/>
            </a:prstGeom>
            <a:noFill/>
            <a:ln w="7938">
              <a:solidFill>
                <a:srgbClr val="000000"/>
              </a:solidFill>
              <a:round/>
              <a:headEnd/>
              <a:tailEnd/>
            </a:ln>
          </p:spPr>
          <p:txBody>
            <a:bodyPr/>
            <a:lstStyle/>
            <a:p>
              <a:endParaRPr lang="en-US"/>
            </a:p>
          </p:txBody>
        </p:sp>
        <p:sp>
          <p:nvSpPr>
            <p:cNvPr id="49250" name="Line 82"/>
            <p:cNvSpPr>
              <a:spLocks noChangeShapeType="1"/>
            </p:cNvSpPr>
            <p:nvPr/>
          </p:nvSpPr>
          <p:spPr bwMode="auto">
            <a:xfrm flipH="1">
              <a:off x="2800" y="962"/>
              <a:ext cx="34" cy="54"/>
            </a:xfrm>
            <a:prstGeom prst="line">
              <a:avLst/>
            </a:prstGeom>
            <a:noFill/>
            <a:ln w="7938">
              <a:solidFill>
                <a:srgbClr val="000000"/>
              </a:solidFill>
              <a:round/>
              <a:headEnd/>
              <a:tailEnd/>
            </a:ln>
          </p:spPr>
          <p:txBody>
            <a:bodyPr/>
            <a:lstStyle/>
            <a:p>
              <a:endParaRPr lang="en-US"/>
            </a:p>
          </p:txBody>
        </p:sp>
        <p:sp>
          <p:nvSpPr>
            <p:cNvPr id="49251" name="Line 83"/>
            <p:cNvSpPr>
              <a:spLocks noChangeShapeType="1"/>
            </p:cNvSpPr>
            <p:nvPr/>
          </p:nvSpPr>
          <p:spPr bwMode="auto">
            <a:xfrm flipH="1">
              <a:off x="2753" y="1036"/>
              <a:ext cx="33" cy="54"/>
            </a:xfrm>
            <a:prstGeom prst="line">
              <a:avLst/>
            </a:prstGeom>
            <a:noFill/>
            <a:ln w="7938">
              <a:solidFill>
                <a:srgbClr val="000000"/>
              </a:solidFill>
              <a:round/>
              <a:headEnd/>
              <a:tailEnd/>
            </a:ln>
          </p:spPr>
          <p:txBody>
            <a:bodyPr/>
            <a:lstStyle/>
            <a:p>
              <a:endParaRPr lang="en-US"/>
            </a:p>
          </p:txBody>
        </p:sp>
        <p:sp>
          <p:nvSpPr>
            <p:cNvPr id="49252" name="Line 84"/>
            <p:cNvSpPr>
              <a:spLocks noChangeShapeType="1"/>
            </p:cNvSpPr>
            <p:nvPr/>
          </p:nvSpPr>
          <p:spPr bwMode="auto">
            <a:xfrm flipH="1">
              <a:off x="2704" y="1110"/>
              <a:ext cx="36" cy="56"/>
            </a:xfrm>
            <a:prstGeom prst="line">
              <a:avLst/>
            </a:prstGeom>
            <a:noFill/>
            <a:ln w="7938">
              <a:solidFill>
                <a:srgbClr val="000000"/>
              </a:solidFill>
              <a:round/>
              <a:headEnd/>
              <a:tailEnd/>
            </a:ln>
          </p:spPr>
          <p:txBody>
            <a:bodyPr/>
            <a:lstStyle/>
            <a:p>
              <a:endParaRPr lang="en-US"/>
            </a:p>
          </p:txBody>
        </p:sp>
        <p:sp>
          <p:nvSpPr>
            <p:cNvPr id="49253" name="Line 85"/>
            <p:cNvSpPr>
              <a:spLocks noChangeShapeType="1"/>
            </p:cNvSpPr>
            <p:nvPr/>
          </p:nvSpPr>
          <p:spPr bwMode="auto">
            <a:xfrm flipH="1">
              <a:off x="2659" y="1186"/>
              <a:ext cx="34" cy="54"/>
            </a:xfrm>
            <a:prstGeom prst="line">
              <a:avLst/>
            </a:prstGeom>
            <a:noFill/>
            <a:ln w="7938">
              <a:solidFill>
                <a:srgbClr val="000000"/>
              </a:solidFill>
              <a:round/>
              <a:headEnd/>
              <a:tailEnd/>
            </a:ln>
          </p:spPr>
          <p:txBody>
            <a:bodyPr/>
            <a:lstStyle/>
            <a:p>
              <a:endParaRPr lang="en-US"/>
            </a:p>
          </p:txBody>
        </p:sp>
        <p:sp>
          <p:nvSpPr>
            <p:cNvPr id="49254" name="Line 86"/>
            <p:cNvSpPr>
              <a:spLocks noChangeShapeType="1"/>
            </p:cNvSpPr>
            <p:nvPr/>
          </p:nvSpPr>
          <p:spPr bwMode="auto">
            <a:xfrm flipH="1">
              <a:off x="2623" y="1260"/>
              <a:ext cx="25" cy="41"/>
            </a:xfrm>
            <a:prstGeom prst="line">
              <a:avLst/>
            </a:prstGeom>
            <a:noFill/>
            <a:ln w="7938">
              <a:solidFill>
                <a:srgbClr val="000000"/>
              </a:solidFill>
              <a:round/>
              <a:headEnd/>
              <a:tailEnd/>
            </a:ln>
          </p:spPr>
          <p:txBody>
            <a:bodyPr/>
            <a:lstStyle/>
            <a:p>
              <a:endParaRPr lang="en-US"/>
            </a:p>
          </p:txBody>
        </p:sp>
        <p:sp>
          <p:nvSpPr>
            <p:cNvPr id="49255" name="Freeform 87"/>
            <p:cNvSpPr>
              <a:spLocks/>
            </p:cNvSpPr>
            <p:nvPr/>
          </p:nvSpPr>
          <p:spPr bwMode="auto">
            <a:xfrm>
              <a:off x="2597" y="588"/>
              <a:ext cx="585" cy="915"/>
            </a:xfrm>
            <a:custGeom>
              <a:avLst/>
              <a:gdLst>
                <a:gd name="T0" fmla="*/ 728 w 470"/>
                <a:gd name="T1" fmla="*/ 47 h 755"/>
                <a:gd name="T2" fmla="*/ 81 w 470"/>
                <a:gd name="T3" fmla="*/ 1069 h 755"/>
                <a:gd name="T4" fmla="*/ 0 w 470"/>
                <a:gd name="T5" fmla="*/ 1109 h 755"/>
                <a:gd name="T6" fmla="*/ 0 w 470"/>
                <a:gd name="T7" fmla="*/ 1019 h 755"/>
                <a:gd name="T8" fmla="*/ 652 w 470"/>
                <a:gd name="T9" fmla="*/ 0 h 755"/>
                <a:gd name="T10" fmla="*/ 728 w 470"/>
                <a:gd name="T11" fmla="*/ 47 h 755"/>
                <a:gd name="T12" fmla="*/ 0 60000 65536"/>
                <a:gd name="T13" fmla="*/ 0 60000 65536"/>
                <a:gd name="T14" fmla="*/ 0 60000 65536"/>
                <a:gd name="T15" fmla="*/ 0 60000 65536"/>
                <a:gd name="T16" fmla="*/ 0 60000 65536"/>
                <a:gd name="T17" fmla="*/ 0 60000 65536"/>
                <a:gd name="T18" fmla="*/ 0 w 470"/>
                <a:gd name="T19" fmla="*/ 0 h 755"/>
                <a:gd name="T20" fmla="*/ 470 w 470"/>
                <a:gd name="T21" fmla="*/ 755 h 755"/>
              </a:gdLst>
              <a:ahLst/>
              <a:cxnLst>
                <a:cxn ang="T12">
                  <a:pos x="T0" y="T1"/>
                </a:cxn>
                <a:cxn ang="T13">
                  <a:pos x="T2" y="T3"/>
                </a:cxn>
                <a:cxn ang="T14">
                  <a:pos x="T4" y="T5"/>
                </a:cxn>
                <a:cxn ang="T15">
                  <a:pos x="T6" y="T7"/>
                </a:cxn>
                <a:cxn ang="T16">
                  <a:pos x="T8" y="T9"/>
                </a:cxn>
                <a:cxn ang="T17">
                  <a:pos x="T10" y="T11"/>
                </a:cxn>
              </a:cxnLst>
              <a:rect l="T18" t="T19" r="T20" b="T21"/>
              <a:pathLst>
                <a:path w="470" h="755">
                  <a:moveTo>
                    <a:pt x="470" y="32"/>
                  </a:moveTo>
                  <a:lnTo>
                    <a:pt x="52" y="728"/>
                  </a:lnTo>
                  <a:lnTo>
                    <a:pt x="0" y="755"/>
                  </a:lnTo>
                  <a:lnTo>
                    <a:pt x="0" y="694"/>
                  </a:lnTo>
                  <a:lnTo>
                    <a:pt x="421" y="0"/>
                  </a:lnTo>
                  <a:lnTo>
                    <a:pt x="470" y="32"/>
                  </a:lnTo>
                  <a:close/>
                </a:path>
              </a:pathLst>
            </a:custGeom>
            <a:solidFill>
              <a:srgbClr val="404040"/>
            </a:solidFill>
            <a:ln w="3175">
              <a:solidFill>
                <a:srgbClr val="404040"/>
              </a:solidFill>
              <a:round/>
              <a:headEnd/>
              <a:tailEnd/>
            </a:ln>
          </p:spPr>
          <p:txBody>
            <a:bodyPr/>
            <a:lstStyle/>
            <a:p>
              <a:endParaRPr lang="en-US"/>
            </a:p>
          </p:txBody>
        </p:sp>
        <p:sp>
          <p:nvSpPr>
            <p:cNvPr id="49256" name="Freeform 88"/>
            <p:cNvSpPr>
              <a:spLocks/>
            </p:cNvSpPr>
            <p:nvPr/>
          </p:nvSpPr>
          <p:spPr bwMode="auto">
            <a:xfrm>
              <a:off x="3638" y="1403"/>
              <a:ext cx="366" cy="353"/>
            </a:xfrm>
            <a:custGeom>
              <a:avLst/>
              <a:gdLst>
                <a:gd name="T0" fmla="*/ 456 w 294"/>
                <a:gd name="T1" fmla="*/ 323 h 291"/>
                <a:gd name="T2" fmla="*/ 456 w 294"/>
                <a:gd name="T3" fmla="*/ 0 h 291"/>
                <a:gd name="T4" fmla="*/ 0 w 294"/>
                <a:gd name="T5" fmla="*/ 106 h 291"/>
                <a:gd name="T6" fmla="*/ 0 w 294"/>
                <a:gd name="T7" fmla="*/ 428 h 291"/>
                <a:gd name="T8" fmla="*/ 456 w 294"/>
                <a:gd name="T9" fmla="*/ 323 h 291"/>
                <a:gd name="T10" fmla="*/ 0 60000 65536"/>
                <a:gd name="T11" fmla="*/ 0 60000 65536"/>
                <a:gd name="T12" fmla="*/ 0 60000 65536"/>
                <a:gd name="T13" fmla="*/ 0 60000 65536"/>
                <a:gd name="T14" fmla="*/ 0 60000 65536"/>
                <a:gd name="T15" fmla="*/ 0 w 294"/>
                <a:gd name="T16" fmla="*/ 0 h 291"/>
                <a:gd name="T17" fmla="*/ 294 w 294"/>
                <a:gd name="T18" fmla="*/ 291 h 291"/>
              </a:gdLst>
              <a:ahLst/>
              <a:cxnLst>
                <a:cxn ang="T10">
                  <a:pos x="T0" y="T1"/>
                </a:cxn>
                <a:cxn ang="T11">
                  <a:pos x="T2" y="T3"/>
                </a:cxn>
                <a:cxn ang="T12">
                  <a:pos x="T4" y="T5"/>
                </a:cxn>
                <a:cxn ang="T13">
                  <a:pos x="T6" y="T7"/>
                </a:cxn>
                <a:cxn ang="T14">
                  <a:pos x="T8" y="T9"/>
                </a:cxn>
              </a:cxnLst>
              <a:rect l="T15" t="T16" r="T17" b="T18"/>
              <a:pathLst>
                <a:path w="294" h="291">
                  <a:moveTo>
                    <a:pt x="294" y="219"/>
                  </a:moveTo>
                  <a:lnTo>
                    <a:pt x="294" y="0"/>
                  </a:lnTo>
                  <a:lnTo>
                    <a:pt x="0" y="72"/>
                  </a:lnTo>
                  <a:lnTo>
                    <a:pt x="0" y="291"/>
                  </a:lnTo>
                  <a:lnTo>
                    <a:pt x="294" y="219"/>
                  </a:lnTo>
                  <a:close/>
                </a:path>
              </a:pathLst>
            </a:custGeom>
            <a:solidFill>
              <a:srgbClr val="FFFFFF"/>
            </a:solidFill>
            <a:ln w="14288">
              <a:solidFill>
                <a:srgbClr val="000000"/>
              </a:solidFill>
              <a:round/>
              <a:headEnd/>
              <a:tailEnd/>
            </a:ln>
          </p:spPr>
          <p:txBody>
            <a:bodyPr/>
            <a:lstStyle/>
            <a:p>
              <a:endParaRPr lang="en-US"/>
            </a:p>
          </p:txBody>
        </p:sp>
        <p:sp>
          <p:nvSpPr>
            <p:cNvPr id="49257" name="Freeform 89"/>
            <p:cNvSpPr>
              <a:spLocks/>
            </p:cNvSpPr>
            <p:nvPr/>
          </p:nvSpPr>
          <p:spPr bwMode="auto">
            <a:xfrm>
              <a:off x="3832" y="706"/>
              <a:ext cx="353" cy="738"/>
            </a:xfrm>
            <a:custGeom>
              <a:avLst/>
              <a:gdLst>
                <a:gd name="T0" fmla="*/ 0 w 284"/>
                <a:gd name="T1" fmla="*/ 894 h 609"/>
                <a:gd name="T2" fmla="*/ 0 w 284"/>
                <a:gd name="T3" fmla="*/ 0 h 609"/>
                <a:gd name="T4" fmla="*/ 439 w 284"/>
                <a:gd name="T5" fmla="*/ 0 h 609"/>
                <a:gd name="T6" fmla="*/ 0 60000 65536"/>
                <a:gd name="T7" fmla="*/ 0 60000 65536"/>
                <a:gd name="T8" fmla="*/ 0 60000 65536"/>
                <a:gd name="T9" fmla="*/ 0 w 284"/>
                <a:gd name="T10" fmla="*/ 0 h 609"/>
                <a:gd name="T11" fmla="*/ 284 w 284"/>
                <a:gd name="T12" fmla="*/ 609 h 609"/>
              </a:gdLst>
              <a:ahLst/>
              <a:cxnLst>
                <a:cxn ang="T6">
                  <a:pos x="T0" y="T1"/>
                </a:cxn>
                <a:cxn ang="T7">
                  <a:pos x="T2" y="T3"/>
                </a:cxn>
                <a:cxn ang="T8">
                  <a:pos x="T4" y="T5"/>
                </a:cxn>
              </a:cxnLst>
              <a:rect l="T9" t="T10" r="T11" b="T12"/>
              <a:pathLst>
                <a:path w="284" h="609">
                  <a:moveTo>
                    <a:pt x="0" y="609"/>
                  </a:moveTo>
                  <a:lnTo>
                    <a:pt x="0" y="0"/>
                  </a:lnTo>
                  <a:lnTo>
                    <a:pt x="284" y="0"/>
                  </a:lnTo>
                </a:path>
              </a:pathLst>
            </a:custGeom>
            <a:noFill/>
            <a:ln w="7938">
              <a:solidFill>
                <a:srgbClr val="000000"/>
              </a:solidFill>
              <a:round/>
              <a:headEnd/>
              <a:tailEnd/>
            </a:ln>
          </p:spPr>
          <p:txBody>
            <a:bodyPr/>
            <a:lstStyle/>
            <a:p>
              <a:endParaRPr lang="en-US"/>
            </a:p>
          </p:txBody>
        </p:sp>
        <p:sp>
          <p:nvSpPr>
            <p:cNvPr id="49258" name="Freeform 90"/>
            <p:cNvSpPr>
              <a:spLocks/>
            </p:cNvSpPr>
            <p:nvPr/>
          </p:nvSpPr>
          <p:spPr bwMode="auto">
            <a:xfrm>
              <a:off x="2171" y="1474"/>
              <a:ext cx="179" cy="126"/>
            </a:xfrm>
            <a:custGeom>
              <a:avLst/>
              <a:gdLst>
                <a:gd name="T0" fmla="*/ 2 w 144"/>
                <a:gd name="T1" fmla="*/ 53 h 104"/>
                <a:gd name="T2" fmla="*/ 27 w 144"/>
                <a:gd name="T3" fmla="*/ 35 h 104"/>
                <a:gd name="T4" fmla="*/ 34 w 144"/>
                <a:gd name="T5" fmla="*/ 13 h 104"/>
                <a:gd name="T6" fmla="*/ 34 w 144"/>
                <a:gd name="T7" fmla="*/ 8 h 104"/>
                <a:gd name="T8" fmla="*/ 48 w 144"/>
                <a:gd name="T9" fmla="*/ 2 h 104"/>
                <a:gd name="T10" fmla="*/ 76 w 144"/>
                <a:gd name="T11" fmla="*/ 8 h 104"/>
                <a:gd name="T12" fmla="*/ 76 w 144"/>
                <a:gd name="T13" fmla="*/ 6 h 104"/>
                <a:gd name="T14" fmla="*/ 90 w 144"/>
                <a:gd name="T15" fmla="*/ 0 h 104"/>
                <a:gd name="T16" fmla="*/ 108 w 144"/>
                <a:gd name="T17" fmla="*/ 6 h 104"/>
                <a:gd name="T18" fmla="*/ 139 w 144"/>
                <a:gd name="T19" fmla="*/ 22 h 104"/>
                <a:gd name="T20" fmla="*/ 160 w 144"/>
                <a:gd name="T21" fmla="*/ 35 h 104"/>
                <a:gd name="T22" fmla="*/ 216 w 144"/>
                <a:gd name="T23" fmla="*/ 40 h 104"/>
                <a:gd name="T24" fmla="*/ 220 w 144"/>
                <a:gd name="T25" fmla="*/ 42 h 104"/>
                <a:gd name="T26" fmla="*/ 223 w 144"/>
                <a:gd name="T27" fmla="*/ 56 h 104"/>
                <a:gd name="T28" fmla="*/ 223 w 144"/>
                <a:gd name="T29" fmla="*/ 58 h 104"/>
                <a:gd name="T30" fmla="*/ 211 w 144"/>
                <a:gd name="T31" fmla="*/ 67 h 104"/>
                <a:gd name="T32" fmla="*/ 198 w 144"/>
                <a:gd name="T33" fmla="*/ 126 h 104"/>
                <a:gd name="T34" fmla="*/ 189 w 144"/>
                <a:gd name="T35" fmla="*/ 126 h 104"/>
                <a:gd name="T36" fmla="*/ 178 w 144"/>
                <a:gd name="T37" fmla="*/ 126 h 104"/>
                <a:gd name="T38" fmla="*/ 160 w 144"/>
                <a:gd name="T39" fmla="*/ 148 h 104"/>
                <a:gd name="T40" fmla="*/ 139 w 144"/>
                <a:gd name="T41" fmla="*/ 153 h 104"/>
                <a:gd name="T42" fmla="*/ 126 w 144"/>
                <a:gd name="T43" fmla="*/ 148 h 104"/>
                <a:gd name="T44" fmla="*/ 101 w 144"/>
                <a:gd name="T45" fmla="*/ 126 h 104"/>
                <a:gd name="T46" fmla="*/ 81 w 144"/>
                <a:gd name="T47" fmla="*/ 122 h 104"/>
                <a:gd name="T48" fmla="*/ 56 w 144"/>
                <a:gd name="T49" fmla="*/ 130 h 104"/>
                <a:gd name="T50" fmla="*/ 48 w 144"/>
                <a:gd name="T51" fmla="*/ 132 h 104"/>
                <a:gd name="T52" fmla="*/ 20 w 144"/>
                <a:gd name="T53" fmla="*/ 130 h 104"/>
                <a:gd name="T54" fmla="*/ 14 w 144"/>
                <a:gd name="T55" fmla="*/ 122 h 104"/>
                <a:gd name="T56" fmla="*/ 14 w 144"/>
                <a:gd name="T57" fmla="*/ 92 h 104"/>
                <a:gd name="T58" fmla="*/ 9 w 144"/>
                <a:gd name="T59" fmla="*/ 71 h 104"/>
                <a:gd name="T60" fmla="*/ 6 w 144"/>
                <a:gd name="T61" fmla="*/ 67 h 104"/>
                <a:gd name="T62" fmla="*/ 0 w 144"/>
                <a:gd name="T63" fmla="*/ 56 h 104"/>
                <a:gd name="T64" fmla="*/ 2 w 144"/>
                <a:gd name="T65" fmla="*/ 5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104"/>
                <a:gd name="T101" fmla="*/ 144 w 14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104">
                  <a:moveTo>
                    <a:pt x="2" y="36"/>
                  </a:moveTo>
                  <a:lnTo>
                    <a:pt x="2" y="36"/>
                  </a:lnTo>
                  <a:lnTo>
                    <a:pt x="13" y="29"/>
                  </a:lnTo>
                  <a:lnTo>
                    <a:pt x="18" y="24"/>
                  </a:lnTo>
                  <a:lnTo>
                    <a:pt x="20" y="18"/>
                  </a:lnTo>
                  <a:lnTo>
                    <a:pt x="22" y="9"/>
                  </a:lnTo>
                  <a:lnTo>
                    <a:pt x="22" y="6"/>
                  </a:lnTo>
                  <a:lnTo>
                    <a:pt x="24" y="4"/>
                  </a:lnTo>
                  <a:lnTo>
                    <a:pt x="31" y="2"/>
                  </a:lnTo>
                  <a:lnTo>
                    <a:pt x="40" y="2"/>
                  </a:lnTo>
                  <a:lnTo>
                    <a:pt x="49" y="6"/>
                  </a:lnTo>
                  <a:lnTo>
                    <a:pt x="49" y="4"/>
                  </a:lnTo>
                  <a:lnTo>
                    <a:pt x="54" y="0"/>
                  </a:lnTo>
                  <a:lnTo>
                    <a:pt x="58" y="0"/>
                  </a:lnTo>
                  <a:lnTo>
                    <a:pt x="70" y="4"/>
                  </a:lnTo>
                  <a:lnTo>
                    <a:pt x="81" y="9"/>
                  </a:lnTo>
                  <a:lnTo>
                    <a:pt x="90" y="15"/>
                  </a:lnTo>
                  <a:lnTo>
                    <a:pt x="99" y="22"/>
                  </a:lnTo>
                  <a:lnTo>
                    <a:pt x="104" y="24"/>
                  </a:lnTo>
                  <a:lnTo>
                    <a:pt x="110" y="27"/>
                  </a:lnTo>
                  <a:lnTo>
                    <a:pt x="140" y="27"/>
                  </a:lnTo>
                  <a:lnTo>
                    <a:pt x="142" y="29"/>
                  </a:lnTo>
                  <a:lnTo>
                    <a:pt x="144" y="33"/>
                  </a:lnTo>
                  <a:lnTo>
                    <a:pt x="144" y="38"/>
                  </a:lnTo>
                  <a:lnTo>
                    <a:pt x="144" y="40"/>
                  </a:lnTo>
                  <a:lnTo>
                    <a:pt x="137" y="45"/>
                  </a:lnTo>
                  <a:lnTo>
                    <a:pt x="135" y="54"/>
                  </a:lnTo>
                  <a:lnTo>
                    <a:pt x="128" y="86"/>
                  </a:lnTo>
                  <a:lnTo>
                    <a:pt x="122" y="86"/>
                  </a:lnTo>
                  <a:lnTo>
                    <a:pt x="115" y="86"/>
                  </a:lnTo>
                  <a:lnTo>
                    <a:pt x="108" y="92"/>
                  </a:lnTo>
                  <a:lnTo>
                    <a:pt x="104" y="101"/>
                  </a:lnTo>
                  <a:lnTo>
                    <a:pt x="90" y="104"/>
                  </a:lnTo>
                  <a:lnTo>
                    <a:pt x="81" y="101"/>
                  </a:lnTo>
                  <a:lnTo>
                    <a:pt x="74" y="92"/>
                  </a:lnTo>
                  <a:lnTo>
                    <a:pt x="65" y="86"/>
                  </a:lnTo>
                  <a:lnTo>
                    <a:pt x="58" y="83"/>
                  </a:lnTo>
                  <a:lnTo>
                    <a:pt x="52" y="83"/>
                  </a:lnTo>
                  <a:lnTo>
                    <a:pt x="42" y="83"/>
                  </a:lnTo>
                  <a:lnTo>
                    <a:pt x="36" y="88"/>
                  </a:lnTo>
                  <a:lnTo>
                    <a:pt x="31" y="90"/>
                  </a:lnTo>
                  <a:lnTo>
                    <a:pt x="22" y="90"/>
                  </a:lnTo>
                  <a:lnTo>
                    <a:pt x="13" y="88"/>
                  </a:lnTo>
                  <a:lnTo>
                    <a:pt x="9" y="83"/>
                  </a:lnTo>
                  <a:lnTo>
                    <a:pt x="9" y="72"/>
                  </a:lnTo>
                  <a:lnTo>
                    <a:pt x="9" y="63"/>
                  </a:lnTo>
                  <a:lnTo>
                    <a:pt x="6" y="52"/>
                  </a:lnTo>
                  <a:lnTo>
                    <a:pt x="6" y="49"/>
                  </a:lnTo>
                  <a:lnTo>
                    <a:pt x="4" y="45"/>
                  </a:lnTo>
                  <a:lnTo>
                    <a:pt x="0" y="40"/>
                  </a:lnTo>
                  <a:lnTo>
                    <a:pt x="0" y="38"/>
                  </a:lnTo>
                  <a:lnTo>
                    <a:pt x="2" y="36"/>
                  </a:lnTo>
                  <a:close/>
                </a:path>
              </a:pathLst>
            </a:custGeom>
            <a:noFill/>
            <a:ln w="14288">
              <a:solidFill>
                <a:srgbClr val="000000"/>
              </a:solidFill>
              <a:round/>
              <a:headEnd/>
              <a:tailEnd/>
            </a:ln>
          </p:spPr>
          <p:txBody>
            <a:bodyPr/>
            <a:lstStyle/>
            <a:p>
              <a:endParaRPr lang="en-US"/>
            </a:p>
          </p:txBody>
        </p:sp>
        <p:sp>
          <p:nvSpPr>
            <p:cNvPr id="49259" name="Line 91"/>
            <p:cNvSpPr>
              <a:spLocks noChangeShapeType="1"/>
            </p:cNvSpPr>
            <p:nvPr/>
          </p:nvSpPr>
          <p:spPr bwMode="auto">
            <a:xfrm>
              <a:off x="1895" y="1129"/>
              <a:ext cx="118" cy="65"/>
            </a:xfrm>
            <a:prstGeom prst="line">
              <a:avLst/>
            </a:prstGeom>
            <a:noFill/>
            <a:ln w="7938">
              <a:solidFill>
                <a:srgbClr val="000000"/>
              </a:solidFill>
              <a:round/>
              <a:headEnd/>
              <a:tailEnd/>
            </a:ln>
          </p:spPr>
          <p:txBody>
            <a:bodyPr/>
            <a:lstStyle/>
            <a:p>
              <a:endParaRPr lang="en-US"/>
            </a:p>
          </p:txBody>
        </p:sp>
        <p:sp>
          <p:nvSpPr>
            <p:cNvPr id="49260" name="Line 92"/>
            <p:cNvSpPr>
              <a:spLocks noChangeShapeType="1"/>
            </p:cNvSpPr>
            <p:nvPr/>
          </p:nvSpPr>
          <p:spPr bwMode="auto">
            <a:xfrm>
              <a:off x="2707" y="701"/>
              <a:ext cx="118" cy="72"/>
            </a:xfrm>
            <a:prstGeom prst="line">
              <a:avLst/>
            </a:prstGeom>
            <a:noFill/>
            <a:ln w="7938">
              <a:solidFill>
                <a:srgbClr val="000000"/>
              </a:solidFill>
              <a:round/>
              <a:headEnd/>
              <a:tailEnd/>
            </a:ln>
          </p:spPr>
          <p:txBody>
            <a:bodyPr/>
            <a:lstStyle/>
            <a:p>
              <a:endParaRPr lang="en-US"/>
            </a:p>
          </p:txBody>
        </p:sp>
        <p:sp>
          <p:nvSpPr>
            <p:cNvPr id="49261" name="Line 93"/>
            <p:cNvSpPr>
              <a:spLocks noChangeShapeType="1"/>
            </p:cNvSpPr>
            <p:nvPr/>
          </p:nvSpPr>
          <p:spPr bwMode="auto">
            <a:xfrm>
              <a:off x="3197" y="684"/>
              <a:ext cx="72" cy="45"/>
            </a:xfrm>
            <a:prstGeom prst="line">
              <a:avLst/>
            </a:prstGeom>
            <a:noFill/>
            <a:ln w="7938">
              <a:solidFill>
                <a:srgbClr val="000000"/>
              </a:solidFill>
              <a:round/>
              <a:headEnd/>
              <a:tailEnd/>
            </a:ln>
          </p:spPr>
          <p:txBody>
            <a:bodyPr/>
            <a:lstStyle/>
            <a:p>
              <a:endParaRPr lang="en-US"/>
            </a:p>
          </p:txBody>
        </p:sp>
        <p:sp>
          <p:nvSpPr>
            <p:cNvPr id="49262" name="Line 94"/>
            <p:cNvSpPr>
              <a:spLocks noChangeShapeType="1"/>
            </p:cNvSpPr>
            <p:nvPr/>
          </p:nvSpPr>
          <p:spPr bwMode="auto">
            <a:xfrm flipV="1">
              <a:off x="4029" y="1296"/>
              <a:ext cx="64" cy="77"/>
            </a:xfrm>
            <a:prstGeom prst="line">
              <a:avLst/>
            </a:prstGeom>
            <a:noFill/>
            <a:ln w="7938">
              <a:solidFill>
                <a:srgbClr val="000000"/>
              </a:solidFill>
              <a:round/>
              <a:headEnd/>
              <a:tailEnd/>
            </a:ln>
          </p:spPr>
          <p:txBody>
            <a:bodyPr/>
            <a:lstStyle/>
            <a:p>
              <a:endParaRPr lang="en-US"/>
            </a:p>
          </p:txBody>
        </p:sp>
        <p:sp>
          <p:nvSpPr>
            <p:cNvPr id="49263" name="Freeform 95"/>
            <p:cNvSpPr>
              <a:spLocks/>
            </p:cNvSpPr>
            <p:nvPr/>
          </p:nvSpPr>
          <p:spPr bwMode="auto">
            <a:xfrm>
              <a:off x="4178" y="443"/>
              <a:ext cx="38" cy="39"/>
            </a:xfrm>
            <a:custGeom>
              <a:avLst/>
              <a:gdLst>
                <a:gd name="T0" fmla="*/ 25 w 31"/>
                <a:gd name="T1" fmla="*/ 48 h 32"/>
                <a:gd name="T2" fmla="*/ 25 w 31"/>
                <a:gd name="T3" fmla="*/ 48 h 32"/>
                <a:gd name="T4" fmla="*/ 33 w 31"/>
                <a:gd name="T5" fmla="*/ 45 h 32"/>
                <a:gd name="T6" fmla="*/ 40 w 31"/>
                <a:gd name="T7" fmla="*/ 41 h 32"/>
                <a:gd name="T8" fmla="*/ 47 w 31"/>
                <a:gd name="T9" fmla="*/ 34 h 32"/>
                <a:gd name="T10" fmla="*/ 47 w 31"/>
                <a:gd name="T11" fmla="*/ 24 h 32"/>
                <a:gd name="T12" fmla="*/ 47 w 31"/>
                <a:gd name="T13" fmla="*/ 24 h 32"/>
                <a:gd name="T14" fmla="*/ 47 w 31"/>
                <a:gd name="T15" fmla="*/ 13 h 32"/>
                <a:gd name="T16" fmla="*/ 40 w 31"/>
                <a:gd name="T17" fmla="*/ 7 h 32"/>
                <a:gd name="T18" fmla="*/ 33 w 31"/>
                <a:gd name="T19" fmla="*/ 5 h 32"/>
                <a:gd name="T20" fmla="*/ 25 w 31"/>
                <a:gd name="T21" fmla="*/ 0 h 32"/>
                <a:gd name="T22" fmla="*/ 25 w 31"/>
                <a:gd name="T23" fmla="*/ 0 h 32"/>
                <a:gd name="T24" fmla="*/ 13 w 31"/>
                <a:gd name="T25" fmla="*/ 5 h 32"/>
                <a:gd name="T26" fmla="*/ 6 w 31"/>
                <a:gd name="T27" fmla="*/ 7 h 32"/>
                <a:gd name="T28" fmla="*/ 2 w 31"/>
                <a:gd name="T29" fmla="*/ 13 h 32"/>
                <a:gd name="T30" fmla="*/ 0 w 31"/>
                <a:gd name="T31" fmla="*/ 24 h 32"/>
                <a:gd name="T32" fmla="*/ 0 w 31"/>
                <a:gd name="T33" fmla="*/ 24 h 32"/>
                <a:gd name="T34" fmla="*/ 2 w 31"/>
                <a:gd name="T35" fmla="*/ 34 h 32"/>
                <a:gd name="T36" fmla="*/ 6 w 31"/>
                <a:gd name="T37" fmla="*/ 41 h 32"/>
                <a:gd name="T38" fmla="*/ 13 w 31"/>
                <a:gd name="T39" fmla="*/ 45 h 32"/>
                <a:gd name="T40" fmla="*/ 25 w 31"/>
                <a:gd name="T41" fmla="*/ 48 h 32"/>
                <a:gd name="T42" fmla="*/ 25 w 31"/>
                <a:gd name="T43" fmla="*/ 48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2"/>
                <a:gd name="T68" fmla="*/ 31 w 31"/>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2">
                  <a:moveTo>
                    <a:pt x="16" y="32"/>
                  </a:moveTo>
                  <a:lnTo>
                    <a:pt x="16" y="32"/>
                  </a:lnTo>
                  <a:lnTo>
                    <a:pt x="22" y="30"/>
                  </a:lnTo>
                  <a:lnTo>
                    <a:pt x="27" y="28"/>
                  </a:lnTo>
                  <a:lnTo>
                    <a:pt x="31" y="23"/>
                  </a:lnTo>
                  <a:lnTo>
                    <a:pt x="31" y="16"/>
                  </a:lnTo>
                  <a:lnTo>
                    <a:pt x="31" y="9"/>
                  </a:lnTo>
                  <a:lnTo>
                    <a:pt x="27" y="5"/>
                  </a:lnTo>
                  <a:lnTo>
                    <a:pt x="22" y="3"/>
                  </a:lnTo>
                  <a:lnTo>
                    <a:pt x="16" y="0"/>
                  </a:lnTo>
                  <a:lnTo>
                    <a:pt x="9" y="3"/>
                  </a:lnTo>
                  <a:lnTo>
                    <a:pt x="4" y="5"/>
                  </a:lnTo>
                  <a:lnTo>
                    <a:pt x="2" y="9"/>
                  </a:lnTo>
                  <a:lnTo>
                    <a:pt x="0" y="16"/>
                  </a:lnTo>
                  <a:lnTo>
                    <a:pt x="2" y="23"/>
                  </a:lnTo>
                  <a:lnTo>
                    <a:pt x="4" y="28"/>
                  </a:lnTo>
                  <a:lnTo>
                    <a:pt x="9" y="30"/>
                  </a:lnTo>
                  <a:lnTo>
                    <a:pt x="16" y="32"/>
                  </a:lnTo>
                  <a:close/>
                </a:path>
              </a:pathLst>
            </a:custGeom>
            <a:solidFill>
              <a:srgbClr val="000000"/>
            </a:solidFill>
            <a:ln w="3175">
              <a:solidFill>
                <a:srgbClr val="000000"/>
              </a:solidFill>
              <a:round/>
              <a:headEnd/>
              <a:tailEnd/>
            </a:ln>
          </p:spPr>
          <p:txBody>
            <a:bodyPr/>
            <a:lstStyle/>
            <a:p>
              <a:endParaRPr lang="en-US"/>
            </a:p>
          </p:txBody>
        </p:sp>
        <p:sp>
          <p:nvSpPr>
            <p:cNvPr id="49264" name="Line 96"/>
            <p:cNvSpPr>
              <a:spLocks noChangeShapeType="1"/>
            </p:cNvSpPr>
            <p:nvPr/>
          </p:nvSpPr>
          <p:spPr bwMode="auto">
            <a:xfrm>
              <a:off x="4198" y="462"/>
              <a:ext cx="1" cy="2"/>
            </a:xfrm>
            <a:prstGeom prst="line">
              <a:avLst/>
            </a:prstGeom>
            <a:noFill/>
            <a:ln w="3175">
              <a:solidFill>
                <a:srgbClr val="000000"/>
              </a:solidFill>
              <a:round/>
              <a:headEnd/>
              <a:tailEnd/>
            </a:ln>
          </p:spPr>
          <p:txBody>
            <a:bodyPr/>
            <a:lstStyle/>
            <a:p>
              <a:endParaRPr lang="en-US"/>
            </a:p>
          </p:txBody>
        </p:sp>
        <p:sp>
          <p:nvSpPr>
            <p:cNvPr id="49265" name="Freeform 97"/>
            <p:cNvSpPr>
              <a:spLocks/>
            </p:cNvSpPr>
            <p:nvPr/>
          </p:nvSpPr>
          <p:spPr bwMode="auto">
            <a:xfrm>
              <a:off x="4178" y="688"/>
              <a:ext cx="38" cy="37"/>
            </a:xfrm>
            <a:custGeom>
              <a:avLst/>
              <a:gdLst>
                <a:gd name="T0" fmla="*/ 25 w 31"/>
                <a:gd name="T1" fmla="*/ 44 h 31"/>
                <a:gd name="T2" fmla="*/ 25 w 31"/>
                <a:gd name="T3" fmla="*/ 44 h 31"/>
                <a:gd name="T4" fmla="*/ 33 w 31"/>
                <a:gd name="T5" fmla="*/ 44 h 31"/>
                <a:gd name="T6" fmla="*/ 40 w 31"/>
                <a:gd name="T7" fmla="*/ 38 h 31"/>
                <a:gd name="T8" fmla="*/ 47 w 31"/>
                <a:gd name="T9" fmla="*/ 31 h 31"/>
                <a:gd name="T10" fmla="*/ 47 w 31"/>
                <a:gd name="T11" fmla="*/ 21 h 31"/>
                <a:gd name="T12" fmla="*/ 47 w 31"/>
                <a:gd name="T13" fmla="*/ 21 h 31"/>
                <a:gd name="T14" fmla="*/ 47 w 31"/>
                <a:gd name="T15" fmla="*/ 16 h 31"/>
                <a:gd name="T16" fmla="*/ 40 w 31"/>
                <a:gd name="T17" fmla="*/ 8 h 31"/>
                <a:gd name="T18" fmla="*/ 33 w 31"/>
                <a:gd name="T19" fmla="*/ 2 h 31"/>
                <a:gd name="T20" fmla="*/ 25 w 31"/>
                <a:gd name="T21" fmla="*/ 0 h 31"/>
                <a:gd name="T22" fmla="*/ 25 w 31"/>
                <a:gd name="T23" fmla="*/ 0 h 31"/>
                <a:gd name="T24" fmla="*/ 13 w 31"/>
                <a:gd name="T25" fmla="*/ 2 h 31"/>
                <a:gd name="T26" fmla="*/ 6 w 31"/>
                <a:gd name="T27" fmla="*/ 8 h 31"/>
                <a:gd name="T28" fmla="*/ 2 w 31"/>
                <a:gd name="T29" fmla="*/ 16 h 31"/>
                <a:gd name="T30" fmla="*/ 0 w 31"/>
                <a:gd name="T31" fmla="*/ 21 h 31"/>
                <a:gd name="T32" fmla="*/ 0 w 31"/>
                <a:gd name="T33" fmla="*/ 21 h 31"/>
                <a:gd name="T34" fmla="*/ 2 w 31"/>
                <a:gd name="T35" fmla="*/ 31 h 31"/>
                <a:gd name="T36" fmla="*/ 6 w 31"/>
                <a:gd name="T37" fmla="*/ 38 h 31"/>
                <a:gd name="T38" fmla="*/ 13 w 31"/>
                <a:gd name="T39" fmla="*/ 44 h 31"/>
                <a:gd name="T40" fmla="*/ 25 w 31"/>
                <a:gd name="T41" fmla="*/ 44 h 31"/>
                <a:gd name="T42" fmla="*/ 25 w 31"/>
                <a:gd name="T43" fmla="*/ 44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1"/>
                <a:gd name="T68" fmla="*/ 31 w 3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1">
                  <a:moveTo>
                    <a:pt x="16" y="31"/>
                  </a:moveTo>
                  <a:lnTo>
                    <a:pt x="16" y="31"/>
                  </a:lnTo>
                  <a:lnTo>
                    <a:pt x="22" y="31"/>
                  </a:lnTo>
                  <a:lnTo>
                    <a:pt x="27" y="27"/>
                  </a:lnTo>
                  <a:lnTo>
                    <a:pt x="31" y="22"/>
                  </a:lnTo>
                  <a:lnTo>
                    <a:pt x="31" y="15"/>
                  </a:lnTo>
                  <a:lnTo>
                    <a:pt x="31" y="11"/>
                  </a:lnTo>
                  <a:lnTo>
                    <a:pt x="27" y="6"/>
                  </a:lnTo>
                  <a:lnTo>
                    <a:pt x="22" y="2"/>
                  </a:lnTo>
                  <a:lnTo>
                    <a:pt x="16" y="0"/>
                  </a:lnTo>
                  <a:lnTo>
                    <a:pt x="9" y="2"/>
                  </a:lnTo>
                  <a:lnTo>
                    <a:pt x="4" y="6"/>
                  </a:lnTo>
                  <a:lnTo>
                    <a:pt x="2" y="11"/>
                  </a:lnTo>
                  <a:lnTo>
                    <a:pt x="0" y="15"/>
                  </a:lnTo>
                  <a:lnTo>
                    <a:pt x="2" y="22"/>
                  </a:lnTo>
                  <a:lnTo>
                    <a:pt x="4" y="27"/>
                  </a:lnTo>
                  <a:lnTo>
                    <a:pt x="9" y="31"/>
                  </a:lnTo>
                  <a:lnTo>
                    <a:pt x="16" y="31"/>
                  </a:lnTo>
                  <a:close/>
                </a:path>
              </a:pathLst>
            </a:custGeom>
            <a:solidFill>
              <a:srgbClr val="000000"/>
            </a:solidFill>
            <a:ln w="3175">
              <a:solidFill>
                <a:srgbClr val="000000"/>
              </a:solidFill>
              <a:round/>
              <a:headEnd/>
              <a:tailEnd/>
            </a:ln>
          </p:spPr>
          <p:txBody>
            <a:bodyPr/>
            <a:lstStyle/>
            <a:p>
              <a:endParaRPr lang="en-US"/>
            </a:p>
          </p:txBody>
        </p:sp>
        <p:sp>
          <p:nvSpPr>
            <p:cNvPr id="49266" name="Line 98"/>
            <p:cNvSpPr>
              <a:spLocks noChangeShapeType="1"/>
            </p:cNvSpPr>
            <p:nvPr/>
          </p:nvSpPr>
          <p:spPr bwMode="auto">
            <a:xfrm>
              <a:off x="4198" y="706"/>
              <a:ext cx="1" cy="1"/>
            </a:xfrm>
            <a:prstGeom prst="line">
              <a:avLst/>
            </a:prstGeom>
            <a:noFill/>
            <a:ln w="3175">
              <a:solidFill>
                <a:srgbClr val="000000"/>
              </a:solidFill>
              <a:round/>
              <a:headEnd/>
              <a:tailEnd/>
            </a:ln>
          </p:spPr>
          <p:txBody>
            <a:bodyPr/>
            <a:lstStyle/>
            <a:p>
              <a:endParaRPr lang="en-US"/>
            </a:p>
          </p:txBody>
        </p:sp>
        <p:sp>
          <p:nvSpPr>
            <p:cNvPr id="49267" name="Freeform 99"/>
            <p:cNvSpPr>
              <a:spLocks/>
            </p:cNvSpPr>
            <p:nvPr/>
          </p:nvSpPr>
          <p:spPr bwMode="auto">
            <a:xfrm>
              <a:off x="2620" y="1177"/>
              <a:ext cx="98" cy="59"/>
            </a:xfrm>
            <a:custGeom>
              <a:avLst/>
              <a:gdLst>
                <a:gd name="T0" fmla="*/ 0 w 79"/>
                <a:gd name="T1" fmla="*/ 0 h 48"/>
                <a:gd name="T2" fmla="*/ 122 w 79"/>
                <a:gd name="T3" fmla="*/ 73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49268" name="Line 100"/>
            <p:cNvSpPr>
              <a:spLocks noChangeShapeType="1"/>
            </p:cNvSpPr>
            <p:nvPr/>
          </p:nvSpPr>
          <p:spPr bwMode="auto">
            <a:xfrm>
              <a:off x="2620" y="1177"/>
              <a:ext cx="98" cy="59"/>
            </a:xfrm>
            <a:prstGeom prst="line">
              <a:avLst/>
            </a:prstGeom>
            <a:noFill/>
            <a:ln w="7938">
              <a:solidFill>
                <a:srgbClr val="000000"/>
              </a:solidFill>
              <a:round/>
              <a:headEnd/>
              <a:tailEnd/>
            </a:ln>
          </p:spPr>
          <p:txBody>
            <a:bodyPr/>
            <a:lstStyle/>
            <a:p>
              <a:endParaRPr lang="en-US"/>
            </a:p>
          </p:txBody>
        </p:sp>
        <p:sp>
          <p:nvSpPr>
            <p:cNvPr id="49269" name="Freeform 101"/>
            <p:cNvSpPr>
              <a:spLocks/>
            </p:cNvSpPr>
            <p:nvPr/>
          </p:nvSpPr>
          <p:spPr bwMode="auto">
            <a:xfrm>
              <a:off x="2577" y="1246"/>
              <a:ext cx="99" cy="61"/>
            </a:xfrm>
            <a:custGeom>
              <a:avLst/>
              <a:gdLst>
                <a:gd name="T0" fmla="*/ 0 w 79"/>
                <a:gd name="T1" fmla="*/ 0 h 50"/>
                <a:gd name="T2" fmla="*/ 124 w 79"/>
                <a:gd name="T3" fmla="*/ 74 h 50"/>
                <a:gd name="T4" fmla="*/ 0 w 79"/>
                <a:gd name="T5" fmla="*/ 0 h 50"/>
                <a:gd name="T6" fmla="*/ 0 60000 65536"/>
                <a:gd name="T7" fmla="*/ 0 60000 65536"/>
                <a:gd name="T8" fmla="*/ 0 60000 65536"/>
                <a:gd name="T9" fmla="*/ 0 w 79"/>
                <a:gd name="T10" fmla="*/ 0 h 50"/>
                <a:gd name="T11" fmla="*/ 79 w 79"/>
                <a:gd name="T12" fmla="*/ 50 h 50"/>
              </a:gdLst>
              <a:ahLst/>
              <a:cxnLst>
                <a:cxn ang="T6">
                  <a:pos x="T0" y="T1"/>
                </a:cxn>
                <a:cxn ang="T7">
                  <a:pos x="T2" y="T3"/>
                </a:cxn>
                <a:cxn ang="T8">
                  <a:pos x="T4" y="T5"/>
                </a:cxn>
              </a:cxnLst>
              <a:rect l="T9" t="T10" r="T11" b="T12"/>
              <a:pathLst>
                <a:path w="79" h="50">
                  <a:moveTo>
                    <a:pt x="0" y="0"/>
                  </a:moveTo>
                  <a:lnTo>
                    <a:pt x="79" y="50"/>
                  </a:lnTo>
                  <a:lnTo>
                    <a:pt x="0" y="0"/>
                  </a:lnTo>
                  <a:close/>
                </a:path>
              </a:pathLst>
            </a:custGeom>
            <a:solidFill>
              <a:srgbClr val="FFFFFF"/>
            </a:solidFill>
            <a:ln w="9525">
              <a:noFill/>
              <a:round/>
              <a:headEnd/>
              <a:tailEnd/>
            </a:ln>
          </p:spPr>
          <p:txBody>
            <a:bodyPr/>
            <a:lstStyle/>
            <a:p>
              <a:endParaRPr lang="en-US"/>
            </a:p>
          </p:txBody>
        </p:sp>
        <p:sp>
          <p:nvSpPr>
            <p:cNvPr id="49270" name="Line 102"/>
            <p:cNvSpPr>
              <a:spLocks noChangeShapeType="1"/>
            </p:cNvSpPr>
            <p:nvPr/>
          </p:nvSpPr>
          <p:spPr bwMode="auto">
            <a:xfrm>
              <a:off x="2577" y="1246"/>
              <a:ext cx="99" cy="61"/>
            </a:xfrm>
            <a:prstGeom prst="line">
              <a:avLst/>
            </a:prstGeom>
            <a:noFill/>
            <a:ln w="7938">
              <a:solidFill>
                <a:srgbClr val="000000"/>
              </a:solidFill>
              <a:round/>
              <a:headEnd/>
              <a:tailEnd/>
            </a:ln>
          </p:spPr>
          <p:txBody>
            <a:bodyPr/>
            <a:lstStyle/>
            <a:p>
              <a:endParaRPr lang="en-US"/>
            </a:p>
          </p:txBody>
        </p:sp>
        <p:sp>
          <p:nvSpPr>
            <p:cNvPr id="49271" name="Freeform 103"/>
            <p:cNvSpPr>
              <a:spLocks/>
            </p:cNvSpPr>
            <p:nvPr/>
          </p:nvSpPr>
          <p:spPr bwMode="auto">
            <a:xfrm>
              <a:off x="2668" y="1103"/>
              <a:ext cx="98" cy="59"/>
            </a:xfrm>
            <a:custGeom>
              <a:avLst/>
              <a:gdLst>
                <a:gd name="T0" fmla="*/ 0 w 79"/>
                <a:gd name="T1" fmla="*/ 0 h 48"/>
                <a:gd name="T2" fmla="*/ 122 w 79"/>
                <a:gd name="T3" fmla="*/ 73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49272" name="Line 104"/>
            <p:cNvSpPr>
              <a:spLocks noChangeShapeType="1"/>
            </p:cNvSpPr>
            <p:nvPr/>
          </p:nvSpPr>
          <p:spPr bwMode="auto">
            <a:xfrm>
              <a:off x="2668" y="1103"/>
              <a:ext cx="98" cy="59"/>
            </a:xfrm>
            <a:prstGeom prst="line">
              <a:avLst/>
            </a:prstGeom>
            <a:noFill/>
            <a:ln w="7938">
              <a:solidFill>
                <a:srgbClr val="000000"/>
              </a:solidFill>
              <a:round/>
              <a:headEnd/>
              <a:tailEnd/>
            </a:ln>
          </p:spPr>
          <p:txBody>
            <a:bodyPr/>
            <a:lstStyle/>
            <a:p>
              <a:endParaRPr lang="en-US"/>
            </a:p>
          </p:txBody>
        </p:sp>
        <p:sp>
          <p:nvSpPr>
            <p:cNvPr id="49273" name="Freeform 105"/>
            <p:cNvSpPr>
              <a:spLocks/>
            </p:cNvSpPr>
            <p:nvPr/>
          </p:nvSpPr>
          <p:spPr bwMode="auto">
            <a:xfrm>
              <a:off x="2713" y="1027"/>
              <a:ext cx="98" cy="61"/>
            </a:xfrm>
            <a:custGeom>
              <a:avLst/>
              <a:gdLst>
                <a:gd name="T0" fmla="*/ 0 w 79"/>
                <a:gd name="T1" fmla="*/ 0 h 50"/>
                <a:gd name="T2" fmla="*/ 122 w 79"/>
                <a:gd name="T3" fmla="*/ 74 h 50"/>
                <a:gd name="T4" fmla="*/ 0 w 79"/>
                <a:gd name="T5" fmla="*/ 0 h 50"/>
                <a:gd name="T6" fmla="*/ 0 60000 65536"/>
                <a:gd name="T7" fmla="*/ 0 60000 65536"/>
                <a:gd name="T8" fmla="*/ 0 60000 65536"/>
                <a:gd name="T9" fmla="*/ 0 w 79"/>
                <a:gd name="T10" fmla="*/ 0 h 50"/>
                <a:gd name="T11" fmla="*/ 79 w 79"/>
                <a:gd name="T12" fmla="*/ 50 h 50"/>
              </a:gdLst>
              <a:ahLst/>
              <a:cxnLst>
                <a:cxn ang="T6">
                  <a:pos x="T0" y="T1"/>
                </a:cxn>
                <a:cxn ang="T7">
                  <a:pos x="T2" y="T3"/>
                </a:cxn>
                <a:cxn ang="T8">
                  <a:pos x="T4" y="T5"/>
                </a:cxn>
              </a:cxnLst>
              <a:rect l="T9" t="T10" r="T11" b="T12"/>
              <a:pathLst>
                <a:path w="79" h="50">
                  <a:moveTo>
                    <a:pt x="0" y="0"/>
                  </a:moveTo>
                  <a:lnTo>
                    <a:pt x="79" y="50"/>
                  </a:lnTo>
                  <a:lnTo>
                    <a:pt x="0" y="0"/>
                  </a:lnTo>
                  <a:close/>
                </a:path>
              </a:pathLst>
            </a:custGeom>
            <a:solidFill>
              <a:srgbClr val="FFFFFF"/>
            </a:solidFill>
            <a:ln w="9525">
              <a:noFill/>
              <a:round/>
              <a:headEnd/>
              <a:tailEnd/>
            </a:ln>
          </p:spPr>
          <p:txBody>
            <a:bodyPr/>
            <a:lstStyle/>
            <a:p>
              <a:endParaRPr lang="en-US"/>
            </a:p>
          </p:txBody>
        </p:sp>
        <p:sp>
          <p:nvSpPr>
            <p:cNvPr id="49274" name="Line 106"/>
            <p:cNvSpPr>
              <a:spLocks noChangeShapeType="1"/>
            </p:cNvSpPr>
            <p:nvPr/>
          </p:nvSpPr>
          <p:spPr bwMode="auto">
            <a:xfrm>
              <a:off x="2713" y="1027"/>
              <a:ext cx="98" cy="61"/>
            </a:xfrm>
            <a:prstGeom prst="line">
              <a:avLst/>
            </a:prstGeom>
            <a:noFill/>
            <a:ln w="7938">
              <a:solidFill>
                <a:srgbClr val="000000"/>
              </a:solidFill>
              <a:round/>
              <a:headEnd/>
              <a:tailEnd/>
            </a:ln>
          </p:spPr>
          <p:txBody>
            <a:bodyPr/>
            <a:lstStyle/>
            <a:p>
              <a:endParaRPr lang="en-US"/>
            </a:p>
          </p:txBody>
        </p:sp>
        <p:sp>
          <p:nvSpPr>
            <p:cNvPr id="49275" name="Freeform 107"/>
            <p:cNvSpPr>
              <a:spLocks/>
            </p:cNvSpPr>
            <p:nvPr/>
          </p:nvSpPr>
          <p:spPr bwMode="auto">
            <a:xfrm>
              <a:off x="2760" y="956"/>
              <a:ext cx="98" cy="58"/>
            </a:xfrm>
            <a:custGeom>
              <a:avLst/>
              <a:gdLst>
                <a:gd name="T0" fmla="*/ 0 w 79"/>
                <a:gd name="T1" fmla="*/ 0 h 48"/>
                <a:gd name="T2" fmla="*/ 122 w 79"/>
                <a:gd name="T3" fmla="*/ 70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49276" name="Line 108"/>
            <p:cNvSpPr>
              <a:spLocks noChangeShapeType="1"/>
            </p:cNvSpPr>
            <p:nvPr/>
          </p:nvSpPr>
          <p:spPr bwMode="auto">
            <a:xfrm>
              <a:off x="2760" y="956"/>
              <a:ext cx="98" cy="58"/>
            </a:xfrm>
            <a:prstGeom prst="line">
              <a:avLst/>
            </a:prstGeom>
            <a:noFill/>
            <a:ln w="7938">
              <a:solidFill>
                <a:srgbClr val="000000"/>
              </a:solidFill>
              <a:round/>
              <a:headEnd/>
              <a:tailEnd/>
            </a:ln>
          </p:spPr>
          <p:txBody>
            <a:bodyPr/>
            <a:lstStyle/>
            <a:p>
              <a:endParaRPr lang="en-US"/>
            </a:p>
          </p:txBody>
        </p:sp>
        <p:sp>
          <p:nvSpPr>
            <p:cNvPr id="49277" name="Freeform 109"/>
            <p:cNvSpPr>
              <a:spLocks/>
            </p:cNvSpPr>
            <p:nvPr/>
          </p:nvSpPr>
          <p:spPr bwMode="auto">
            <a:xfrm>
              <a:off x="2805" y="879"/>
              <a:ext cx="99" cy="61"/>
            </a:xfrm>
            <a:custGeom>
              <a:avLst/>
              <a:gdLst>
                <a:gd name="T0" fmla="*/ 0 w 80"/>
                <a:gd name="T1" fmla="*/ 0 h 50"/>
                <a:gd name="T2" fmla="*/ 123 w 80"/>
                <a:gd name="T3" fmla="*/ 74 h 50"/>
                <a:gd name="T4" fmla="*/ 0 w 80"/>
                <a:gd name="T5" fmla="*/ 0 h 50"/>
                <a:gd name="T6" fmla="*/ 0 60000 65536"/>
                <a:gd name="T7" fmla="*/ 0 60000 65536"/>
                <a:gd name="T8" fmla="*/ 0 60000 65536"/>
                <a:gd name="T9" fmla="*/ 0 w 80"/>
                <a:gd name="T10" fmla="*/ 0 h 50"/>
                <a:gd name="T11" fmla="*/ 80 w 80"/>
                <a:gd name="T12" fmla="*/ 50 h 50"/>
              </a:gdLst>
              <a:ahLst/>
              <a:cxnLst>
                <a:cxn ang="T6">
                  <a:pos x="T0" y="T1"/>
                </a:cxn>
                <a:cxn ang="T7">
                  <a:pos x="T2" y="T3"/>
                </a:cxn>
                <a:cxn ang="T8">
                  <a:pos x="T4" y="T5"/>
                </a:cxn>
              </a:cxnLst>
              <a:rect l="T9" t="T10" r="T11" b="T12"/>
              <a:pathLst>
                <a:path w="80" h="50">
                  <a:moveTo>
                    <a:pt x="0" y="0"/>
                  </a:moveTo>
                  <a:lnTo>
                    <a:pt x="80" y="50"/>
                  </a:lnTo>
                  <a:lnTo>
                    <a:pt x="0" y="0"/>
                  </a:lnTo>
                  <a:close/>
                </a:path>
              </a:pathLst>
            </a:custGeom>
            <a:solidFill>
              <a:srgbClr val="FFFFFF"/>
            </a:solidFill>
            <a:ln w="9525">
              <a:noFill/>
              <a:round/>
              <a:headEnd/>
              <a:tailEnd/>
            </a:ln>
          </p:spPr>
          <p:txBody>
            <a:bodyPr/>
            <a:lstStyle/>
            <a:p>
              <a:endParaRPr lang="en-US"/>
            </a:p>
          </p:txBody>
        </p:sp>
        <p:sp>
          <p:nvSpPr>
            <p:cNvPr id="49278" name="Line 110"/>
            <p:cNvSpPr>
              <a:spLocks noChangeShapeType="1"/>
            </p:cNvSpPr>
            <p:nvPr/>
          </p:nvSpPr>
          <p:spPr bwMode="auto">
            <a:xfrm>
              <a:off x="2805" y="879"/>
              <a:ext cx="99" cy="61"/>
            </a:xfrm>
            <a:prstGeom prst="line">
              <a:avLst/>
            </a:prstGeom>
            <a:noFill/>
            <a:ln w="7938">
              <a:solidFill>
                <a:srgbClr val="000000"/>
              </a:solidFill>
              <a:round/>
              <a:headEnd/>
              <a:tailEnd/>
            </a:ln>
          </p:spPr>
          <p:txBody>
            <a:bodyPr/>
            <a:lstStyle/>
            <a:p>
              <a:endParaRPr lang="en-US"/>
            </a:p>
          </p:txBody>
        </p:sp>
        <p:sp>
          <p:nvSpPr>
            <p:cNvPr id="49279" name="Freeform 111"/>
            <p:cNvSpPr>
              <a:spLocks/>
            </p:cNvSpPr>
            <p:nvPr/>
          </p:nvSpPr>
          <p:spPr bwMode="auto">
            <a:xfrm>
              <a:off x="2851" y="805"/>
              <a:ext cx="98" cy="57"/>
            </a:xfrm>
            <a:custGeom>
              <a:avLst/>
              <a:gdLst>
                <a:gd name="T0" fmla="*/ 0 w 79"/>
                <a:gd name="T1" fmla="*/ 0 h 47"/>
                <a:gd name="T2" fmla="*/ 122 w 79"/>
                <a:gd name="T3" fmla="*/ 69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49280" name="Line 112"/>
            <p:cNvSpPr>
              <a:spLocks noChangeShapeType="1"/>
            </p:cNvSpPr>
            <p:nvPr/>
          </p:nvSpPr>
          <p:spPr bwMode="auto">
            <a:xfrm>
              <a:off x="2851" y="805"/>
              <a:ext cx="98" cy="57"/>
            </a:xfrm>
            <a:prstGeom prst="line">
              <a:avLst/>
            </a:prstGeom>
            <a:noFill/>
            <a:ln w="7938">
              <a:solidFill>
                <a:srgbClr val="000000"/>
              </a:solidFill>
              <a:round/>
              <a:headEnd/>
              <a:tailEnd/>
            </a:ln>
          </p:spPr>
          <p:txBody>
            <a:bodyPr/>
            <a:lstStyle/>
            <a:p>
              <a:endParaRPr lang="en-US"/>
            </a:p>
          </p:txBody>
        </p:sp>
        <p:sp>
          <p:nvSpPr>
            <p:cNvPr id="49281" name="Freeform 113"/>
            <p:cNvSpPr>
              <a:spLocks/>
            </p:cNvSpPr>
            <p:nvPr/>
          </p:nvSpPr>
          <p:spPr bwMode="auto">
            <a:xfrm>
              <a:off x="2898" y="731"/>
              <a:ext cx="98" cy="57"/>
            </a:xfrm>
            <a:custGeom>
              <a:avLst/>
              <a:gdLst>
                <a:gd name="T0" fmla="*/ 0 w 79"/>
                <a:gd name="T1" fmla="*/ 0 h 47"/>
                <a:gd name="T2" fmla="*/ 122 w 79"/>
                <a:gd name="T3" fmla="*/ 69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49282" name="Line 114"/>
            <p:cNvSpPr>
              <a:spLocks noChangeShapeType="1"/>
            </p:cNvSpPr>
            <p:nvPr/>
          </p:nvSpPr>
          <p:spPr bwMode="auto">
            <a:xfrm>
              <a:off x="2898" y="731"/>
              <a:ext cx="98" cy="57"/>
            </a:xfrm>
            <a:prstGeom prst="line">
              <a:avLst/>
            </a:prstGeom>
            <a:noFill/>
            <a:ln w="7938">
              <a:solidFill>
                <a:srgbClr val="000000"/>
              </a:solidFill>
              <a:round/>
              <a:headEnd/>
              <a:tailEnd/>
            </a:ln>
          </p:spPr>
          <p:txBody>
            <a:bodyPr/>
            <a:lstStyle/>
            <a:p>
              <a:endParaRPr lang="en-US"/>
            </a:p>
          </p:txBody>
        </p:sp>
        <p:sp>
          <p:nvSpPr>
            <p:cNvPr id="49283" name="Line 115"/>
            <p:cNvSpPr>
              <a:spLocks noChangeShapeType="1"/>
            </p:cNvSpPr>
            <p:nvPr/>
          </p:nvSpPr>
          <p:spPr bwMode="auto">
            <a:xfrm flipH="1">
              <a:off x="3079" y="819"/>
              <a:ext cx="33" cy="54"/>
            </a:xfrm>
            <a:prstGeom prst="line">
              <a:avLst/>
            </a:prstGeom>
            <a:noFill/>
            <a:ln w="7938">
              <a:solidFill>
                <a:srgbClr val="000000"/>
              </a:solidFill>
              <a:round/>
              <a:headEnd/>
              <a:tailEnd/>
            </a:ln>
          </p:spPr>
          <p:txBody>
            <a:bodyPr/>
            <a:lstStyle/>
            <a:p>
              <a:endParaRPr lang="en-US"/>
            </a:p>
          </p:txBody>
        </p:sp>
        <p:sp>
          <p:nvSpPr>
            <p:cNvPr id="49284" name="Line 116"/>
            <p:cNvSpPr>
              <a:spLocks noChangeShapeType="1"/>
            </p:cNvSpPr>
            <p:nvPr/>
          </p:nvSpPr>
          <p:spPr bwMode="auto">
            <a:xfrm flipH="1">
              <a:off x="3030" y="893"/>
              <a:ext cx="37" cy="58"/>
            </a:xfrm>
            <a:prstGeom prst="line">
              <a:avLst/>
            </a:prstGeom>
            <a:noFill/>
            <a:ln w="7938">
              <a:solidFill>
                <a:srgbClr val="000000"/>
              </a:solidFill>
              <a:round/>
              <a:headEnd/>
              <a:tailEnd/>
            </a:ln>
          </p:spPr>
          <p:txBody>
            <a:bodyPr/>
            <a:lstStyle/>
            <a:p>
              <a:endParaRPr lang="en-US"/>
            </a:p>
          </p:txBody>
        </p:sp>
        <p:sp>
          <p:nvSpPr>
            <p:cNvPr id="49285" name="Line 117"/>
            <p:cNvSpPr>
              <a:spLocks noChangeShapeType="1"/>
            </p:cNvSpPr>
            <p:nvPr/>
          </p:nvSpPr>
          <p:spPr bwMode="auto">
            <a:xfrm flipH="1">
              <a:off x="2985" y="970"/>
              <a:ext cx="34" cy="55"/>
            </a:xfrm>
            <a:prstGeom prst="line">
              <a:avLst/>
            </a:prstGeom>
            <a:noFill/>
            <a:ln w="7938">
              <a:solidFill>
                <a:srgbClr val="000000"/>
              </a:solidFill>
              <a:round/>
              <a:headEnd/>
              <a:tailEnd/>
            </a:ln>
          </p:spPr>
          <p:txBody>
            <a:bodyPr/>
            <a:lstStyle/>
            <a:p>
              <a:endParaRPr lang="en-US"/>
            </a:p>
          </p:txBody>
        </p:sp>
        <p:sp>
          <p:nvSpPr>
            <p:cNvPr id="49286" name="Line 118"/>
            <p:cNvSpPr>
              <a:spLocks noChangeShapeType="1"/>
            </p:cNvSpPr>
            <p:nvPr/>
          </p:nvSpPr>
          <p:spPr bwMode="auto">
            <a:xfrm flipH="1">
              <a:off x="2938" y="1044"/>
              <a:ext cx="36" cy="57"/>
            </a:xfrm>
            <a:prstGeom prst="line">
              <a:avLst/>
            </a:prstGeom>
            <a:noFill/>
            <a:ln w="7938">
              <a:solidFill>
                <a:srgbClr val="000000"/>
              </a:solidFill>
              <a:round/>
              <a:headEnd/>
              <a:tailEnd/>
            </a:ln>
          </p:spPr>
          <p:txBody>
            <a:bodyPr/>
            <a:lstStyle/>
            <a:p>
              <a:endParaRPr lang="en-US"/>
            </a:p>
          </p:txBody>
        </p:sp>
        <p:sp>
          <p:nvSpPr>
            <p:cNvPr id="49287" name="Line 119"/>
            <p:cNvSpPr>
              <a:spLocks noChangeShapeType="1"/>
            </p:cNvSpPr>
            <p:nvPr/>
          </p:nvSpPr>
          <p:spPr bwMode="auto">
            <a:xfrm flipH="1">
              <a:off x="2893" y="1118"/>
              <a:ext cx="34" cy="57"/>
            </a:xfrm>
            <a:prstGeom prst="line">
              <a:avLst/>
            </a:prstGeom>
            <a:noFill/>
            <a:ln w="7938">
              <a:solidFill>
                <a:srgbClr val="000000"/>
              </a:solidFill>
              <a:round/>
              <a:headEnd/>
              <a:tailEnd/>
            </a:ln>
          </p:spPr>
          <p:txBody>
            <a:bodyPr/>
            <a:lstStyle/>
            <a:p>
              <a:endParaRPr lang="en-US"/>
            </a:p>
          </p:txBody>
        </p:sp>
        <p:sp>
          <p:nvSpPr>
            <p:cNvPr id="49288" name="Line 120"/>
            <p:cNvSpPr>
              <a:spLocks noChangeShapeType="1"/>
            </p:cNvSpPr>
            <p:nvPr/>
          </p:nvSpPr>
          <p:spPr bwMode="auto">
            <a:xfrm flipH="1">
              <a:off x="2845" y="1194"/>
              <a:ext cx="37" cy="55"/>
            </a:xfrm>
            <a:prstGeom prst="line">
              <a:avLst/>
            </a:prstGeom>
            <a:noFill/>
            <a:ln w="7938">
              <a:solidFill>
                <a:srgbClr val="000000"/>
              </a:solidFill>
              <a:round/>
              <a:headEnd/>
              <a:tailEnd/>
            </a:ln>
          </p:spPr>
          <p:txBody>
            <a:bodyPr/>
            <a:lstStyle/>
            <a:p>
              <a:endParaRPr lang="en-US"/>
            </a:p>
          </p:txBody>
        </p:sp>
        <p:sp>
          <p:nvSpPr>
            <p:cNvPr id="49289" name="Line 121"/>
            <p:cNvSpPr>
              <a:spLocks noChangeShapeType="1"/>
            </p:cNvSpPr>
            <p:nvPr/>
          </p:nvSpPr>
          <p:spPr bwMode="auto">
            <a:xfrm flipH="1">
              <a:off x="2800" y="1268"/>
              <a:ext cx="34" cy="57"/>
            </a:xfrm>
            <a:prstGeom prst="line">
              <a:avLst/>
            </a:prstGeom>
            <a:noFill/>
            <a:ln w="7938">
              <a:solidFill>
                <a:srgbClr val="000000"/>
              </a:solidFill>
              <a:round/>
              <a:headEnd/>
              <a:tailEnd/>
            </a:ln>
          </p:spPr>
          <p:txBody>
            <a:bodyPr/>
            <a:lstStyle/>
            <a:p>
              <a:endParaRPr lang="en-US"/>
            </a:p>
          </p:txBody>
        </p:sp>
        <p:sp>
          <p:nvSpPr>
            <p:cNvPr id="49290" name="Line 122"/>
            <p:cNvSpPr>
              <a:spLocks noChangeShapeType="1"/>
            </p:cNvSpPr>
            <p:nvPr/>
          </p:nvSpPr>
          <p:spPr bwMode="auto">
            <a:xfrm flipH="1">
              <a:off x="2760" y="1345"/>
              <a:ext cx="26" cy="41"/>
            </a:xfrm>
            <a:prstGeom prst="line">
              <a:avLst/>
            </a:prstGeom>
            <a:noFill/>
            <a:ln w="7938">
              <a:solidFill>
                <a:srgbClr val="000000"/>
              </a:solidFill>
              <a:round/>
              <a:headEnd/>
              <a:tailEnd/>
            </a:ln>
          </p:spPr>
          <p:txBody>
            <a:bodyPr/>
            <a:lstStyle/>
            <a:p>
              <a:endParaRPr lang="en-US"/>
            </a:p>
          </p:txBody>
        </p:sp>
        <p:sp>
          <p:nvSpPr>
            <p:cNvPr id="49291" name="Line 123"/>
            <p:cNvSpPr>
              <a:spLocks noChangeShapeType="1"/>
            </p:cNvSpPr>
            <p:nvPr/>
          </p:nvSpPr>
          <p:spPr bwMode="auto">
            <a:xfrm flipH="1">
              <a:off x="3101" y="832"/>
              <a:ext cx="36" cy="56"/>
            </a:xfrm>
            <a:prstGeom prst="line">
              <a:avLst/>
            </a:prstGeom>
            <a:noFill/>
            <a:ln w="7938">
              <a:solidFill>
                <a:srgbClr val="000000"/>
              </a:solidFill>
              <a:round/>
              <a:headEnd/>
              <a:tailEnd/>
            </a:ln>
          </p:spPr>
          <p:txBody>
            <a:bodyPr/>
            <a:lstStyle/>
            <a:p>
              <a:endParaRPr lang="en-US"/>
            </a:p>
          </p:txBody>
        </p:sp>
        <p:sp>
          <p:nvSpPr>
            <p:cNvPr id="49292" name="Line 124"/>
            <p:cNvSpPr>
              <a:spLocks noChangeShapeType="1"/>
            </p:cNvSpPr>
            <p:nvPr/>
          </p:nvSpPr>
          <p:spPr bwMode="auto">
            <a:xfrm flipH="1">
              <a:off x="3056" y="907"/>
              <a:ext cx="34" cy="57"/>
            </a:xfrm>
            <a:prstGeom prst="line">
              <a:avLst/>
            </a:prstGeom>
            <a:noFill/>
            <a:ln w="7938">
              <a:solidFill>
                <a:srgbClr val="000000"/>
              </a:solidFill>
              <a:round/>
              <a:headEnd/>
              <a:tailEnd/>
            </a:ln>
          </p:spPr>
          <p:txBody>
            <a:bodyPr/>
            <a:lstStyle/>
            <a:p>
              <a:endParaRPr lang="en-US"/>
            </a:p>
          </p:txBody>
        </p:sp>
        <p:sp>
          <p:nvSpPr>
            <p:cNvPr id="49293" name="Line 125"/>
            <p:cNvSpPr>
              <a:spLocks noChangeShapeType="1"/>
            </p:cNvSpPr>
            <p:nvPr/>
          </p:nvSpPr>
          <p:spPr bwMode="auto">
            <a:xfrm flipH="1">
              <a:off x="3008" y="983"/>
              <a:ext cx="33" cy="55"/>
            </a:xfrm>
            <a:prstGeom prst="line">
              <a:avLst/>
            </a:prstGeom>
            <a:noFill/>
            <a:ln w="7938">
              <a:solidFill>
                <a:srgbClr val="000000"/>
              </a:solidFill>
              <a:round/>
              <a:headEnd/>
              <a:tailEnd/>
            </a:ln>
          </p:spPr>
          <p:txBody>
            <a:bodyPr/>
            <a:lstStyle/>
            <a:p>
              <a:endParaRPr lang="en-US"/>
            </a:p>
          </p:txBody>
        </p:sp>
        <p:sp>
          <p:nvSpPr>
            <p:cNvPr id="49294" name="Line 126"/>
            <p:cNvSpPr>
              <a:spLocks noChangeShapeType="1"/>
            </p:cNvSpPr>
            <p:nvPr/>
          </p:nvSpPr>
          <p:spPr bwMode="auto">
            <a:xfrm flipH="1">
              <a:off x="2960" y="1057"/>
              <a:ext cx="36" cy="57"/>
            </a:xfrm>
            <a:prstGeom prst="line">
              <a:avLst/>
            </a:prstGeom>
            <a:noFill/>
            <a:ln w="7938">
              <a:solidFill>
                <a:srgbClr val="000000"/>
              </a:solidFill>
              <a:round/>
              <a:headEnd/>
              <a:tailEnd/>
            </a:ln>
          </p:spPr>
          <p:txBody>
            <a:bodyPr/>
            <a:lstStyle/>
            <a:p>
              <a:endParaRPr lang="en-US"/>
            </a:p>
          </p:txBody>
        </p:sp>
        <p:sp>
          <p:nvSpPr>
            <p:cNvPr id="49295" name="Line 127"/>
            <p:cNvSpPr>
              <a:spLocks noChangeShapeType="1"/>
            </p:cNvSpPr>
            <p:nvPr/>
          </p:nvSpPr>
          <p:spPr bwMode="auto">
            <a:xfrm flipH="1">
              <a:off x="2916" y="1131"/>
              <a:ext cx="33" cy="57"/>
            </a:xfrm>
            <a:prstGeom prst="line">
              <a:avLst/>
            </a:prstGeom>
            <a:noFill/>
            <a:ln w="7938">
              <a:solidFill>
                <a:srgbClr val="000000"/>
              </a:solidFill>
              <a:round/>
              <a:headEnd/>
              <a:tailEnd/>
            </a:ln>
          </p:spPr>
          <p:txBody>
            <a:bodyPr/>
            <a:lstStyle/>
            <a:p>
              <a:endParaRPr lang="en-US"/>
            </a:p>
          </p:txBody>
        </p:sp>
        <p:sp>
          <p:nvSpPr>
            <p:cNvPr id="49296" name="Line 128"/>
            <p:cNvSpPr>
              <a:spLocks noChangeShapeType="1"/>
            </p:cNvSpPr>
            <p:nvPr/>
          </p:nvSpPr>
          <p:spPr bwMode="auto">
            <a:xfrm flipH="1">
              <a:off x="2867" y="1208"/>
              <a:ext cx="37" cy="54"/>
            </a:xfrm>
            <a:prstGeom prst="line">
              <a:avLst/>
            </a:prstGeom>
            <a:noFill/>
            <a:ln w="7938">
              <a:solidFill>
                <a:srgbClr val="000000"/>
              </a:solidFill>
              <a:round/>
              <a:headEnd/>
              <a:tailEnd/>
            </a:ln>
          </p:spPr>
          <p:txBody>
            <a:bodyPr/>
            <a:lstStyle/>
            <a:p>
              <a:endParaRPr lang="en-US"/>
            </a:p>
          </p:txBody>
        </p:sp>
        <p:sp>
          <p:nvSpPr>
            <p:cNvPr id="49297" name="Line 129"/>
            <p:cNvSpPr>
              <a:spLocks noChangeShapeType="1"/>
            </p:cNvSpPr>
            <p:nvPr/>
          </p:nvSpPr>
          <p:spPr bwMode="auto">
            <a:xfrm flipH="1">
              <a:off x="2822" y="1282"/>
              <a:ext cx="34" cy="58"/>
            </a:xfrm>
            <a:prstGeom prst="line">
              <a:avLst/>
            </a:prstGeom>
            <a:noFill/>
            <a:ln w="7938">
              <a:solidFill>
                <a:srgbClr val="000000"/>
              </a:solidFill>
              <a:round/>
              <a:headEnd/>
              <a:tailEnd/>
            </a:ln>
          </p:spPr>
          <p:txBody>
            <a:bodyPr/>
            <a:lstStyle/>
            <a:p>
              <a:endParaRPr lang="en-US"/>
            </a:p>
          </p:txBody>
        </p:sp>
        <p:sp>
          <p:nvSpPr>
            <p:cNvPr id="49298" name="Line 130"/>
            <p:cNvSpPr>
              <a:spLocks noChangeShapeType="1"/>
            </p:cNvSpPr>
            <p:nvPr/>
          </p:nvSpPr>
          <p:spPr bwMode="auto">
            <a:xfrm flipH="1">
              <a:off x="2786" y="1359"/>
              <a:ext cx="25" cy="41"/>
            </a:xfrm>
            <a:prstGeom prst="line">
              <a:avLst/>
            </a:prstGeom>
            <a:noFill/>
            <a:ln w="7938">
              <a:solidFill>
                <a:srgbClr val="000000"/>
              </a:solidFill>
              <a:round/>
              <a:headEnd/>
              <a:tailEnd/>
            </a:ln>
          </p:spPr>
          <p:txBody>
            <a:bodyPr/>
            <a:lstStyle/>
            <a:p>
              <a:endParaRPr lang="en-US"/>
            </a:p>
          </p:txBody>
        </p:sp>
        <p:sp>
          <p:nvSpPr>
            <p:cNvPr id="49299" name="Freeform 131"/>
            <p:cNvSpPr>
              <a:spLocks/>
            </p:cNvSpPr>
            <p:nvPr/>
          </p:nvSpPr>
          <p:spPr bwMode="auto">
            <a:xfrm>
              <a:off x="2783" y="1277"/>
              <a:ext cx="99" cy="57"/>
            </a:xfrm>
            <a:custGeom>
              <a:avLst/>
              <a:gdLst>
                <a:gd name="T0" fmla="*/ 0 w 80"/>
                <a:gd name="T1" fmla="*/ 0 h 47"/>
                <a:gd name="T2" fmla="*/ 123 w 80"/>
                <a:gd name="T3" fmla="*/ 69 h 47"/>
                <a:gd name="T4" fmla="*/ 0 w 80"/>
                <a:gd name="T5" fmla="*/ 0 h 47"/>
                <a:gd name="T6" fmla="*/ 0 60000 65536"/>
                <a:gd name="T7" fmla="*/ 0 60000 65536"/>
                <a:gd name="T8" fmla="*/ 0 60000 65536"/>
                <a:gd name="T9" fmla="*/ 0 w 80"/>
                <a:gd name="T10" fmla="*/ 0 h 47"/>
                <a:gd name="T11" fmla="*/ 80 w 80"/>
                <a:gd name="T12" fmla="*/ 47 h 47"/>
              </a:gdLst>
              <a:ahLst/>
              <a:cxnLst>
                <a:cxn ang="T6">
                  <a:pos x="T0" y="T1"/>
                </a:cxn>
                <a:cxn ang="T7">
                  <a:pos x="T2" y="T3"/>
                </a:cxn>
                <a:cxn ang="T8">
                  <a:pos x="T4" y="T5"/>
                </a:cxn>
              </a:cxnLst>
              <a:rect l="T9" t="T10" r="T11" b="T12"/>
              <a:pathLst>
                <a:path w="80" h="47">
                  <a:moveTo>
                    <a:pt x="0" y="0"/>
                  </a:moveTo>
                  <a:lnTo>
                    <a:pt x="80" y="47"/>
                  </a:lnTo>
                  <a:lnTo>
                    <a:pt x="0" y="0"/>
                  </a:lnTo>
                  <a:close/>
                </a:path>
              </a:pathLst>
            </a:custGeom>
            <a:solidFill>
              <a:srgbClr val="FFFFFF"/>
            </a:solidFill>
            <a:ln w="9525">
              <a:noFill/>
              <a:round/>
              <a:headEnd/>
              <a:tailEnd/>
            </a:ln>
          </p:spPr>
          <p:txBody>
            <a:bodyPr/>
            <a:lstStyle/>
            <a:p>
              <a:endParaRPr lang="en-US"/>
            </a:p>
          </p:txBody>
        </p:sp>
        <p:sp>
          <p:nvSpPr>
            <p:cNvPr id="49300" name="Line 132"/>
            <p:cNvSpPr>
              <a:spLocks noChangeShapeType="1"/>
            </p:cNvSpPr>
            <p:nvPr/>
          </p:nvSpPr>
          <p:spPr bwMode="auto">
            <a:xfrm>
              <a:off x="2783" y="1277"/>
              <a:ext cx="99" cy="57"/>
            </a:xfrm>
            <a:prstGeom prst="line">
              <a:avLst/>
            </a:prstGeom>
            <a:noFill/>
            <a:ln w="7938">
              <a:solidFill>
                <a:srgbClr val="000000"/>
              </a:solidFill>
              <a:round/>
              <a:headEnd/>
              <a:tailEnd/>
            </a:ln>
          </p:spPr>
          <p:txBody>
            <a:bodyPr/>
            <a:lstStyle/>
            <a:p>
              <a:endParaRPr lang="en-US"/>
            </a:p>
          </p:txBody>
        </p:sp>
        <p:sp>
          <p:nvSpPr>
            <p:cNvPr id="49301" name="Freeform 133"/>
            <p:cNvSpPr>
              <a:spLocks/>
            </p:cNvSpPr>
            <p:nvPr/>
          </p:nvSpPr>
          <p:spPr bwMode="auto">
            <a:xfrm>
              <a:off x="2740" y="1345"/>
              <a:ext cx="100" cy="58"/>
            </a:xfrm>
            <a:custGeom>
              <a:avLst/>
              <a:gdLst>
                <a:gd name="T0" fmla="*/ 0 w 80"/>
                <a:gd name="T1" fmla="*/ 0 h 48"/>
                <a:gd name="T2" fmla="*/ 125 w 80"/>
                <a:gd name="T3" fmla="*/ 70 h 48"/>
                <a:gd name="T4" fmla="*/ 0 w 80"/>
                <a:gd name="T5" fmla="*/ 0 h 48"/>
                <a:gd name="T6" fmla="*/ 0 60000 65536"/>
                <a:gd name="T7" fmla="*/ 0 60000 65536"/>
                <a:gd name="T8" fmla="*/ 0 60000 65536"/>
                <a:gd name="T9" fmla="*/ 0 w 80"/>
                <a:gd name="T10" fmla="*/ 0 h 48"/>
                <a:gd name="T11" fmla="*/ 80 w 80"/>
                <a:gd name="T12" fmla="*/ 48 h 48"/>
              </a:gdLst>
              <a:ahLst/>
              <a:cxnLst>
                <a:cxn ang="T6">
                  <a:pos x="T0" y="T1"/>
                </a:cxn>
                <a:cxn ang="T7">
                  <a:pos x="T2" y="T3"/>
                </a:cxn>
                <a:cxn ang="T8">
                  <a:pos x="T4" y="T5"/>
                </a:cxn>
              </a:cxnLst>
              <a:rect l="T9" t="T10" r="T11" b="T12"/>
              <a:pathLst>
                <a:path w="80" h="48">
                  <a:moveTo>
                    <a:pt x="0" y="0"/>
                  </a:moveTo>
                  <a:lnTo>
                    <a:pt x="80" y="48"/>
                  </a:lnTo>
                  <a:lnTo>
                    <a:pt x="0" y="0"/>
                  </a:lnTo>
                  <a:close/>
                </a:path>
              </a:pathLst>
            </a:custGeom>
            <a:solidFill>
              <a:srgbClr val="FFFFFF"/>
            </a:solidFill>
            <a:ln w="9525">
              <a:noFill/>
              <a:round/>
              <a:headEnd/>
              <a:tailEnd/>
            </a:ln>
          </p:spPr>
          <p:txBody>
            <a:bodyPr/>
            <a:lstStyle/>
            <a:p>
              <a:endParaRPr lang="en-US"/>
            </a:p>
          </p:txBody>
        </p:sp>
        <p:sp>
          <p:nvSpPr>
            <p:cNvPr id="49302" name="Line 134"/>
            <p:cNvSpPr>
              <a:spLocks noChangeShapeType="1"/>
            </p:cNvSpPr>
            <p:nvPr/>
          </p:nvSpPr>
          <p:spPr bwMode="auto">
            <a:xfrm>
              <a:off x="2740" y="1345"/>
              <a:ext cx="100" cy="58"/>
            </a:xfrm>
            <a:prstGeom prst="line">
              <a:avLst/>
            </a:prstGeom>
            <a:noFill/>
            <a:ln w="7938">
              <a:solidFill>
                <a:srgbClr val="000000"/>
              </a:solidFill>
              <a:round/>
              <a:headEnd/>
              <a:tailEnd/>
            </a:ln>
          </p:spPr>
          <p:txBody>
            <a:bodyPr/>
            <a:lstStyle/>
            <a:p>
              <a:endParaRPr lang="en-US"/>
            </a:p>
          </p:txBody>
        </p:sp>
        <p:sp>
          <p:nvSpPr>
            <p:cNvPr id="49303" name="Freeform 135"/>
            <p:cNvSpPr>
              <a:spLocks/>
            </p:cNvSpPr>
            <p:nvPr/>
          </p:nvSpPr>
          <p:spPr bwMode="auto">
            <a:xfrm>
              <a:off x="2829" y="1203"/>
              <a:ext cx="98" cy="57"/>
            </a:xfrm>
            <a:custGeom>
              <a:avLst/>
              <a:gdLst>
                <a:gd name="T0" fmla="*/ 0 w 79"/>
                <a:gd name="T1" fmla="*/ 0 h 47"/>
                <a:gd name="T2" fmla="*/ 122 w 79"/>
                <a:gd name="T3" fmla="*/ 69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49304" name="Line 136"/>
            <p:cNvSpPr>
              <a:spLocks noChangeShapeType="1"/>
            </p:cNvSpPr>
            <p:nvPr/>
          </p:nvSpPr>
          <p:spPr bwMode="auto">
            <a:xfrm>
              <a:off x="2829" y="1203"/>
              <a:ext cx="98" cy="57"/>
            </a:xfrm>
            <a:prstGeom prst="line">
              <a:avLst/>
            </a:prstGeom>
            <a:noFill/>
            <a:ln w="7938">
              <a:solidFill>
                <a:srgbClr val="000000"/>
              </a:solidFill>
              <a:round/>
              <a:headEnd/>
              <a:tailEnd/>
            </a:ln>
          </p:spPr>
          <p:txBody>
            <a:bodyPr/>
            <a:lstStyle/>
            <a:p>
              <a:endParaRPr lang="en-US"/>
            </a:p>
          </p:txBody>
        </p:sp>
        <p:sp>
          <p:nvSpPr>
            <p:cNvPr id="49305" name="Freeform 137"/>
            <p:cNvSpPr>
              <a:spLocks/>
            </p:cNvSpPr>
            <p:nvPr/>
          </p:nvSpPr>
          <p:spPr bwMode="auto">
            <a:xfrm>
              <a:off x="2876" y="1125"/>
              <a:ext cx="98" cy="58"/>
            </a:xfrm>
            <a:custGeom>
              <a:avLst/>
              <a:gdLst>
                <a:gd name="T0" fmla="*/ 0 w 79"/>
                <a:gd name="T1" fmla="*/ 0 h 48"/>
                <a:gd name="T2" fmla="*/ 122 w 79"/>
                <a:gd name="T3" fmla="*/ 70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49306" name="Line 138"/>
            <p:cNvSpPr>
              <a:spLocks noChangeShapeType="1"/>
            </p:cNvSpPr>
            <p:nvPr/>
          </p:nvSpPr>
          <p:spPr bwMode="auto">
            <a:xfrm>
              <a:off x="2876" y="1125"/>
              <a:ext cx="98" cy="58"/>
            </a:xfrm>
            <a:prstGeom prst="line">
              <a:avLst/>
            </a:prstGeom>
            <a:noFill/>
            <a:ln w="7938">
              <a:solidFill>
                <a:srgbClr val="000000"/>
              </a:solidFill>
              <a:round/>
              <a:headEnd/>
              <a:tailEnd/>
            </a:ln>
          </p:spPr>
          <p:txBody>
            <a:bodyPr/>
            <a:lstStyle/>
            <a:p>
              <a:endParaRPr lang="en-US"/>
            </a:p>
          </p:txBody>
        </p:sp>
        <p:sp>
          <p:nvSpPr>
            <p:cNvPr id="49307" name="Freeform 139"/>
            <p:cNvSpPr>
              <a:spLocks/>
            </p:cNvSpPr>
            <p:nvPr/>
          </p:nvSpPr>
          <p:spPr bwMode="auto">
            <a:xfrm>
              <a:off x="2923" y="1051"/>
              <a:ext cx="96" cy="61"/>
            </a:xfrm>
            <a:custGeom>
              <a:avLst/>
              <a:gdLst>
                <a:gd name="T0" fmla="*/ 0 w 77"/>
                <a:gd name="T1" fmla="*/ 0 h 50"/>
                <a:gd name="T2" fmla="*/ 120 w 77"/>
                <a:gd name="T3" fmla="*/ 74 h 50"/>
                <a:gd name="T4" fmla="*/ 0 w 77"/>
                <a:gd name="T5" fmla="*/ 0 h 50"/>
                <a:gd name="T6" fmla="*/ 0 60000 65536"/>
                <a:gd name="T7" fmla="*/ 0 60000 65536"/>
                <a:gd name="T8" fmla="*/ 0 60000 65536"/>
                <a:gd name="T9" fmla="*/ 0 w 77"/>
                <a:gd name="T10" fmla="*/ 0 h 50"/>
                <a:gd name="T11" fmla="*/ 77 w 77"/>
                <a:gd name="T12" fmla="*/ 50 h 50"/>
              </a:gdLst>
              <a:ahLst/>
              <a:cxnLst>
                <a:cxn ang="T6">
                  <a:pos x="T0" y="T1"/>
                </a:cxn>
                <a:cxn ang="T7">
                  <a:pos x="T2" y="T3"/>
                </a:cxn>
                <a:cxn ang="T8">
                  <a:pos x="T4" y="T5"/>
                </a:cxn>
              </a:cxnLst>
              <a:rect l="T9" t="T10" r="T11" b="T12"/>
              <a:pathLst>
                <a:path w="77" h="50">
                  <a:moveTo>
                    <a:pt x="0" y="0"/>
                  </a:moveTo>
                  <a:lnTo>
                    <a:pt x="77" y="50"/>
                  </a:lnTo>
                  <a:lnTo>
                    <a:pt x="0" y="0"/>
                  </a:lnTo>
                  <a:close/>
                </a:path>
              </a:pathLst>
            </a:custGeom>
            <a:solidFill>
              <a:srgbClr val="FFFFFF"/>
            </a:solidFill>
            <a:ln w="9525">
              <a:noFill/>
              <a:round/>
              <a:headEnd/>
              <a:tailEnd/>
            </a:ln>
          </p:spPr>
          <p:txBody>
            <a:bodyPr/>
            <a:lstStyle/>
            <a:p>
              <a:endParaRPr lang="en-US"/>
            </a:p>
          </p:txBody>
        </p:sp>
        <p:sp>
          <p:nvSpPr>
            <p:cNvPr id="49308" name="Line 140"/>
            <p:cNvSpPr>
              <a:spLocks noChangeShapeType="1"/>
            </p:cNvSpPr>
            <p:nvPr/>
          </p:nvSpPr>
          <p:spPr bwMode="auto">
            <a:xfrm>
              <a:off x="2923" y="1051"/>
              <a:ext cx="96" cy="61"/>
            </a:xfrm>
            <a:prstGeom prst="line">
              <a:avLst/>
            </a:prstGeom>
            <a:noFill/>
            <a:ln w="7938">
              <a:solidFill>
                <a:srgbClr val="000000"/>
              </a:solidFill>
              <a:round/>
              <a:headEnd/>
              <a:tailEnd/>
            </a:ln>
          </p:spPr>
          <p:txBody>
            <a:bodyPr/>
            <a:lstStyle/>
            <a:p>
              <a:endParaRPr lang="en-US"/>
            </a:p>
          </p:txBody>
        </p:sp>
        <p:sp>
          <p:nvSpPr>
            <p:cNvPr id="49309" name="Freeform 141"/>
            <p:cNvSpPr>
              <a:spLocks/>
            </p:cNvSpPr>
            <p:nvPr/>
          </p:nvSpPr>
          <p:spPr bwMode="auto">
            <a:xfrm>
              <a:off x="2969" y="977"/>
              <a:ext cx="98" cy="59"/>
            </a:xfrm>
            <a:custGeom>
              <a:avLst/>
              <a:gdLst>
                <a:gd name="T0" fmla="*/ 0 w 79"/>
                <a:gd name="T1" fmla="*/ 0 h 48"/>
                <a:gd name="T2" fmla="*/ 122 w 79"/>
                <a:gd name="T3" fmla="*/ 73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49310" name="Line 142"/>
            <p:cNvSpPr>
              <a:spLocks noChangeShapeType="1"/>
            </p:cNvSpPr>
            <p:nvPr/>
          </p:nvSpPr>
          <p:spPr bwMode="auto">
            <a:xfrm>
              <a:off x="2969" y="977"/>
              <a:ext cx="98" cy="59"/>
            </a:xfrm>
            <a:prstGeom prst="line">
              <a:avLst/>
            </a:prstGeom>
            <a:noFill/>
            <a:ln w="7938">
              <a:solidFill>
                <a:srgbClr val="000000"/>
              </a:solidFill>
              <a:round/>
              <a:headEnd/>
              <a:tailEnd/>
            </a:ln>
          </p:spPr>
          <p:txBody>
            <a:bodyPr/>
            <a:lstStyle/>
            <a:p>
              <a:endParaRPr lang="en-US"/>
            </a:p>
          </p:txBody>
        </p:sp>
        <p:sp>
          <p:nvSpPr>
            <p:cNvPr id="49311" name="Freeform 143"/>
            <p:cNvSpPr>
              <a:spLocks/>
            </p:cNvSpPr>
            <p:nvPr/>
          </p:nvSpPr>
          <p:spPr bwMode="auto">
            <a:xfrm>
              <a:off x="3014" y="903"/>
              <a:ext cx="98" cy="59"/>
            </a:xfrm>
            <a:custGeom>
              <a:avLst/>
              <a:gdLst>
                <a:gd name="T0" fmla="*/ 0 w 79"/>
                <a:gd name="T1" fmla="*/ 0 h 48"/>
                <a:gd name="T2" fmla="*/ 122 w 79"/>
                <a:gd name="T3" fmla="*/ 73 h 48"/>
                <a:gd name="T4" fmla="*/ 0 w 79"/>
                <a:gd name="T5" fmla="*/ 0 h 48"/>
                <a:gd name="T6" fmla="*/ 0 60000 65536"/>
                <a:gd name="T7" fmla="*/ 0 60000 65536"/>
                <a:gd name="T8" fmla="*/ 0 60000 65536"/>
                <a:gd name="T9" fmla="*/ 0 w 79"/>
                <a:gd name="T10" fmla="*/ 0 h 48"/>
                <a:gd name="T11" fmla="*/ 79 w 79"/>
                <a:gd name="T12" fmla="*/ 48 h 48"/>
              </a:gdLst>
              <a:ahLst/>
              <a:cxnLst>
                <a:cxn ang="T6">
                  <a:pos x="T0" y="T1"/>
                </a:cxn>
                <a:cxn ang="T7">
                  <a:pos x="T2" y="T3"/>
                </a:cxn>
                <a:cxn ang="T8">
                  <a:pos x="T4" y="T5"/>
                </a:cxn>
              </a:cxnLst>
              <a:rect l="T9" t="T10" r="T11" b="T12"/>
              <a:pathLst>
                <a:path w="79" h="48">
                  <a:moveTo>
                    <a:pt x="0" y="0"/>
                  </a:moveTo>
                  <a:lnTo>
                    <a:pt x="79" y="48"/>
                  </a:lnTo>
                  <a:lnTo>
                    <a:pt x="0" y="0"/>
                  </a:lnTo>
                  <a:close/>
                </a:path>
              </a:pathLst>
            </a:custGeom>
            <a:solidFill>
              <a:srgbClr val="FFFFFF"/>
            </a:solidFill>
            <a:ln w="9525">
              <a:noFill/>
              <a:round/>
              <a:headEnd/>
              <a:tailEnd/>
            </a:ln>
          </p:spPr>
          <p:txBody>
            <a:bodyPr/>
            <a:lstStyle/>
            <a:p>
              <a:endParaRPr lang="en-US"/>
            </a:p>
          </p:txBody>
        </p:sp>
        <p:sp>
          <p:nvSpPr>
            <p:cNvPr id="49312" name="Line 144"/>
            <p:cNvSpPr>
              <a:spLocks noChangeShapeType="1"/>
            </p:cNvSpPr>
            <p:nvPr/>
          </p:nvSpPr>
          <p:spPr bwMode="auto">
            <a:xfrm>
              <a:off x="3014" y="903"/>
              <a:ext cx="98" cy="59"/>
            </a:xfrm>
            <a:prstGeom prst="line">
              <a:avLst/>
            </a:prstGeom>
            <a:noFill/>
            <a:ln w="7938">
              <a:solidFill>
                <a:srgbClr val="000000"/>
              </a:solidFill>
              <a:round/>
              <a:headEnd/>
              <a:tailEnd/>
            </a:ln>
          </p:spPr>
          <p:txBody>
            <a:bodyPr/>
            <a:lstStyle/>
            <a:p>
              <a:endParaRPr lang="en-US"/>
            </a:p>
          </p:txBody>
        </p:sp>
        <p:sp>
          <p:nvSpPr>
            <p:cNvPr id="49313" name="Freeform 145"/>
            <p:cNvSpPr>
              <a:spLocks/>
            </p:cNvSpPr>
            <p:nvPr/>
          </p:nvSpPr>
          <p:spPr bwMode="auto">
            <a:xfrm>
              <a:off x="3061" y="827"/>
              <a:ext cx="98" cy="57"/>
            </a:xfrm>
            <a:custGeom>
              <a:avLst/>
              <a:gdLst>
                <a:gd name="T0" fmla="*/ 0 w 79"/>
                <a:gd name="T1" fmla="*/ 0 h 47"/>
                <a:gd name="T2" fmla="*/ 122 w 79"/>
                <a:gd name="T3" fmla="*/ 69 h 47"/>
                <a:gd name="T4" fmla="*/ 0 w 79"/>
                <a:gd name="T5" fmla="*/ 0 h 47"/>
                <a:gd name="T6" fmla="*/ 0 60000 65536"/>
                <a:gd name="T7" fmla="*/ 0 60000 65536"/>
                <a:gd name="T8" fmla="*/ 0 60000 65536"/>
                <a:gd name="T9" fmla="*/ 0 w 79"/>
                <a:gd name="T10" fmla="*/ 0 h 47"/>
                <a:gd name="T11" fmla="*/ 79 w 79"/>
                <a:gd name="T12" fmla="*/ 47 h 47"/>
              </a:gdLst>
              <a:ahLst/>
              <a:cxnLst>
                <a:cxn ang="T6">
                  <a:pos x="T0" y="T1"/>
                </a:cxn>
                <a:cxn ang="T7">
                  <a:pos x="T2" y="T3"/>
                </a:cxn>
                <a:cxn ang="T8">
                  <a:pos x="T4" y="T5"/>
                </a:cxn>
              </a:cxnLst>
              <a:rect l="T9" t="T10" r="T11" b="T12"/>
              <a:pathLst>
                <a:path w="79" h="47">
                  <a:moveTo>
                    <a:pt x="0" y="0"/>
                  </a:moveTo>
                  <a:lnTo>
                    <a:pt x="79" y="47"/>
                  </a:lnTo>
                  <a:lnTo>
                    <a:pt x="0" y="0"/>
                  </a:lnTo>
                  <a:close/>
                </a:path>
              </a:pathLst>
            </a:custGeom>
            <a:solidFill>
              <a:srgbClr val="FFFFFF"/>
            </a:solidFill>
            <a:ln w="9525">
              <a:noFill/>
              <a:round/>
              <a:headEnd/>
              <a:tailEnd/>
            </a:ln>
          </p:spPr>
          <p:txBody>
            <a:bodyPr/>
            <a:lstStyle/>
            <a:p>
              <a:endParaRPr lang="en-US"/>
            </a:p>
          </p:txBody>
        </p:sp>
        <p:sp>
          <p:nvSpPr>
            <p:cNvPr id="49314" name="Line 146"/>
            <p:cNvSpPr>
              <a:spLocks noChangeShapeType="1"/>
            </p:cNvSpPr>
            <p:nvPr/>
          </p:nvSpPr>
          <p:spPr bwMode="auto">
            <a:xfrm>
              <a:off x="3061" y="827"/>
              <a:ext cx="98" cy="57"/>
            </a:xfrm>
            <a:prstGeom prst="line">
              <a:avLst/>
            </a:prstGeom>
            <a:noFill/>
            <a:ln w="7938">
              <a:solidFill>
                <a:srgbClr val="000000"/>
              </a:solidFill>
              <a:round/>
              <a:headEnd/>
              <a:tailEnd/>
            </a:ln>
          </p:spPr>
          <p:txBody>
            <a:bodyPr/>
            <a:lstStyle/>
            <a:p>
              <a:endParaRPr lang="en-US"/>
            </a:p>
          </p:txBody>
        </p:sp>
        <p:sp>
          <p:nvSpPr>
            <p:cNvPr id="49315" name="Rectangle 147"/>
            <p:cNvSpPr>
              <a:spLocks noChangeArrowheads="1"/>
            </p:cNvSpPr>
            <p:nvPr/>
          </p:nvSpPr>
          <p:spPr bwMode="auto">
            <a:xfrm>
              <a:off x="3289" y="638"/>
              <a:ext cx="368"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Metal rod</a:t>
              </a:r>
              <a:endParaRPr lang="en-US" sz="1400" b="0">
                <a:latin typeface="Times New Roman" pitchFamily="18" charset="0"/>
              </a:endParaRPr>
            </a:p>
          </p:txBody>
        </p:sp>
        <p:sp>
          <p:nvSpPr>
            <p:cNvPr id="49316" name="Rectangle 148"/>
            <p:cNvSpPr>
              <a:spLocks noChangeArrowheads="1"/>
            </p:cNvSpPr>
            <p:nvPr/>
          </p:nvSpPr>
          <p:spPr bwMode="auto">
            <a:xfrm>
              <a:off x="3167" y="902"/>
              <a:ext cx="446"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Tissue fluid</a:t>
              </a:r>
              <a:endParaRPr lang="en-US" sz="1400" b="0">
                <a:latin typeface="Times New Roman" pitchFamily="18" charset="0"/>
              </a:endParaRPr>
            </a:p>
          </p:txBody>
        </p:sp>
        <p:sp>
          <p:nvSpPr>
            <p:cNvPr id="49317" name="Rectangle 149"/>
            <p:cNvSpPr>
              <a:spLocks noChangeArrowheads="1"/>
            </p:cNvSpPr>
            <p:nvPr/>
          </p:nvSpPr>
          <p:spPr bwMode="auto">
            <a:xfrm>
              <a:off x="3291" y="1082"/>
              <a:ext cx="406" cy="177"/>
            </a:xfrm>
            <a:prstGeom prst="rect">
              <a:avLst/>
            </a:prstGeom>
            <a:noFill/>
            <a:ln w="9525">
              <a:noFill/>
              <a:miter lim="800000"/>
              <a:headEnd/>
              <a:tailEnd/>
            </a:ln>
          </p:spPr>
          <p:txBody>
            <a:bodyPr wrap="none" lIns="0" tIns="0" rIns="0" bIns="0">
              <a:spAutoFit/>
            </a:bodyPr>
            <a:lstStyle/>
            <a:p>
              <a:pPr eaLnBrk="1" hangingPunct="1">
                <a:lnSpc>
                  <a:spcPct val="75000"/>
                </a:lnSpc>
              </a:pPr>
              <a:r>
                <a:rPr lang="en-US" sz="1400" b="0">
                  <a:solidFill>
                    <a:srgbClr val="000000"/>
                  </a:solidFill>
                  <a:latin typeface="Times New Roman" pitchFamily="18" charset="0"/>
                </a:rPr>
                <a:t>Membrane</a:t>
              </a:r>
            </a:p>
            <a:p>
              <a:pPr eaLnBrk="1" hangingPunct="1">
                <a:lnSpc>
                  <a:spcPct val="75000"/>
                </a:lnSpc>
              </a:pPr>
              <a:r>
                <a:rPr lang="en-US" sz="1400" b="0">
                  <a:solidFill>
                    <a:srgbClr val="000000"/>
                  </a:solidFill>
                  <a:latin typeface="Times New Roman" pitchFamily="18" charset="0"/>
                </a:rPr>
                <a:t>potential</a:t>
              </a:r>
              <a:endParaRPr lang="en-US" sz="1400" b="0">
                <a:latin typeface="Times New Roman" pitchFamily="18" charset="0"/>
              </a:endParaRPr>
            </a:p>
          </p:txBody>
        </p:sp>
        <p:sp>
          <p:nvSpPr>
            <p:cNvPr id="49318" name="Rectangle 150"/>
            <p:cNvSpPr>
              <a:spLocks noChangeArrowheads="1"/>
            </p:cNvSpPr>
            <p:nvPr/>
          </p:nvSpPr>
          <p:spPr bwMode="auto">
            <a:xfrm>
              <a:off x="2199" y="1459"/>
              <a:ext cx="68"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N</a:t>
              </a:r>
              <a:endParaRPr lang="en-US" sz="1400" b="0">
                <a:latin typeface="Times New Roman" pitchFamily="18" charset="0"/>
              </a:endParaRPr>
            </a:p>
          </p:txBody>
        </p:sp>
        <p:sp>
          <p:nvSpPr>
            <p:cNvPr id="49319" name="Rectangle 151"/>
            <p:cNvSpPr>
              <a:spLocks noChangeArrowheads="1"/>
            </p:cNvSpPr>
            <p:nvPr/>
          </p:nvSpPr>
          <p:spPr bwMode="auto">
            <a:xfrm>
              <a:off x="2252" y="1257"/>
              <a:ext cx="6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C</a:t>
              </a:r>
              <a:endParaRPr lang="en-US" sz="1400" b="0">
                <a:latin typeface="Times New Roman" pitchFamily="18" charset="0"/>
              </a:endParaRPr>
            </a:p>
          </p:txBody>
        </p:sp>
        <p:sp>
          <p:nvSpPr>
            <p:cNvPr id="49320" name="Rectangle 152"/>
            <p:cNvSpPr>
              <a:spLocks noChangeArrowheads="1"/>
            </p:cNvSpPr>
            <p:nvPr/>
          </p:nvSpPr>
          <p:spPr bwMode="auto">
            <a:xfrm>
              <a:off x="4266" y="662"/>
              <a:ext cx="6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B</a:t>
              </a:r>
              <a:endParaRPr lang="en-US" sz="1400" b="0">
                <a:latin typeface="Times New Roman" pitchFamily="18" charset="0"/>
              </a:endParaRPr>
            </a:p>
          </p:txBody>
        </p:sp>
        <p:sp>
          <p:nvSpPr>
            <p:cNvPr id="49321" name="Rectangle 153"/>
            <p:cNvSpPr>
              <a:spLocks noChangeArrowheads="1"/>
            </p:cNvSpPr>
            <p:nvPr/>
          </p:nvSpPr>
          <p:spPr bwMode="auto">
            <a:xfrm>
              <a:off x="4266" y="419"/>
              <a:ext cx="68"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a:t>
              </a:r>
              <a:endParaRPr lang="en-US" sz="1400" b="0">
                <a:latin typeface="Times New Roman" pitchFamily="18" charset="0"/>
              </a:endParaRPr>
            </a:p>
          </p:txBody>
        </p:sp>
        <p:sp>
          <p:nvSpPr>
            <p:cNvPr id="49322" name="Rectangle 154"/>
            <p:cNvSpPr>
              <a:spLocks noChangeArrowheads="1"/>
            </p:cNvSpPr>
            <p:nvPr/>
          </p:nvSpPr>
          <p:spPr bwMode="auto">
            <a:xfrm>
              <a:off x="4050" y="1044"/>
              <a:ext cx="381" cy="199"/>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Reference</a:t>
              </a:r>
            </a:p>
            <a:p>
              <a:pPr eaLnBrk="1" hangingPunct="1">
                <a:lnSpc>
                  <a:spcPct val="85000"/>
                </a:lnSpc>
              </a:pPr>
              <a:r>
                <a:rPr lang="en-US" sz="1400" b="0">
                  <a:solidFill>
                    <a:srgbClr val="000000"/>
                  </a:solidFill>
                  <a:latin typeface="Times New Roman" pitchFamily="18" charset="0"/>
                </a:rPr>
                <a:t>electrode</a:t>
              </a:r>
              <a:endParaRPr lang="en-US" sz="1400" b="0">
                <a:latin typeface="Times New Roman" pitchFamily="18" charset="0"/>
              </a:endParaRPr>
            </a:p>
          </p:txBody>
        </p:sp>
        <p:sp>
          <p:nvSpPr>
            <p:cNvPr id="49323" name="Rectangle 155"/>
            <p:cNvSpPr>
              <a:spLocks noChangeArrowheads="1"/>
            </p:cNvSpPr>
            <p:nvPr/>
          </p:nvSpPr>
          <p:spPr bwMode="auto">
            <a:xfrm>
              <a:off x="2201" y="598"/>
              <a:ext cx="375"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Insulation</a:t>
              </a:r>
              <a:endParaRPr lang="en-US" sz="1400" b="0">
                <a:latin typeface="Times New Roman" pitchFamily="18" charset="0"/>
              </a:endParaRPr>
            </a:p>
          </p:txBody>
        </p:sp>
        <p:sp>
          <p:nvSpPr>
            <p:cNvPr id="49324" name="Rectangle 156"/>
            <p:cNvSpPr>
              <a:spLocks noChangeArrowheads="1"/>
            </p:cNvSpPr>
            <p:nvPr/>
          </p:nvSpPr>
          <p:spPr bwMode="auto">
            <a:xfrm>
              <a:off x="2571" y="874"/>
              <a:ext cx="93" cy="117"/>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C</a:t>
              </a:r>
              <a:r>
                <a:rPr lang="en-US" sz="1400" b="0" baseline="-25000">
                  <a:solidFill>
                    <a:srgbClr val="000000"/>
                  </a:solidFill>
                  <a:latin typeface="Times New Roman" pitchFamily="18" charset="0"/>
                </a:rPr>
                <a:t>d</a:t>
              </a:r>
            </a:p>
          </p:txBody>
        </p:sp>
        <p:sp>
          <p:nvSpPr>
            <p:cNvPr id="49325" name="Rectangle 157"/>
            <p:cNvSpPr>
              <a:spLocks noChangeArrowheads="1"/>
            </p:cNvSpPr>
            <p:nvPr/>
          </p:nvSpPr>
          <p:spPr bwMode="auto">
            <a:xfrm>
              <a:off x="1432" y="872"/>
              <a:ext cx="397" cy="199"/>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Cell</a:t>
              </a:r>
            </a:p>
            <a:p>
              <a:pPr eaLnBrk="1" hangingPunct="1">
                <a:lnSpc>
                  <a:spcPct val="85000"/>
                </a:lnSpc>
              </a:pPr>
              <a:r>
                <a:rPr lang="en-US" sz="1400" b="0">
                  <a:solidFill>
                    <a:srgbClr val="000000"/>
                  </a:solidFill>
                  <a:latin typeface="Times New Roman" pitchFamily="18" charset="0"/>
                </a:rPr>
                <a:t>membrane</a:t>
              </a:r>
            </a:p>
          </p:txBody>
        </p:sp>
        <p:sp>
          <p:nvSpPr>
            <p:cNvPr id="49326" name="Freeform 158"/>
            <p:cNvSpPr>
              <a:spLocks/>
            </p:cNvSpPr>
            <p:nvPr/>
          </p:nvSpPr>
          <p:spPr bwMode="auto">
            <a:xfrm>
              <a:off x="4004" y="1356"/>
              <a:ext cx="41" cy="47"/>
            </a:xfrm>
            <a:custGeom>
              <a:avLst/>
              <a:gdLst>
                <a:gd name="T0" fmla="*/ 34 w 33"/>
                <a:gd name="T1" fmla="*/ 17 h 39"/>
                <a:gd name="T2" fmla="*/ 34 w 33"/>
                <a:gd name="T3" fmla="*/ 17 h 39"/>
                <a:gd name="T4" fmla="*/ 45 w 33"/>
                <a:gd name="T5" fmla="*/ 20 h 39"/>
                <a:gd name="T6" fmla="*/ 51 w 33"/>
                <a:gd name="T7" fmla="*/ 23 h 39"/>
                <a:gd name="T8" fmla="*/ 51 w 33"/>
                <a:gd name="T9" fmla="*/ 23 h 39"/>
                <a:gd name="T10" fmla="*/ 24 w 33"/>
                <a:gd name="T11" fmla="*/ 40 h 39"/>
                <a:gd name="T12" fmla="*/ 0 w 33"/>
                <a:gd name="T13" fmla="*/ 57 h 39"/>
                <a:gd name="T14" fmla="*/ 0 w 33"/>
                <a:gd name="T15" fmla="*/ 57 h 39"/>
                <a:gd name="T16" fmla="*/ 14 w 33"/>
                <a:gd name="T17" fmla="*/ 30 h 39"/>
                <a:gd name="T18" fmla="*/ 24 w 33"/>
                <a:gd name="T19" fmla="*/ 0 h 39"/>
                <a:gd name="T20" fmla="*/ 24 w 33"/>
                <a:gd name="T21" fmla="*/ 0 h 39"/>
                <a:gd name="T22" fmla="*/ 31 w 33"/>
                <a:gd name="T23" fmla="*/ 10 h 39"/>
                <a:gd name="T24" fmla="*/ 34 w 33"/>
                <a:gd name="T25" fmla="*/ 17 h 39"/>
                <a:gd name="T26" fmla="*/ 34 w 33"/>
                <a:gd name="T27" fmla="*/ 1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39"/>
                <a:gd name="T44" fmla="*/ 33 w 33"/>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39">
                  <a:moveTo>
                    <a:pt x="22" y="12"/>
                  </a:moveTo>
                  <a:lnTo>
                    <a:pt x="22" y="12"/>
                  </a:lnTo>
                  <a:lnTo>
                    <a:pt x="29" y="14"/>
                  </a:lnTo>
                  <a:lnTo>
                    <a:pt x="33" y="16"/>
                  </a:lnTo>
                  <a:lnTo>
                    <a:pt x="15" y="27"/>
                  </a:lnTo>
                  <a:lnTo>
                    <a:pt x="0" y="39"/>
                  </a:lnTo>
                  <a:lnTo>
                    <a:pt x="9" y="21"/>
                  </a:lnTo>
                  <a:lnTo>
                    <a:pt x="15" y="0"/>
                  </a:lnTo>
                  <a:lnTo>
                    <a:pt x="20" y="7"/>
                  </a:lnTo>
                  <a:lnTo>
                    <a:pt x="22" y="12"/>
                  </a:lnTo>
                  <a:close/>
                </a:path>
              </a:pathLst>
            </a:custGeom>
            <a:solidFill>
              <a:srgbClr val="000000"/>
            </a:solidFill>
            <a:ln w="7938">
              <a:solidFill>
                <a:srgbClr val="000000"/>
              </a:solidFill>
              <a:round/>
              <a:headEnd/>
              <a:tailEnd/>
            </a:ln>
          </p:spPr>
          <p:txBody>
            <a:bodyPr/>
            <a:lstStyle/>
            <a:p>
              <a:endParaRPr lang="en-US"/>
            </a:p>
          </p:txBody>
        </p:sp>
        <p:sp>
          <p:nvSpPr>
            <p:cNvPr id="49327" name="Line 159"/>
            <p:cNvSpPr>
              <a:spLocks noChangeShapeType="1"/>
            </p:cNvSpPr>
            <p:nvPr/>
          </p:nvSpPr>
          <p:spPr bwMode="auto">
            <a:xfrm flipV="1">
              <a:off x="3224" y="1301"/>
              <a:ext cx="71" cy="72"/>
            </a:xfrm>
            <a:prstGeom prst="line">
              <a:avLst/>
            </a:prstGeom>
            <a:noFill/>
            <a:ln w="7938">
              <a:solidFill>
                <a:srgbClr val="000000"/>
              </a:solidFill>
              <a:round/>
              <a:headEnd/>
              <a:tailEnd/>
            </a:ln>
          </p:spPr>
          <p:txBody>
            <a:bodyPr/>
            <a:lstStyle/>
            <a:p>
              <a:endParaRPr lang="en-US"/>
            </a:p>
          </p:txBody>
        </p:sp>
        <p:sp>
          <p:nvSpPr>
            <p:cNvPr id="49328" name="Freeform 160"/>
            <p:cNvSpPr>
              <a:spLocks/>
            </p:cNvSpPr>
            <p:nvPr/>
          </p:nvSpPr>
          <p:spPr bwMode="auto">
            <a:xfrm>
              <a:off x="3197" y="1359"/>
              <a:ext cx="44" cy="44"/>
            </a:xfrm>
            <a:custGeom>
              <a:avLst/>
              <a:gdLst>
                <a:gd name="T0" fmla="*/ 38 w 36"/>
                <a:gd name="T1" fmla="*/ 13 h 36"/>
                <a:gd name="T2" fmla="*/ 38 w 36"/>
                <a:gd name="T3" fmla="*/ 13 h 36"/>
                <a:gd name="T4" fmla="*/ 46 w 36"/>
                <a:gd name="T5" fmla="*/ 20 h 36"/>
                <a:gd name="T6" fmla="*/ 54 w 36"/>
                <a:gd name="T7" fmla="*/ 22 h 36"/>
                <a:gd name="T8" fmla="*/ 54 w 36"/>
                <a:gd name="T9" fmla="*/ 22 h 36"/>
                <a:gd name="T10" fmla="*/ 27 w 36"/>
                <a:gd name="T11" fmla="*/ 35 h 36"/>
                <a:gd name="T12" fmla="*/ 0 w 36"/>
                <a:gd name="T13" fmla="*/ 54 h 36"/>
                <a:gd name="T14" fmla="*/ 0 w 36"/>
                <a:gd name="T15" fmla="*/ 54 h 36"/>
                <a:gd name="T16" fmla="*/ 16 w 36"/>
                <a:gd name="T17" fmla="*/ 27 h 36"/>
                <a:gd name="T18" fmla="*/ 27 w 36"/>
                <a:gd name="T19" fmla="*/ 0 h 36"/>
                <a:gd name="T20" fmla="*/ 27 w 36"/>
                <a:gd name="T21" fmla="*/ 0 h 36"/>
                <a:gd name="T22" fmla="*/ 33 w 36"/>
                <a:gd name="T23" fmla="*/ 9 h 36"/>
                <a:gd name="T24" fmla="*/ 38 w 36"/>
                <a:gd name="T25" fmla="*/ 13 h 36"/>
                <a:gd name="T26" fmla="*/ 38 w 36"/>
                <a:gd name="T27" fmla="*/ 13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25" y="9"/>
                  </a:moveTo>
                  <a:lnTo>
                    <a:pt x="25" y="9"/>
                  </a:lnTo>
                  <a:lnTo>
                    <a:pt x="31" y="13"/>
                  </a:lnTo>
                  <a:lnTo>
                    <a:pt x="36" y="15"/>
                  </a:lnTo>
                  <a:lnTo>
                    <a:pt x="18" y="24"/>
                  </a:lnTo>
                  <a:lnTo>
                    <a:pt x="0" y="36"/>
                  </a:lnTo>
                  <a:lnTo>
                    <a:pt x="11" y="18"/>
                  </a:lnTo>
                  <a:lnTo>
                    <a:pt x="18" y="0"/>
                  </a:lnTo>
                  <a:lnTo>
                    <a:pt x="22" y="6"/>
                  </a:lnTo>
                  <a:lnTo>
                    <a:pt x="25" y="9"/>
                  </a:lnTo>
                  <a:close/>
                </a:path>
              </a:pathLst>
            </a:custGeom>
            <a:solidFill>
              <a:srgbClr val="000000"/>
            </a:solidFill>
            <a:ln w="7938">
              <a:solidFill>
                <a:srgbClr val="000000"/>
              </a:solidFill>
              <a:round/>
              <a:headEnd/>
              <a:tailEnd/>
            </a:ln>
          </p:spPr>
          <p:txBody>
            <a:bodyPr/>
            <a:lstStyle/>
            <a:p>
              <a:endParaRPr lang="en-US"/>
            </a:p>
          </p:txBody>
        </p:sp>
        <p:sp>
          <p:nvSpPr>
            <p:cNvPr id="49329" name="Freeform 161"/>
            <p:cNvSpPr>
              <a:spLocks/>
            </p:cNvSpPr>
            <p:nvPr/>
          </p:nvSpPr>
          <p:spPr bwMode="auto">
            <a:xfrm>
              <a:off x="1999" y="1177"/>
              <a:ext cx="50" cy="39"/>
            </a:xfrm>
            <a:custGeom>
              <a:avLst/>
              <a:gdLst>
                <a:gd name="T0" fmla="*/ 14 w 40"/>
                <a:gd name="T1" fmla="*/ 18 h 32"/>
                <a:gd name="T2" fmla="*/ 14 w 40"/>
                <a:gd name="T3" fmla="*/ 18 h 32"/>
                <a:gd name="T4" fmla="*/ 17 w 40"/>
                <a:gd name="T5" fmla="*/ 11 h 32"/>
                <a:gd name="T6" fmla="*/ 17 w 40"/>
                <a:gd name="T7" fmla="*/ 0 h 32"/>
                <a:gd name="T8" fmla="*/ 17 w 40"/>
                <a:gd name="T9" fmla="*/ 0 h 32"/>
                <a:gd name="T10" fmla="*/ 39 w 40"/>
                <a:gd name="T11" fmla="*/ 24 h 32"/>
                <a:gd name="T12" fmla="*/ 62 w 40"/>
                <a:gd name="T13" fmla="*/ 48 h 32"/>
                <a:gd name="T14" fmla="*/ 62 w 40"/>
                <a:gd name="T15" fmla="*/ 48 h 32"/>
                <a:gd name="T16" fmla="*/ 31 w 40"/>
                <a:gd name="T17" fmla="*/ 37 h 32"/>
                <a:gd name="T18" fmla="*/ 0 w 40"/>
                <a:gd name="T19" fmla="*/ 32 h 32"/>
                <a:gd name="T20" fmla="*/ 0 w 40"/>
                <a:gd name="T21" fmla="*/ 32 h 32"/>
                <a:gd name="T22" fmla="*/ 9 w 40"/>
                <a:gd name="T23" fmla="*/ 24 h 32"/>
                <a:gd name="T24" fmla="*/ 14 w 40"/>
                <a:gd name="T25" fmla="*/ 18 h 32"/>
                <a:gd name="T26" fmla="*/ 14 w 40"/>
                <a:gd name="T27" fmla="*/ 18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32"/>
                <a:gd name="T44" fmla="*/ 40 w 4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32">
                  <a:moveTo>
                    <a:pt x="9" y="12"/>
                  </a:moveTo>
                  <a:lnTo>
                    <a:pt x="9" y="12"/>
                  </a:lnTo>
                  <a:lnTo>
                    <a:pt x="11" y="7"/>
                  </a:lnTo>
                  <a:lnTo>
                    <a:pt x="11" y="0"/>
                  </a:lnTo>
                  <a:lnTo>
                    <a:pt x="25" y="16"/>
                  </a:lnTo>
                  <a:lnTo>
                    <a:pt x="40" y="32"/>
                  </a:lnTo>
                  <a:lnTo>
                    <a:pt x="20" y="25"/>
                  </a:lnTo>
                  <a:lnTo>
                    <a:pt x="0" y="21"/>
                  </a:lnTo>
                  <a:lnTo>
                    <a:pt x="6" y="16"/>
                  </a:lnTo>
                  <a:lnTo>
                    <a:pt x="9" y="12"/>
                  </a:lnTo>
                  <a:close/>
                </a:path>
              </a:pathLst>
            </a:custGeom>
            <a:solidFill>
              <a:srgbClr val="000000"/>
            </a:solidFill>
            <a:ln w="7938">
              <a:solidFill>
                <a:srgbClr val="000000"/>
              </a:solidFill>
              <a:round/>
              <a:headEnd/>
              <a:tailEnd/>
            </a:ln>
          </p:spPr>
          <p:txBody>
            <a:bodyPr/>
            <a:lstStyle/>
            <a:p>
              <a:endParaRPr lang="en-US"/>
            </a:p>
          </p:txBody>
        </p:sp>
        <p:sp>
          <p:nvSpPr>
            <p:cNvPr id="49330" name="Freeform 162"/>
            <p:cNvSpPr>
              <a:spLocks/>
            </p:cNvSpPr>
            <p:nvPr/>
          </p:nvSpPr>
          <p:spPr bwMode="auto">
            <a:xfrm>
              <a:off x="2809" y="756"/>
              <a:ext cx="49" cy="36"/>
            </a:xfrm>
            <a:custGeom>
              <a:avLst/>
              <a:gdLst>
                <a:gd name="T0" fmla="*/ 13 w 40"/>
                <a:gd name="T1" fmla="*/ 16 h 30"/>
                <a:gd name="T2" fmla="*/ 13 w 40"/>
                <a:gd name="T3" fmla="*/ 16 h 30"/>
                <a:gd name="T4" fmla="*/ 16 w 40"/>
                <a:gd name="T5" fmla="*/ 7 h 30"/>
                <a:gd name="T6" fmla="*/ 20 w 40"/>
                <a:gd name="T7" fmla="*/ 0 h 30"/>
                <a:gd name="T8" fmla="*/ 20 w 40"/>
                <a:gd name="T9" fmla="*/ 0 h 30"/>
                <a:gd name="T10" fmla="*/ 40 w 40"/>
                <a:gd name="T11" fmla="*/ 23 h 30"/>
                <a:gd name="T12" fmla="*/ 60 w 40"/>
                <a:gd name="T13" fmla="*/ 43 h 30"/>
                <a:gd name="T14" fmla="*/ 60 w 40"/>
                <a:gd name="T15" fmla="*/ 43 h 30"/>
                <a:gd name="T16" fmla="*/ 31 w 40"/>
                <a:gd name="T17" fmla="*/ 34 h 30"/>
                <a:gd name="T18" fmla="*/ 0 w 40"/>
                <a:gd name="T19" fmla="*/ 29 h 30"/>
                <a:gd name="T20" fmla="*/ 0 w 40"/>
                <a:gd name="T21" fmla="*/ 29 h 30"/>
                <a:gd name="T22" fmla="*/ 11 w 40"/>
                <a:gd name="T23" fmla="*/ 23 h 30"/>
                <a:gd name="T24" fmla="*/ 13 w 40"/>
                <a:gd name="T25" fmla="*/ 16 h 30"/>
                <a:gd name="T26" fmla="*/ 13 w 40"/>
                <a:gd name="T27" fmla="*/ 16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30"/>
                <a:gd name="T44" fmla="*/ 40 w 40"/>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30">
                  <a:moveTo>
                    <a:pt x="9" y="11"/>
                  </a:moveTo>
                  <a:lnTo>
                    <a:pt x="9" y="11"/>
                  </a:lnTo>
                  <a:lnTo>
                    <a:pt x="11" y="5"/>
                  </a:lnTo>
                  <a:lnTo>
                    <a:pt x="13" y="0"/>
                  </a:lnTo>
                  <a:lnTo>
                    <a:pt x="27" y="16"/>
                  </a:lnTo>
                  <a:lnTo>
                    <a:pt x="40" y="30"/>
                  </a:lnTo>
                  <a:lnTo>
                    <a:pt x="20" y="23"/>
                  </a:lnTo>
                  <a:lnTo>
                    <a:pt x="0" y="20"/>
                  </a:lnTo>
                  <a:lnTo>
                    <a:pt x="7" y="16"/>
                  </a:lnTo>
                  <a:lnTo>
                    <a:pt x="9" y="11"/>
                  </a:lnTo>
                  <a:close/>
                </a:path>
              </a:pathLst>
            </a:custGeom>
            <a:solidFill>
              <a:srgbClr val="000000"/>
            </a:solidFill>
            <a:ln w="7938">
              <a:solidFill>
                <a:srgbClr val="000000"/>
              </a:solidFill>
              <a:round/>
              <a:headEnd/>
              <a:tailEnd/>
            </a:ln>
          </p:spPr>
          <p:txBody>
            <a:bodyPr/>
            <a:lstStyle/>
            <a:p>
              <a:endParaRPr lang="en-US"/>
            </a:p>
          </p:txBody>
        </p:sp>
        <p:sp>
          <p:nvSpPr>
            <p:cNvPr id="49331" name="Freeform 163"/>
            <p:cNvSpPr>
              <a:spLocks/>
            </p:cNvSpPr>
            <p:nvPr/>
          </p:nvSpPr>
          <p:spPr bwMode="auto">
            <a:xfrm>
              <a:off x="3159" y="666"/>
              <a:ext cx="51" cy="38"/>
            </a:xfrm>
            <a:custGeom>
              <a:avLst/>
              <a:gdLst>
                <a:gd name="T0" fmla="*/ 50 w 41"/>
                <a:gd name="T1" fmla="*/ 31 h 31"/>
                <a:gd name="T2" fmla="*/ 50 w 41"/>
                <a:gd name="T3" fmla="*/ 31 h 31"/>
                <a:gd name="T4" fmla="*/ 46 w 41"/>
                <a:gd name="T5" fmla="*/ 36 h 31"/>
                <a:gd name="T6" fmla="*/ 42 w 41"/>
                <a:gd name="T7" fmla="*/ 47 h 31"/>
                <a:gd name="T8" fmla="*/ 42 w 41"/>
                <a:gd name="T9" fmla="*/ 47 h 31"/>
                <a:gd name="T10" fmla="*/ 25 w 41"/>
                <a:gd name="T11" fmla="*/ 20 h 31"/>
                <a:gd name="T12" fmla="*/ 0 w 41"/>
                <a:gd name="T13" fmla="*/ 0 h 31"/>
                <a:gd name="T14" fmla="*/ 0 w 41"/>
                <a:gd name="T15" fmla="*/ 0 h 31"/>
                <a:gd name="T16" fmla="*/ 32 w 41"/>
                <a:gd name="T17" fmla="*/ 9 h 31"/>
                <a:gd name="T18" fmla="*/ 63 w 41"/>
                <a:gd name="T19" fmla="*/ 16 h 31"/>
                <a:gd name="T20" fmla="*/ 63 w 41"/>
                <a:gd name="T21" fmla="*/ 16 h 31"/>
                <a:gd name="T22" fmla="*/ 52 w 41"/>
                <a:gd name="T23" fmla="*/ 22 h 31"/>
                <a:gd name="T24" fmla="*/ 50 w 41"/>
                <a:gd name="T25" fmla="*/ 31 h 31"/>
                <a:gd name="T26" fmla="*/ 50 w 41"/>
                <a:gd name="T27" fmla="*/ 31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31"/>
                <a:gd name="T44" fmla="*/ 41 w 41"/>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31">
                  <a:moveTo>
                    <a:pt x="32" y="20"/>
                  </a:moveTo>
                  <a:lnTo>
                    <a:pt x="32" y="20"/>
                  </a:lnTo>
                  <a:lnTo>
                    <a:pt x="30" y="24"/>
                  </a:lnTo>
                  <a:lnTo>
                    <a:pt x="27" y="31"/>
                  </a:lnTo>
                  <a:lnTo>
                    <a:pt x="16" y="13"/>
                  </a:lnTo>
                  <a:lnTo>
                    <a:pt x="0" y="0"/>
                  </a:lnTo>
                  <a:lnTo>
                    <a:pt x="21" y="6"/>
                  </a:lnTo>
                  <a:lnTo>
                    <a:pt x="41" y="11"/>
                  </a:lnTo>
                  <a:lnTo>
                    <a:pt x="34" y="15"/>
                  </a:lnTo>
                  <a:lnTo>
                    <a:pt x="32" y="20"/>
                  </a:lnTo>
                  <a:close/>
                </a:path>
              </a:pathLst>
            </a:custGeom>
            <a:solidFill>
              <a:srgbClr val="000000"/>
            </a:solidFill>
            <a:ln w="7938">
              <a:solidFill>
                <a:srgbClr val="000000"/>
              </a:solidFill>
              <a:round/>
              <a:headEnd/>
              <a:tailEnd/>
            </a:ln>
          </p:spPr>
          <p:txBody>
            <a:bodyPr/>
            <a:lstStyle/>
            <a:p>
              <a:endParaRPr lang="en-US"/>
            </a:p>
          </p:txBody>
        </p:sp>
        <p:sp>
          <p:nvSpPr>
            <p:cNvPr id="49332" name="Rectangle 164"/>
            <p:cNvSpPr>
              <a:spLocks noChangeArrowheads="1"/>
            </p:cNvSpPr>
            <p:nvPr/>
          </p:nvSpPr>
          <p:spPr bwMode="auto">
            <a:xfrm>
              <a:off x="2012" y="1082"/>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33" name="Rectangle 165"/>
            <p:cNvSpPr>
              <a:spLocks noChangeArrowheads="1"/>
            </p:cNvSpPr>
            <p:nvPr/>
          </p:nvSpPr>
          <p:spPr bwMode="auto">
            <a:xfrm>
              <a:off x="2269" y="1014"/>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34" name="Rectangle 166"/>
            <p:cNvSpPr>
              <a:spLocks noChangeArrowheads="1"/>
            </p:cNvSpPr>
            <p:nvPr/>
          </p:nvSpPr>
          <p:spPr bwMode="auto">
            <a:xfrm>
              <a:off x="2429" y="987"/>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35" name="Rectangle 167"/>
            <p:cNvSpPr>
              <a:spLocks noChangeArrowheads="1"/>
            </p:cNvSpPr>
            <p:nvPr/>
          </p:nvSpPr>
          <p:spPr bwMode="auto">
            <a:xfrm>
              <a:off x="2999" y="1175"/>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36" name="Rectangle 168"/>
            <p:cNvSpPr>
              <a:spLocks noChangeArrowheads="1"/>
            </p:cNvSpPr>
            <p:nvPr/>
          </p:nvSpPr>
          <p:spPr bwMode="auto">
            <a:xfrm>
              <a:off x="3116" y="1285"/>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37" name="Rectangle 169"/>
            <p:cNvSpPr>
              <a:spLocks noChangeArrowheads="1"/>
            </p:cNvSpPr>
            <p:nvPr/>
          </p:nvSpPr>
          <p:spPr bwMode="auto">
            <a:xfrm>
              <a:off x="3239" y="1377"/>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38" name="Rectangle 170"/>
            <p:cNvSpPr>
              <a:spLocks noChangeArrowheads="1"/>
            </p:cNvSpPr>
            <p:nvPr/>
          </p:nvSpPr>
          <p:spPr bwMode="auto">
            <a:xfrm>
              <a:off x="3197" y="1460"/>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39" name="Rectangle 171"/>
            <p:cNvSpPr>
              <a:spLocks noChangeArrowheads="1"/>
            </p:cNvSpPr>
            <p:nvPr/>
          </p:nvSpPr>
          <p:spPr bwMode="auto">
            <a:xfrm>
              <a:off x="3189" y="1514"/>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40" name="Rectangle 172"/>
            <p:cNvSpPr>
              <a:spLocks noChangeArrowheads="1"/>
            </p:cNvSpPr>
            <p:nvPr/>
          </p:nvSpPr>
          <p:spPr bwMode="auto">
            <a:xfrm>
              <a:off x="3101" y="1599"/>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41" name="Rectangle 173"/>
            <p:cNvSpPr>
              <a:spLocks noChangeArrowheads="1"/>
            </p:cNvSpPr>
            <p:nvPr/>
          </p:nvSpPr>
          <p:spPr bwMode="auto">
            <a:xfrm>
              <a:off x="3182" y="1684"/>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42" name="Rectangle 174"/>
            <p:cNvSpPr>
              <a:spLocks noChangeArrowheads="1"/>
            </p:cNvSpPr>
            <p:nvPr/>
          </p:nvSpPr>
          <p:spPr bwMode="auto">
            <a:xfrm>
              <a:off x="3059" y="1797"/>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43" name="Rectangle 175"/>
            <p:cNvSpPr>
              <a:spLocks noChangeArrowheads="1"/>
            </p:cNvSpPr>
            <p:nvPr/>
          </p:nvSpPr>
          <p:spPr bwMode="auto">
            <a:xfrm>
              <a:off x="2923" y="1777"/>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44" name="Rectangle 176"/>
            <p:cNvSpPr>
              <a:spLocks noChangeArrowheads="1"/>
            </p:cNvSpPr>
            <p:nvPr/>
          </p:nvSpPr>
          <p:spPr bwMode="auto">
            <a:xfrm>
              <a:off x="2789" y="1797"/>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45" name="Rectangle 177"/>
            <p:cNvSpPr>
              <a:spLocks noChangeArrowheads="1"/>
            </p:cNvSpPr>
            <p:nvPr/>
          </p:nvSpPr>
          <p:spPr bwMode="auto">
            <a:xfrm>
              <a:off x="2623" y="1777"/>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46" name="Rectangle 178"/>
            <p:cNvSpPr>
              <a:spLocks noChangeArrowheads="1"/>
            </p:cNvSpPr>
            <p:nvPr/>
          </p:nvSpPr>
          <p:spPr bwMode="auto">
            <a:xfrm>
              <a:off x="2443" y="1764"/>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47" name="Rectangle 179"/>
            <p:cNvSpPr>
              <a:spLocks noChangeArrowheads="1"/>
            </p:cNvSpPr>
            <p:nvPr/>
          </p:nvSpPr>
          <p:spPr bwMode="auto">
            <a:xfrm>
              <a:off x="2294" y="1742"/>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48" name="Rectangle 180"/>
            <p:cNvSpPr>
              <a:spLocks noChangeArrowheads="1"/>
            </p:cNvSpPr>
            <p:nvPr/>
          </p:nvSpPr>
          <p:spPr bwMode="auto">
            <a:xfrm>
              <a:off x="2117" y="1723"/>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49" name="Rectangle 181"/>
            <p:cNvSpPr>
              <a:spLocks noChangeArrowheads="1"/>
            </p:cNvSpPr>
            <p:nvPr/>
          </p:nvSpPr>
          <p:spPr bwMode="auto">
            <a:xfrm>
              <a:off x="1937" y="1668"/>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50" name="Rectangle 182"/>
            <p:cNvSpPr>
              <a:spLocks noChangeArrowheads="1"/>
            </p:cNvSpPr>
            <p:nvPr/>
          </p:nvSpPr>
          <p:spPr bwMode="auto">
            <a:xfrm>
              <a:off x="1864" y="1514"/>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51" name="Rectangle 183"/>
            <p:cNvSpPr>
              <a:spLocks noChangeArrowheads="1"/>
            </p:cNvSpPr>
            <p:nvPr/>
          </p:nvSpPr>
          <p:spPr bwMode="auto">
            <a:xfrm>
              <a:off x="1872" y="1405"/>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52" name="Rectangle 184"/>
            <p:cNvSpPr>
              <a:spLocks noChangeArrowheads="1"/>
            </p:cNvSpPr>
            <p:nvPr/>
          </p:nvSpPr>
          <p:spPr bwMode="auto">
            <a:xfrm>
              <a:off x="1901" y="1276"/>
              <a:ext cx="52"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53" name="Rectangle 185"/>
            <p:cNvSpPr>
              <a:spLocks noChangeArrowheads="1"/>
            </p:cNvSpPr>
            <p:nvPr/>
          </p:nvSpPr>
          <p:spPr bwMode="auto">
            <a:xfrm>
              <a:off x="1946" y="1181"/>
              <a:ext cx="53"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49354" name="Rectangle 186"/>
            <p:cNvSpPr>
              <a:spLocks noChangeArrowheads="1"/>
            </p:cNvSpPr>
            <p:nvPr/>
          </p:nvSpPr>
          <p:spPr bwMode="auto">
            <a:xfrm>
              <a:off x="2049" y="1186"/>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55" name="Rectangle 187"/>
            <p:cNvSpPr>
              <a:spLocks noChangeArrowheads="1"/>
            </p:cNvSpPr>
            <p:nvPr/>
          </p:nvSpPr>
          <p:spPr bwMode="auto">
            <a:xfrm>
              <a:off x="2125" y="1117"/>
              <a:ext cx="52"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56" name="Rectangle 188"/>
            <p:cNvSpPr>
              <a:spLocks noChangeArrowheads="1"/>
            </p:cNvSpPr>
            <p:nvPr/>
          </p:nvSpPr>
          <p:spPr bwMode="auto">
            <a:xfrm>
              <a:off x="2265" y="1100"/>
              <a:ext cx="52"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57" name="Rectangle 189"/>
            <p:cNvSpPr>
              <a:spLocks noChangeArrowheads="1"/>
            </p:cNvSpPr>
            <p:nvPr/>
          </p:nvSpPr>
          <p:spPr bwMode="auto">
            <a:xfrm>
              <a:off x="2443" y="1076"/>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endParaRPr lang="en-US" sz="1400" b="0"/>
            </a:p>
          </p:txBody>
        </p:sp>
        <p:sp>
          <p:nvSpPr>
            <p:cNvPr id="49358" name="Rectangle 190"/>
            <p:cNvSpPr>
              <a:spLocks noChangeArrowheads="1"/>
            </p:cNvSpPr>
            <p:nvPr/>
          </p:nvSpPr>
          <p:spPr bwMode="auto">
            <a:xfrm>
              <a:off x="2952" y="1268"/>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59" name="Rectangle 191"/>
            <p:cNvSpPr>
              <a:spLocks noChangeArrowheads="1"/>
            </p:cNvSpPr>
            <p:nvPr/>
          </p:nvSpPr>
          <p:spPr bwMode="auto">
            <a:xfrm>
              <a:off x="3007" y="1323"/>
              <a:ext cx="52"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60" name="Rectangle 192"/>
            <p:cNvSpPr>
              <a:spLocks noChangeArrowheads="1"/>
            </p:cNvSpPr>
            <p:nvPr/>
          </p:nvSpPr>
          <p:spPr bwMode="auto">
            <a:xfrm>
              <a:off x="3116" y="1383"/>
              <a:ext cx="52"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61" name="Rectangle 193"/>
            <p:cNvSpPr>
              <a:spLocks noChangeArrowheads="1"/>
            </p:cNvSpPr>
            <p:nvPr/>
          </p:nvSpPr>
          <p:spPr bwMode="auto">
            <a:xfrm>
              <a:off x="3083" y="1458"/>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62" name="Rectangle 194"/>
            <p:cNvSpPr>
              <a:spLocks noChangeArrowheads="1"/>
            </p:cNvSpPr>
            <p:nvPr/>
          </p:nvSpPr>
          <p:spPr bwMode="auto">
            <a:xfrm>
              <a:off x="3053" y="1490"/>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63" name="Rectangle 195"/>
            <p:cNvSpPr>
              <a:spLocks noChangeArrowheads="1"/>
            </p:cNvSpPr>
            <p:nvPr/>
          </p:nvSpPr>
          <p:spPr bwMode="auto">
            <a:xfrm>
              <a:off x="2966" y="1593"/>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64" name="Rectangle 196"/>
            <p:cNvSpPr>
              <a:spLocks noChangeArrowheads="1"/>
            </p:cNvSpPr>
            <p:nvPr/>
          </p:nvSpPr>
          <p:spPr bwMode="auto">
            <a:xfrm>
              <a:off x="3080" y="1684"/>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65" name="Rectangle 197"/>
            <p:cNvSpPr>
              <a:spLocks noChangeArrowheads="1"/>
            </p:cNvSpPr>
            <p:nvPr/>
          </p:nvSpPr>
          <p:spPr bwMode="auto">
            <a:xfrm>
              <a:off x="2771" y="1682"/>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66" name="Rectangle 198"/>
            <p:cNvSpPr>
              <a:spLocks noChangeArrowheads="1"/>
            </p:cNvSpPr>
            <p:nvPr/>
          </p:nvSpPr>
          <p:spPr bwMode="auto">
            <a:xfrm>
              <a:off x="2912" y="1677"/>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67" name="Rectangle 199"/>
            <p:cNvSpPr>
              <a:spLocks noChangeArrowheads="1"/>
            </p:cNvSpPr>
            <p:nvPr/>
          </p:nvSpPr>
          <p:spPr bwMode="auto">
            <a:xfrm>
              <a:off x="2615" y="1667"/>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68" name="Rectangle 200"/>
            <p:cNvSpPr>
              <a:spLocks noChangeArrowheads="1"/>
            </p:cNvSpPr>
            <p:nvPr/>
          </p:nvSpPr>
          <p:spPr bwMode="auto">
            <a:xfrm>
              <a:off x="2457" y="1659"/>
              <a:ext cx="52"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69" name="Rectangle 201"/>
            <p:cNvSpPr>
              <a:spLocks noChangeArrowheads="1"/>
            </p:cNvSpPr>
            <p:nvPr/>
          </p:nvSpPr>
          <p:spPr bwMode="auto">
            <a:xfrm>
              <a:off x="2299" y="1650"/>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70" name="Rectangle 202"/>
            <p:cNvSpPr>
              <a:spLocks noChangeArrowheads="1"/>
            </p:cNvSpPr>
            <p:nvPr/>
          </p:nvSpPr>
          <p:spPr bwMode="auto">
            <a:xfrm>
              <a:off x="2142" y="1623"/>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71" name="Rectangle 203"/>
            <p:cNvSpPr>
              <a:spLocks noChangeArrowheads="1"/>
            </p:cNvSpPr>
            <p:nvPr/>
          </p:nvSpPr>
          <p:spPr bwMode="auto">
            <a:xfrm>
              <a:off x="1979" y="1591"/>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72" name="Rectangle 204"/>
            <p:cNvSpPr>
              <a:spLocks noChangeArrowheads="1"/>
            </p:cNvSpPr>
            <p:nvPr/>
          </p:nvSpPr>
          <p:spPr bwMode="auto">
            <a:xfrm>
              <a:off x="1959" y="1513"/>
              <a:ext cx="52"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73" name="Rectangle 205"/>
            <p:cNvSpPr>
              <a:spLocks noChangeArrowheads="1"/>
            </p:cNvSpPr>
            <p:nvPr/>
          </p:nvSpPr>
          <p:spPr bwMode="auto">
            <a:xfrm>
              <a:off x="1979" y="1405"/>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74" name="Rectangle 206"/>
            <p:cNvSpPr>
              <a:spLocks noChangeArrowheads="1"/>
            </p:cNvSpPr>
            <p:nvPr/>
          </p:nvSpPr>
          <p:spPr bwMode="auto">
            <a:xfrm>
              <a:off x="2004" y="1301"/>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49375" name="Rectangle 207"/>
            <p:cNvSpPr>
              <a:spLocks noChangeArrowheads="1"/>
            </p:cNvSpPr>
            <p:nvPr/>
          </p:nvSpPr>
          <p:spPr bwMode="auto">
            <a:xfrm>
              <a:off x="3021" y="1712"/>
              <a:ext cx="51" cy="117"/>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grpSp>
      <p:sp>
        <p:nvSpPr>
          <p:cNvPr id="49160" name="Rectangle 208"/>
          <p:cNvSpPr>
            <a:spLocks noChangeArrowheads="1"/>
          </p:cNvSpPr>
          <p:nvPr/>
        </p:nvSpPr>
        <p:spPr bwMode="auto">
          <a:xfrm>
            <a:off x="717550" y="3273425"/>
            <a:ext cx="1744663" cy="481013"/>
          </a:xfrm>
          <a:prstGeom prst="rect">
            <a:avLst/>
          </a:prstGeom>
          <a:noFill/>
          <a:ln w="9525">
            <a:noFill/>
            <a:miter lim="800000"/>
            <a:headEnd/>
            <a:tailEnd/>
          </a:ln>
        </p:spPr>
        <p:txBody>
          <a:bodyPr anchor="ctr"/>
          <a:lstStyle/>
          <a:p>
            <a:r>
              <a:rPr lang="en-US" sz="1600">
                <a:latin typeface="Arial" pitchFamily="34" charset="0"/>
                <a:ea typeface="MS Mincho" pitchFamily="49" charset="-128"/>
              </a:rPr>
              <a:t>(b)</a:t>
            </a:r>
            <a:r>
              <a:rPr lang="en-US" sz="1600" b="0">
                <a:latin typeface="Arial" pitchFamily="34" charset="0"/>
                <a:ea typeface="MS Mincho" pitchFamily="49" charset="-128"/>
              </a:rPr>
              <a:t> Equivalent circuit</a:t>
            </a:r>
            <a:endParaRPr lang="en-US" sz="1600" b="0">
              <a:latin typeface="Arial" pitchFamily="34" charset="0"/>
              <a:cs typeface="Courier New" pitchFamily="49" charset="0"/>
            </a:endParaRPr>
          </a:p>
        </p:txBody>
      </p:sp>
      <p:sp>
        <p:nvSpPr>
          <p:cNvPr id="49161" name="Rectangle 209"/>
          <p:cNvSpPr>
            <a:spLocks noChangeArrowheads="1"/>
          </p:cNvSpPr>
          <p:nvPr/>
        </p:nvSpPr>
        <p:spPr bwMode="auto">
          <a:xfrm>
            <a:off x="715963" y="636588"/>
            <a:ext cx="1304925" cy="652462"/>
          </a:xfrm>
          <a:prstGeom prst="rect">
            <a:avLst/>
          </a:prstGeom>
          <a:noFill/>
          <a:ln w="9525">
            <a:noFill/>
            <a:miter lim="800000"/>
            <a:headEnd/>
            <a:tailEnd/>
          </a:ln>
        </p:spPr>
        <p:txBody>
          <a:bodyPr anchor="ctr"/>
          <a:lstStyle/>
          <a:p>
            <a:r>
              <a:rPr lang="en-US" sz="1600">
                <a:latin typeface="Arial" pitchFamily="34" charset="0"/>
                <a:ea typeface="MS Mincho" pitchFamily="49" charset="-128"/>
              </a:rPr>
              <a:t>Figure 5.21</a:t>
            </a:r>
            <a:endParaRPr lang="en-US" sz="1600" b="0">
              <a:latin typeface="Arial" pitchFamily="34" charset="0"/>
              <a:cs typeface="Courier New" pitchFamily="49" charset="0"/>
            </a:endParaRPr>
          </a:p>
        </p:txBody>
      </p:sp>
      <p:sp>
        <p:nvSpPr>
          <p:cNvPr id="49162" name="Freeform 214"/>
          <p:cNvSpPr>
            <a:spLocks/>
          </p:cNvSpPr>
          <p:nvPr/>
        </p:nvSpPr>
        <p:spPr bwMode="auto">
          <a:xfrm>
            <a:off x="6481763" y="4132263"/>
            <a:ext cx="1300162" cy="1066800"/>
          </a:xfrm>
          <a:custGeom>
            <a:avLst/>
            <a:gdLst>
              <a:gd name="T0" fmla="*/ 0 w 653"/>
              <a:gd name="T1" fmla="*/ 12955891 h 726"/>
              <a:gd name="T2" fmla="*/ 27749397 w 653"/>
              <a:gd name="T3" fmla="*/ 1567579051 h 726"/>
              <a:gd name="T4" fmla="*/ 2147483647 w 653"/>
              <a:gd name="T5" fmla="*/ 1567579051 h 726"/>
              <a:gd name="T6" fmla="*/ 2147483647 w 653"/>
              <a:gd name="T7" fmla="*/ 0 h 726"/>
              <a:gd name="T8" fmla="*/ 0 w 653"/>
              <a:gd name="T9" fmla="*/ 12955891 h 726"/>
              <a:gd name="T10" fmla="*/ 0 60000 65536"/>
              <a:gd name="T11" fmla="*/ 0 60000 65536"/>
              <a:gd name="T12" fmla="*/ 0 60000 65536"/>
              <a:gd name="T13" fmla="*/ 0 60000 65536"/>
              <a:gd name="T14" fmla="*/ 0 60000 65536"/>
              <a:gd name="T15" fmla="*/ 0 w 653"/>
              <a:gd name="T16" fmla="*/ 0 h 726"/>
              <a:gd name="T17" fmla="*/ 653 w 653"/>
              <a:gd name="T18" fmla="*/ 726 h 726"/>
            </a:gdLst>
            <a:ahLst/>
            <a:cxnLst>
              <a:cxn ang="T10">
                <a:pos x="T0" y="T1"/>
              </a:cxn>
              <a:cxn ang="T11">
                <a:pos x="T2" y="T3"/>
              </a:cxn>
              <a:cxn ang="T12">
                <a:pos x="T4" y="T5"/>
              </a:cxn>
              <a:cxn ang="T13">
                <a:pos x="T6" y="T7"/>
              </a:cxn>
              <a:cxn ang="T14">
                <a:pos x="T8" y="T9"/>
              </a:cxn>
            </a:cxnLst>
            <a:rect l="T15" t="T16" r="T17" b="T18"/>
            <a:pathLst>
              <a:path w="653" h="726">
                <a:moveTo>
                  <a:pt x="0" y="6"/>
                </a:moveTo>
                <a:lnTo>
                  <a:pt x="7" y="726"/>
                </a:lnTo>
                <a:lnTo>
                  <a:pt x="653" y="726"/>
                </a:lnTo>
                <a:lnTo>
                  <a:pt x="653" y="0"/>
                </a:lnTo>
                <a:lnTo>
                  <a:pt x="0" y="6"/>
                </a:lnTo>
                <a:close/>
              </a:path>
            </a:pathLst>
          </a:custGeom>
          <a:solidFill>
            <a:srgbClr val="FFEA6B"/>
          </a:solidFill>
          <a:ln w="9525">
            <a:noFill/>
            <a:round/>
            <a:headEnd/>
            <a:tailEnd/>
          </a:ln>
        </p:spPr>
        <p:txBody>
          <a:bodyPr wrap="none" anchor="ctr"/>
          <a:lstStyle/>
          <a:p>
            <a:endParaRPr lang="en-US"/>
          </a:p>
        </p:txBody>
      </p:sp>
      <p:sp>
        <p:nvSpPr>
          <p:cNvPr id="49163" name="Freeform 213"/>
          <p:cNvSpPr>
            <a:spLocks/>
          </p:cNvSpPr>
          <p:nvPr/>
        </p:nvSpPr>
        <p:spPr bwMode="auto">
          <a:xfrm>
            <a:off x="2263775" y="4127500"/>
            <a:ext cx="1120775" cy="1069975"/>
          </a:xfrm>
          <a:custGeom>
            <a:avLst/>
            <a:gdLst>
              <a:gd name="T0" fmla="*/ 0 w 653"/>
              <a:gd name="T1" fmla="*/ 13032768 h 726"/>
              <a:gd name="T2" fmla="*/ 20620199 w 653"/>
              <a:gd name="T3" fmla="*/ 1576923761 h 726"/>
              <a:gd name="T4" fmla="*/ 1923639650 w 653"/>
              <a:gd name="T5" fmla="*/ 1576923761 h 726"/>
              <a:gd name="T6" fmla="*/ 1923639650 w 653"/>
              <a:gd name="T7" fmla="*/ 0 h 726"/>
              <a:gd name="T8" fmla="*/ 0 w 653"/>
              <a:gd name="T9" fmla="*/ 13032768 h 726"/>
              <a:gd name="T10" fmla="*/ 0 60000 65536"/>
              <a:gd name="T11" fmla="*/ 0 60000 65536"/>
              <a:gd name="T12" fmla="*/ 0 60000 65536"/>
              <a:gd name="T13" fmla="*/ 0 60000 65536"/>
              <a:gd name="T14" fmla="*/ 0 60000 65536"/>
              <a:gd name="T15" fmla="*/ 0 w 653"/>
              <a:gd name="T16" fmla="*/ 0 h 726"/>
              <a:gd name="T17" fmla="*/ 653 w 653"/>
              <a:gd name="T18" fmla="*/ 726 h 726"/>
            </a:gdLst>
            <a:ahLst/>
            <a:cxnLst>
              <a:cxn ang="T10">
                <a:pos x="T0" y="T1"/>
              </a:cxn>
              <a:cxn ang="T11">
                <a:pos x="T2" y="T3"/>
              </a:cxn>
              <a:cxn ang="T12">
                <a:pos x="T4" y="T5"/>
              </a:cxn>
              <a:cxn ang="T13">
                <a:pos x="T6" y="T7"/>
              </a:cxn>
              <a:cxn ang="T14">
                <a:pos x="T8" y="T9"/>
              </a:cxn>
            </a:cxnLst>
            <a:rect l="T15" t="T16" r="T17" b="T18"/>
            <a:pathLst>
              <a:path w="653" h="726">
                <a:moveTo>
                  <a:pt x="0" y="6"/>
                </a:moveTo>
                <a:lnTo>
                  <a:pt x="7" y="726"/>
                </a:lnTo>
                <a:lnTo>
                  <a:pt x="653" y="726"/>
                </a:lnTo>
                <a:lnTo>
                  <a:pt x="653" y="0"/>
                </a:lnTo>
                <a:lnTo>
                  <a:pt x="0" y="6"/>
                </a:lnTo>
                <a:close/>
              </a:path>
            </a:pathLst>
          </a:custGeom>
          <a:solidFill>
            <a:srgbClr val="FFEA6B"/>
          </a:solidFill>
          <a:ln w="9525">
            <a:noFill/>
            <a:round/>
            <a:headEnd/>
            <a:tailEnd/>
          </a:ln>
        </p:spPr>
        <p:txBody>
          <a:bodyPr wrap="none" anchor="ctr"/>
          <a:lstStyle/>
          <a:p>
            <a:endParaRPr lang="en-US"/>
          </a:p>
        </p:txBody>
      </p:sp>
      <p:sp>
        <p:nvSpPr>
          <p:cNvPr id="49164" name="Freeform 211"/>
          <p:cNvSpPr>
            <a:spLocks/>
          </p:cNvSpPr>
          <p:nvPr/>
        </p:nvSpPr>
        <p:spPr bwMode="auto">
          <a:xfrm>
            <a:off x="3606800" y="3948113"/>
            <a:ext cx="1081088" cy="1100137"/>
          </a:xfrm>
          <a:custGeom>
            <a:avLst/>
            <a:gdLst>
              <a:gd name="T0" fmla="*/ 913004469 w 634"/>
              <a:gd name="T1" fmla="*/ 0 h 647"/>
              <a:gd name="T2" fmla="*/ 0 w 634"/>
              <a:gd name="T3" fmla="*/ 1214323366 h 647"/>
              <a:gd name="T4" fmla="*/ 20353100 w 634"/>
              <a:gd name="T5" fmla="*/ 1870636031 h 647"/>
              <a:gd name="T6" fmla="*/ 1046757511 w 634"/>
              <a:gd name="T7" fmla="*/ 1850396579 h 647"/>
              <a:gd name="T8" fmla="*/ 1843456395 w 634"/>
              <a:gd name="T9" fmla="*/ 520424330 h 647"/>
              <a:gd name="T10" fmla="*/ 913004469 w 634"/>
              <a:gd name="T11" fmla="*/ 0 h 647"/>
              <a:gd name="T12" fmla="*/ 0 60000 65536"/>
              <a:gd name="T13" fmla="*/ 0 60000 65536"/>
              <a:gd name="T14" fmla="*/ 0 60000 65536"/>
              <a:gd name="T15" fmla="*/ 0 60000 65536"/>
              <a:gd name="T16" fmla="*/ 0 60000 65536"/>
              <a:gd name="T17" fmla="*/ 0 60000 65536"/>
              <a:gd name="T18" fmla="*/ 0 w 634"/>
              <a:gd name="T19" fmla="*/ 0 h 647"/>
              <a:gd name="T20" fmla="*/ 634 w 634"/>
              <a:gd name="T21" fmla="*/ 647 h 647"/>
            </a:gdLst>
            <a:ahLst/>
            <a:cxnLst>
              <a:cxn ang="T12">
                <a:pos x="T0" y="T1"/>
              </a:cxn>
              <a:cxn ang="T13">
                <a:pos x="T2" y="T3"/>
              </a:cxn>
              <a:cxn ang="T14">
                <a:pos x="T4" y="T5"/>
              </a:cxn>
              <a:cxn ang="T15">
                <a:pos x="T6" y="T7"/>
              </a:cxn>
              <a:cxn ang="T16">
                <a:pos x="T8" y="T9"/>
              </a:cxn>
              <a:cxn ang="T17">
                <a:pos x="T10" y="T11"/>
              </a:cxn>
            </a:cxnLst>
            <a:rect l="T18" t="T19" r="T20" b="T21"/>
            <a:pathLst>
              <a:path w="634" h="647">
                <a:moveTo>
                  <a:pt x="314" y="0"/>
                </a:moveTo>
                <a:lnTo>
                  <a:pt x="0" y="420"/>
                </a:lnTo>
                <a:lnTo>
                  <a:pt x="7" y="647"/>
                </a:lnTo>
                <a:lnTo>
                  <a:pt x="360" y="640"/>
                </a:lnTo>
                <a:lnTo>
                  <a:pt x="634" y="180"/>
                </a:lnTo>
                <a:lnTo>
                  <a:pt x="314" y="0"/>
                </a:lnTo>
                <a:close/>
              </a:path>
            </a:pathLst>
          </a:custGeom>
          <a:solidFill>
            <a:srgbClr val="FFEA6B"/>
          </a:solidFill>
          <a:ln w="9525">
            <a:noFill/>
            <a:round/>
            <a:headEnd/>
            <a:tailEnd/>
          </a:ln>
        </p:spPr>
        <p:txBody>
          <a:bodyPr wrap="none" anchor="ctr"/>
          <a:lstStyle/>
          <a:p>
            <a:endParaRPr lang="en-US"/>
          </a:p>
        </p:txBody>
      </p:sp>
      <p:sp>
        <p:nvSpPr>
          <p:cNvPr id="49165" name="Freeform 5"/>
          <p:cNvSpPr>
            <a:spLocks/>
          </p:cNvSpPr>
          <p:nvPr/>
        </p:nvSpPr>
        <p:spPr bwMode="auto">
          <a:xfrm>
            <a:off x="3065463" y="5080000"/>
            <a:ext cx="1193800" cy="344488"/>
          </a:xfrm>
          <a:custGeom>
            <a:avLst/>
            <a:gdLst>
              <a:gd name="T0" fmla="*/ 2147483647 w 477"/>
              <a:gd name="T1" fmla="*/ 812878934 h 119"/>
              <a:gd name="T2" fmla="*/ 1446900872 w 477"/>
              <a:gd name="T3" fmla="*/ 812878934 h 119"/>
              <a:gd name="T4" fmla="*/ 1378000860 w 477"/>
              <a:gd name="T5" fmla="*/ 636894643 h 119"/>
              <a:gd name="T6" fmla="*/ 1233936204 w 477"/>
              <a:gd name="T7" fmla="*/ 997243654 h 119"/>
              <a:gd name="T8" fmla="*/ 1108662318 w 477"/>
              <a:gd name="T9" fmla="*/ 636894643 h 119"/>
              <a:gd name="T10" fmla="*/ 964600477 w 477"/>
              <a:gd name="T11" fmla="*/ 997243654 h 119"/>
              <a:gd name="T12" fmla="*/ 839326591 w 477"/>
              <a:gd name="T13" fmla="*/ 636894643 h 119"/>
              <a:gd name="T14" fmla="*/ 695264750 w 477"/>
              <a:gd name="T15" fmla="*/ 997243654 h 119"/>
              <a:gd name="T16" fmla="*/ 626364582 w 477"/>
              <a:gd name="T17" fmla="*/ 812878934 h 119"/>
              <a:gd name="T18" fmla="*/ 0 w 477"/>
              <a:gd name="T19" fmla="*/ 812878934 h 119"/>
              <a:gd name="T20" fmla="*/ 0 w 477"/>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7"/>
              <a:gd name="T34" fmla="*/ 0 h 119"/>
              <a:gd name="T35" fmla="*/ 477 w 477"/>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7" h="119">
                <a:moveTo>
                  <a:pt x="477" y="97"/>
                </a:moveTo>
                <a:lnTo>
                  <a:pt x="231" y="97"/>
                </a:lnTo>
                <a:lnTo>
                  <a:pt x="220" y="76"/>
                </a:lnTo>
                <a:lnTo>
                  <a:pt x="197" y="119"/>
                </a:lnTo>
                <a:lnTo>
                  <a:pt x="177" y="76"/>
                </a:lnTo>
                <a:lnTo>
                  <a:pt x="154" y="119"/>
                </a:lnTo>
                <a:lnTo>
                  <a:pt x="134" y="76"/>
                </a:lnTo>
                <a:lnTo>
                  <a:pt x="111" y="119"/>
                </a:lnTo>
                <a:lnTo>
                  <a:pt x="100" y="97"/>
                </a:lnTo>
                <a:lnTo>
                  <a:pt x="0" y="97"/>
                </a:lnTo>
                <a:lnTo>
                  <a:pt x="0" y="0"/>
                </a:lnTo>
              </a:path>
            </a:pathLst>
          </a:custGeom>
          <a:noFill/>
          <a:ln w="7938">
            <a:solidFill>
              <a:srgbClr val="000000"/>
            </a:solidFill>
            <a:round/>
            <a:headEnd/>
            <a:tailEnd/>
          </a:ln>
        </p:spPr>
        <p:txBody>
          <a:bodyPr/>
          <a:lstStyle/>
          <a:p>
            <a:endParaRPr lang="en-US"/>
          </a:p>
        </p:txBody>
      </p:sp>
      <p:sp>
        <p:nvSpPr>
          <p:cNvPr id="49166" name="Freeform 6"/>
          <p:cNvSpPr>
            <a:spLocks/>
          </p:cNvSpPr>
          <p:nvPr/>
        </p:nvSpPr>
        <p:spPr bwMode="auto">
          <a:xfrm>
            <a:off x="4340225" y="5080000"/>
            <a:ext cx="2676525" cy="344488"/>
          </a:xfrm>
          <a:custGeom>
            <a:avLst/>
            <a:gdLst>
              <a:gd name="T0" fmla="*/ 2147483647 w 1069"/>
              <a:gd name="T1" fmla="*/ 0 h 119"/>
              <a:gd name="T2" fmla="*/ 2147483647 w 1069"/>
              <a:gd name="T3" fmla="*/ 812878934 h 119"/>
              <a:gd name="T4" fmla="*/ 2147483647 w 1069"/>
              <a:gd name="T5" fmla="*/ 812878934 h 119"/>
              <a:gd name="T6" fmla="*/ 2147483647 w 1069"/>
              <a:gd name="T7" fmla="*/ 997243654 h 119"/>
              <a:gd name="T8" fmla="*/ 2147483647 w 1069"/>
              <a:gd name="T9" fmla="*/ 636894643 h 119"/>
              <a:gd name="T10" fmla="*/ 2147483647 w 1069"/>
              <a:gd name="T11" fmla="*/ 997243654 h 119"/>
              <a:gd name="T12" fmla="*/ 2147483647 w 1069"/>
              <a:gd name="T13" fmla="*/ 636894643 h 119"/>
              <a:gd name="T14" fmla="*/ 2147483647 w 1069"/>
              <a:gd name="T15" fmla="*/ 997243654 h 119"/>
              <a:gd name="T16" fmla="*/ 2147483647 w 1069"/>
              <a:gd name="T17" fmla="*/ 636894643 h 119"/>
              <a:gd name="T18" fmla="*/ 2147483647 w 1069"/>
              <a:gd name="T19" fmla="*/ 997243654 h 119"/>
              <a:gd name="T20" fmla="*/ 2147483647 w 1069"/>
              <a:gd name="T21" fmla="*/ 636894643 h 119"/>
              <a:gd name="T22" fmla="*/ 2147483647 w 1069"/>
              <a:gd name="T23" fmla="*/ 997243654 h 119"/>
              <a:gd name="T24" fmla="*/ 2147483647 w 1069"/>
              <a:gd name="T25" fmla="*/ 636894643 h 119"/>
              <a:gd name="T26" fmla="*/ 2147483647 w 1069"/>
              <a:gd name="T27" fmla="*/ 997243654 h 119"/>
              <a:gd name="T28" fmla="*/ 2147483647 w 1069"/>
              <a:gd name="T29" fmla="*/ 636894643 h 119"/>
              <a:gd name="T30" fmla="*/ 2147483647 w 1069"/>
              <a:gd name="T31" fmla="*/ 997243654 h 119"/>
              <a:gd name="T32" fmla="*/ 2147483647 w 1069"/>
              <a:gd name="T33" fmla="*/ 636894643 h 119"/>
              <a:gd name="T34" fmla="*/ 2147483647 w 1069"/>
              <a:gd name="T35" fmla="*/ 997243654 h 119"/>
              <a:gd name="T36" fmla="*/ 2147483647 w 1069"/>
              <a:gd name="T37" fmla="*/ 636894643 h 119"/>
              <a:gd name="T38" fmla="*/ 2147483647 w 1069"/>
              <a:gd name="T39" fmla="*/ 997243654 h 119"/>
              <a:gd name="T40" fmla="*/ 2147483647 w 1069"/>
              <a:gd name="T41" fmla="*/ 636894643 h 119"/>
              <a:gd name="T42" fmla="*/ 2147483647 w 1069"/>
              <a:gd name="T43" fmla="*/ 997243654 h 119"/>
              <a:gd name="T44" fmla="*/ 2147483647 w 1069"/>
              <a:gd name="T45" fmla="*/ 636894643 h 119"/>
              <a:gd name="T46" fmla="*/ 2147483647 w 1069"/>
              <a:gd name="T47" fmla="*/ 997243654 h 119"/>
              <a:gd name="T48" fmla="*/ 2147483647 w 1069"/>
              <a:gd name="T49" fmla="*/ 636894643 h 119"/>
              <a:gd name="T50" fmla="*/ 2147483647 w 1069"/>
              <a:gd name="T51" fmla="*/ 997243654 h 119"/>
              <a:gd name="T52" fmla="*/ 2147483647 w 1069"/>
              <a:gd name="T53" fmla="*/ 636894643 h 119"/>
              <a:gd name="T54" fmla="*/ 2147483647 w 1069"/>
              <a:gd name="T55" fmla="*/ 997243654 h 119"/>
              <a:gd name="T56" fmla="*/ 2068715648 w 1069"/>
              <a:gd name="T57" fmla="*/ 636894643 h 119"/>
              <a:gd name="T58" fmla="*/ 1924533891 w 1069"/>
              <a:gd name="T59" fmla="*/ 997243654 h 119"/>
              <a:gd name="T60" fmla="*/ 1855575222 w 1069"/>
              <a:gd name="T61" fmla="*/ 812878934 h 119"/>
              <a:gd name="T62" fmla="*/ 0 w 1069"/>
              <a:gd name="T63" fmla="*/ 812878934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9"/>
              <a:gd name="T97" fmla="*/ 0 h 119"/>
              <a:gd name="T98" fmla="*/ 1069 w 1069"/>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9" h="119">
                <a:moveTo>
                  <a:pt x="1069" y="0"/>
                </a:moveTo>
                <a:lnTo>
                  <a:pt x="1069" y="97"/>
                </a:lnTo>
                <a:lnTo>
                  <a:pt x="882" y="97"/>
                </a:lnTo>
                <a:lnTo>
                  <a:pt x="870" y="119"/>
                </a:lnTo>
                <a:lnTo>
                  <a:pt x="850" y="76"/>
                </a:lnTo>
                <a:lnTo>
                  <a:pt x="827" y="119"/>
                </a:lnTo>
                <a:lnTo>
                  <a:pt x="807" y="76"/>
                </a:lnTo>
                <a:lnTo>
                  <a:pt x="784" y="119"/>
                </a:lnTo>
                <a:lnTo>
                  <a:pt x="762" y="76"/>
                </a:lnTo>
                <a:lnTo>
                  <a:pt x="741" y="119"/>
                </a:lnTo>
                <a:lnTo>
                  <a:pt x="719" y="76"/>
                </a:lnTo>
                <a:lnTo>
                  <a:pt x="699" y="119"/>
                </a:lnTo>
                <a:lnTo>
                  <a:pt x="676" y="76"/>
                </a:lnTo>
                <a:lnTo>
                  <a:pt x="653" y="119"/>
                </a:lnTo>
                <a:lnTo>
                  <a:pt x="633" y="76"/>
                </a:lnTo>
                <a:lnTo>
                  <a:pt x="610" y="119"/>
                </a:lnTo>
                <a:lnTo>
                  <a:pt x="590" y="76"/>
                </a:lnTo>
                <a:lnTo>
                  <a:pt x="567" y="119"/>
                </a:lnTo>
                <a:lnTo>
                  <a:pt x="547" y="76"/>
                </a:lnTo>
                <a:lnTo>
                  <a:pt x="524" y="119"/>
                </a:lnTo>
                <a:lnTo>
                  <a:pt x="502" y="76"/>
                </a:lnTo>
                <a:lnTo>
                  <a:pt x="481" y="119"/>
                </a:lnTo>
                <a:lnTo>
                  <a:pt x="459" y="76"/>
                </a:lnTo>
                <a:lnTo>
                  <a:pt x="439" y="119"/>
                </a:lnTo>
                <a:lnTo>
                  <a:pt x="416" y="76"/>
                </a:lnTo>
                <a:lnTo>
                  <a:pt x="393" y="119"/>
                </a:lnTo>
                <a:lnTo>
                  <a:pt x="373" y="76"/>
                </a:lnTo>
                <a:lnTo>
                  <a:pt x="350" y="119"/>
                </a:lnTo>
                <a:lnTo>
                  <a:pt x="330" y="76"/>
                </a:lnTo>
                <a:lnTo>
                  <a:pt x="307" y="119"/>
                </a:lnTo>
                <a:lnTo>
                  <a:pt x="296" y="97"/>
                </a:lnTo>
                <a:lnTo>
                  <a:pt x="0" y="97"/>
                </a:lnTo>
              </a:path>
            </a:pathLst>
          </a:custGeom>
          <a:noFill/>
          <a:ln w="7938">
            <a:solidFill>
              <a:srgbClr val="000000"/>
            </a:solidFill>
            <a:round/>
            <a:headEnd/>
            <a:tailEnd/>
          </a:ln>
        </p:spPr>
        <p:txBody>
          <a:bodyPr/>
          <a:lstStyle/>
          <a:p>
            <a:endParaRPr lang="en-US"/>
          </a:p>
        </p:txBody>
      </p:sp>
      <p:sp>
        <p:nvSpPr>
          <p:cNvPr id="49167" name="Line 7"/>
          <p:cNvSpPr>
            <a:spLocks noChangeShapeType="1"/>
          </p:cNvSpPr>
          <p:nvPr/>
        </p:nvSpPr>
        <p:spPr bwMode="auto">
          <a:xfrm>
            <a:off x="7016750" y="4464050"/>
            <a:ext cx="3175" cy="523875"/>
          </a:xfrm>
          <a:prstGeom prst="line">
            <a:avLst/>
          </a:prstGeom>
          <a:noFill/>
          <a:ln w="7938">
            <a:solidFill>
              <a:srgbClr val="000000"/>
            </a:solidFill>
            <a:round/>
            <a:headEnd/>
            <a:tailEnd/>
          </a:ln>
        </p:spPr>
        <p:txBody>
          <a:bodyPr/>
          <a:lstStyle/>
          <a:p>
            <a:endParaRPr lang="en-US"/>
          </a:p>
        </p:txBody>
      </p:sp>
      <p:sp>
        <p:nvSpPr>
          <p:cNvPr id="49168" name="Line 8"/>
          <p:cNvSpPr>
            <a:spLocks noChangeShapeType="1"/>
          </p:cNvSpPr>
          <p:nvPr/>
        </p:nvSpPr>
        <p:spPr bwMode="auto">
          <a:xfrm>
            <a:off x="7016750" y="3360738"/>
            <a:ext cx="3175" cy="1031875"/>
          </a:xfrm>
          <a:prstGeom prst="line">
            <a:avLst/>
          </a:prstGeom>
          <a:noFill/>
          <a:ln w="7938">
            <a:solidFill>
              <a:srgbClr val="000000"/>
            </a:solidFill>
            <a:round/>
            <a:headEnd/>
            <a:tailEnd/>
          </a:ln>
        </p:spPr>
        <p:txBody>
          <a:bodyPr/>
          <a:lstStyle/>
          <a:p>
            <a:endParaRPr lang="en-US"/>
          </a:p>
        </p:txBody>
      </p:sp>
      <p:sp>
        <p:nvSpPr>
          <p:cNvPr id="49169" name="Freeform 9"/>
          <p:cNvSpPr>
            <a:spLocks/>
          </p:cNvSpPr>
          <p:nvPr/>
        </p:nvSpPr>
        <p:spPr bwMode="auto">
          <a:xfrm>
            <a:off x="3065463" y="3119438"/>
            <a:ext cx="3951287" cy="1273175"/>
          </a:xfrm>
          <a:custGeom>
            <a:avLst/>
            <a:gdLst>
              <a:gd name="T0" fmla="*/ 0 w 1578"/>
              <a:gd name="T1" fmla="*/ 2147483647 h 441"/>
              <a:gd name="T2" fmla="*/ 0 w 1578"/>
              <a:gd name="T3" fmla="*/ 2147483647 h 441"/>
              <a:gd name="T4" fmla="*/ 783742104 w 1578"/>
              <a:gd name="T5" fmla="*/ 2092054742 h 441"/>
              <a:gd name="T6" fmla="*/ 921681540 w 1578"/>
              <a:gd name="T7" fmla="*/ 2147483647 h 441"/>
              <a:gd name="T8" fmla="*/ 821361950 w 1578"/>
              <a:gd name="T9" fmla="*/ 1775328731 h 441"/>
              <a:gd name="T10" fmla="*/ 1122318217 w 1578"/>
              <a:gd name="T11" fmla="*/ 1908685836 h 441"/>
              <a:gd name="T12" fmla="*/ 1021998627 w 1578"/>
              <a:gd name="T13" fmla="*/ 1508611273 h 441"/>
              <a:gd name="T14" fmla="*/ 1304147474 w 1578"/>
              <a:gd name="T15" fmla="*/ 1641971626 h 441"/>
              <a:gd name="T16" fmla="*/ 1203827884 w 1578"/>
              <a:gd name="T17" fmla="*/ 1266901520 h 441"/>
              <a:gd name="T18" fmla="*/ 1504784464 w 1578"/>
              <a:gd name="T19" fmla="*/ 1375254168 h 441"/>
              <a:gd name="T20" fmla="*/ 1404464873 w 1578"/>
              <a:gd name="T21" fmla="*/ 1000184423 h 441"/>
              <a:gd name="T22" fmla="*/ 1686613721 w 1578"/>
              <a:gd name="T23" fmla="*/ 1133544415 h 441"/>
              <a:gd name="T24" fmla="*/ 1586294131 w 1578"/>
              <a:gd name="T25" fmla="*/ 733470032 h 441"/>
              <a:gd name="T26" fmla="*/ 1887250397 w 1578"/>
              <a:gd name="T27" fmla="*/ 866827318 h 441"/>
              <a:gd name="T28" fmla="*/ 1830820628 w 1578"/>
              <a:gd name="T29" fmla="*/ 683461118 h 441"/>
              <a:gd name="T30" fmla="*/ 2147483647 w 1578"/>
              <a:gd name="T31" fmla="*/ 0 h 441"/>
              <a:gd name="T32" fmla="*/ 2147483647 w 1578"/>
              <a:gd name="T33" fmla="*/ 0 h 441"/>
              <a:gd name="T34" fmla="*/ 2147483647 w 1578"/>
              <a:gd name="T35" fmla="*/ 508427030 h 4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8"/>
              <a:gd name="T55" fmla="*/ 0 h 441"/>
              <a:gd name="T56" fmla="*/ 1578 w 1578"/>
              <a:gd name="T57" fmla="*/ 441 h 4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8" h="441">
                <a:moveTo>
                  <a:pt x="0" y="441"/>
                </a:moveTo>
                <a:lnTo>
                  <a:pt x="0" y="380"/>
                </a:lnTo>
                <a:lnTo>
                  <a:pt x="125" y="251"/>
                </a:lnTo>
                <a:lnTo>
                  <a:pt x="147" y="258"/>
                </a:lnTo>
                <a:lnTo>
                  <a:pt x="131" y="213"/>
                </a:lnTo>
                <a:lnTo>
                  <a:pt x="179" y="229"/>
                </a:lnTo>
                <a:lnTo>
                  <a:pt x="163" y="181"/>
                </a:lnTo>
                <a:lnTo>
                  <a:pt x="208" y="197"/>
                </a:lnTo>
                <a:lnTo>
                  <a:pt x="192" y="152"/>
                </a:lnTo>
                <a:lnTo>
                  <a:pt x="240" y="165"/>
                </a:lnTo>
                <a:lnTo>
                  <a:pt x="224" y="120"/>
                </a:lnTo>
                <a:lnTo>
                  <a:pt x="269" y="136"/>
                </a:lnTo>
                <a:lnTo>
                  <a:pt x="253" y="88"/>
                </a:lnTo>
                <a:lnTo>
                  <a:pt x="301" y="104"/>
                </a:lnTo>
                <a:lnTo>
                  <a:pt x="292" y="82"/>
                </a:lnTo>
                <a:lnTo>
                  <a:pt x="371" y="0"/>
                </a:lnTo>
                <a:lnTo>
                  <a:pt x="1578" y="0"/>
                </a:lnTo>
                <a:lnTo>
                  <a:pt x="1578" y="61"/>
                </a:lnTo>
              </a:path>
            </a:pathLst>
          </a:custGeom>
          <a:noFill/>
          <a:ln w="7938">
            <a:solidFill>
              <a:srgbClr val="000000"/>
            </a:solidFill>
            <a:round/>
            <a:headEnd/>
            <a:tailEnd/>
          </a:ln>
        </p:spPr>
        <p:txBody>
          <a:bodyPr/>
          <a:lstStyle/>
          <a:p>
            <a:endParaRPr lang="en-US"/>
          </a:p>
        </p:txBody>
      </p:sp>
      <p:sp>
        <p:nvSpPr>
          <p:cNvPr id="49170" name="Line 10"/>
          <p:cNvSpPr>
            <a:spLocks noChangeShapeType="1"/>
          </p:cNvSpPr>
          <p:nvPr/>
        </p:nvSpPr>
        <p:spPr bwMode="auto">
          <a:xfrm flipV="1">
            <a:off x="3065463" y="4464050"/>
            <a:ext cx="1587" cy="523875"/>
          </a:xfrm>
          <a:prstGeom prst="line">
            <a:avLst/>
          </a:prstGeom>
          <a:noFill/>
          <a:ln w="7938">
            <a:solidFill>
              <a:srgbClr val="000000"/>
            </a:solidFill>
            <a:round/>
            <a:headEnd/>
            <a:tailEnd/>
          </a:ln>
        </p:spPr>
        <p:txBody>
          <a:bodyPr/>
          <a:lstStyle/>
          <a:p>
            <a:endParaRPr lang="en-US"/>
          </a:p>
        </p:txBody>
      </p:sp>
      <p:sp>
        <p:nvSpPr>
          <p:cNvPr id="49171" name="Freeform 11"/>
          <p:cNvSpPr>
            <a:spLocks/>
          </p:cNvSpPr>
          <p:nvPr/>
        </p:nvSpPr>
        <p:spPr bwMode="auto">
          <a:xfrm>
            <a:off x="2663825" y="4216400"/>
            <a:ext cx="401638" cy="419100"/>
          </a:xfrm>
          <a:custGeom>
            <a:avLst/>
            <a:gdLst>
              <a:gd name="T0" fmla="*/ 1008206698 w 160"/>
              <a:gd name="T1" fmla="*/ 0 h 145"/>
              <a:gd name="T2" fmla="*/ 126026465 w 160"/>
              <a:gd name="T3" fmla="*/ 0 h 145"/>
              <a:gd name="T4" fmla="*/ 126026465 w 160"/>
              <a:gd name="T5" fmla="*/ 116957799 h 145"/>
              <a:gd name="T6" fmla="*/ 0 w 160"/>
              <a:gd name="T7" fmla="*/ 208853429 h 145"/>
              <a:gd name="T8" fmla="*/ 239449032 w 160"/>
              <a:gd name="T9" fmla="*/ 375935522 h 145"/>
              <a:gd name="T10" fmla="*/ 0 w 160"/>
              <a:gd name="T11" fmla="*/ 526308629 h 145"/>
              <a:gd name="T12" fmla="*/ 239449032 w 160"/>
              <a:gd name="T13" fmla="*/ 701743816 h 145"/>
              <a:gd name="T14" fmla="*/ 0 w 160"/>
              <a:gd name="T15" fmla="*/ 868826089 h 145"/>
              <a:gd name="T16" fmla="*/ 239449032 w 160"/>
              <a:gd name="T17" fmla="*/ 1019199106 h 145"/>
              <a:gd name="T18" fmla="*/ 126026465 w 160"/>
              <a:gd name="T19" fmla="*/ 1094385614 h 145"/>
              <a:gd name="T20" fmla="*/ 126026465 w 160"/>
              <a:gd name="T21" fmla="*/ 1211343369 h 145"/>
              <a:gd name="T22" fmla="*/ 1008206698 w 160"/>
              <a:gd name="T23" fmla="*/ 1211343369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
              <a:gd name="T37" fmla="*/ 0 h 145"/>
              <a:gd name="T38" fmla="*/ 160 w 160"/>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 h="145">
                <a:moveTo>
                  <a:pt x="160" y="0"/>
                </a:moveTo>
                <a:lnTo>
                  <a:pt x="20" y="0"/>
                </a:lnTo>
                <a:lnTo>
                  <a:pt x="20" y="14"/>
                </a:lnTo>
                <a:lnTo>
                  <a:pt x="0" y="25"/>
                </a:lnTo>
                <a:lnTo>
                  <a:pt x="38" y="45"/>
                </a:lnTo>
                <a:lnTo>
                  <a:pt x="0" y="63"/>
                </a:lnTo>
                <a:lnTo>
                  <a:pt x="38" y="84"/>
                </a:lnTo>
                <a:lnTo>
                  <a:pt x="0" y="104"/>
                </a:lnTo>
                <a:lnTo>
                  <a:pt x="38" y="122"/>
                </a:lnTo>
                <a:lnTo>
                  <a:pt x="20" y="131"/>
                </a:lnTo>
                <a:lnTo>
                  <a:pt x="20" y="145"/>
                </a:lnTo>
                <a:lnTo>
                  <a:pt x="160" y="145"/>
                </a:lnTo>
              </a:path>
            </a:pathLst>
          </a:custGeom>
          <a:noFill/>
          <a:ln w="7938">
            <a:solidFill>
              <a:srgbClr val="000000"/>
            </a:solidFill>
            <a:round/>
            <a:headEnd/>
            <a:tailEnd/>
          </a:ln>
        </p:spPr>
        <p:txBody>
          <a:bodyPr/>
          <a:lstStyle/>
          <a:p>
            <a:endParaRPr lang="en-US"/>
          </a:p>
        </p:txBody>
      </p:sp>
      <p:sp>
        <p:nvSpPr>
          <p:cNvPr id="49172" name="Freeform 12"/>
          <p:cNvSpPr>
            <a:spLocks/>
          </p:cNvSpPr>
          <p:nvPr/>
        </p:nvSpPr>
        <p:spPr bwMode="auto">
          <a:xfrm>
            <a:off x="7016750" y="4216400"/>
            <a:ext cx="403225" cy="419100"/>
          </a:xfrm>
          <a:custGeom>
            <a:avLst/>
            <a:gdLst>
              <a:gd name="T0" fmla="*/ 0 w 161"/>
              <a:gd name="T1" fmla="*/ 0 h 145"/>
              <a:gd name="T2" fmla="*/ 878153904 w 161"/>
              <a:gd name="T3" fmla="*/ 0 h 145"/>
              <a:gd name="T4" fmla="*/ 878153904 w 161"/>
              <a:gd name="T5" fmla="*/ 116957799 h 145"/>
              <a:gd name="T6" fmla="*/ 1009878195 w 161"/>
              <a:gd name="T7" fmla="*/ 208853429 h 145"/>
              <a:gd name="T8" fmla="*/ 752703391 w 161"/>
              <a:gd name="T9" fmla="*/ 375935522 h 145"/>
              <a:gd name="T10" fmla="*/ 1009878195 w 161"/>
              <a:gd name="T11" fmla="*/ 526308629 h 145"/>
              <a:gd name="T12" fmla="*/ 752703391 w 161"/>
              <a:gd name="T13" fmla="*/ 701743816 h 145"/>
              <a:gd name="T14" fmla="*/ 1009878195 w 161"/>
              <a:gd name="T15" fmla="*/ 868826089 h 145"/>
              <a:gd name="T16" fmla="*/ 752703391 w 161"/>
              <a:gd name="T17" fmla="*/ 1019199106 h 145"/>
              <a:gd name="T18" fmla="*/ 878153904 w 161"/>
              <a:gd name="T19" fmla="*/ 1094385614 h 145"/>
              <a:gd name="T20" fmla="*/ 878153904 w 161"/>
              <a:gd name="T21" fmla="*/ 1211343369 h 145"/>
              <a:gd name="T22" fmla="*/ 0 w 161"/>
              <a:gd name="T23" fmla="*/ 1211343369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145"/>
              <a:gd name="T38" fmla="*/ 161 w 161"/>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145">
                <a:moveTo>
                  <a:pt x="0" y="0"/>
                </a:moveTo>
                <a:lnTo>
                  <a:pt x="140" y="0"/>
                </a:lnTo>
                <a:lnTo>
                  <a:pt x="140" y="14"/>
                </a:lnTo>
                <a:lnTo>
                  <a:pt x="161" y="25"/>
                </a:lnTo>
                <a:lnTo>
                  <a:pt x="120" y="45"/>
                </a:lnTo>
                <a:lnTo>
                  <a:pt x="161" y="63"/>
                </a:lnTo>
                <a:lnTo>
                  <a:pt x="120" y="84"/>
                </a:lnTo>
                <a:lnTo>
                  <a:pt x="161" y="104"/>
                </a:lnTo>
                <a:lnTo>
                  <a:pt x="120" y="122"/>
                </a:lnTo>
                <a:lnTo>
                  <a:pt x="140" y="131"/>
                </a:lnTo>
                <a:lnTo>
                  <a:pt x="140" y="145"/>
                </a:lnTo>
                <a:lnTo>
                  <a:pt x="0" y="145"/>
                </a:lnTo>
              </a:path>
            </a:pathLst>
          </a:custGeom>
          <a:noFill/>
          <a:ln w="7938">
            <a:solidFill>
              <a:srgbClr val="000000"/>
            </a:solidFill>
            <a:round/>
            <a:headEnd/>
            <a:tailEnd/>
          </a:ln>
        </p:spPr>
        <p:txBody>
          <a:bodyPr/>
          <a:lstStyle/>
          <a:p>
            <a:endParaRPr lang="en-US"/>
          </a:p>
        </p:txBody>
      </p:sp>
      <p:sp>
        <p:nvSpPr>
          <p:cNvPr id="49173" name="Line 13"/>
          <p:cNvSpPr>
            <a:spLocks noChangeShapeType="1"/>
          </p:cNvSpPr>
          <p:nvPr/>
        </p:nvSpPr>
        <p:spPr bwMode="auto">
          <a:xfrm>
            <a:off x="4170363" y="4210050"/>
            <a:ext cx="1647825" cy="1089025"/>
          </a:xfrm>
          <a:prstGeom prst="line">
            <a:avLst/>
          </a:prstGeom>
          <a:noFill/>
          <a:ln w="7938">
            <a:solidFill>
              <a:srgbClr val="000000"/>
            </a:solidFill>
            <a:round/>
            <a:headEnd/>
            <a:tailEnd/>
          </a:ln>
        </p:spPr>
        <p:txBody>
          <a:bodyPr/>
          <a:lstStyle/>
          <a:p>
            <a:endParaRPr lang="en-US"/>
          </a:p>
        </p:txBody>
      </p:sp>
      <p:sp>
        <p:nvSpPr>
          <p:cNvPr id="49174" name="Line 14"/>
          <p:cNvSpPr>
            <a:spLocks noChangeShapeType="1"/>
          </p:cNvSpPr>
          <p:nvPr/>
        </p:nvSpPr>
        <p:spPr bwMode="auto">
          <a:xfrm>
            <a:off x="3513138" y="3779838"/>
            <a:ext cx="601662" cy="398462"/>
          </a:xfrm>
          <a:prstGeom prst="line">
            <a:avLst/>
          </a:prstGeom>
          <a:noFill/>
          <a:ln w="7938">
            <a:solidFill>
              <a:srgbClr val="000000"/>
            </a:solidFill>
            <a:round/>
            <a:headEnd/>
            <a:tailEnd/>
          </a:ln>
        </p:spPr>
        <p:txBody>
          <a:bodyPr/>
          <a:lstStyle/>
          <a:p>
            <a:endParaRPr lang="en-US"/>
          </a:p>
        </p:txBody>
      </p:sp>
      <p:sp>
        <p:nvSpPr>
          <p:cNvPr id="49175" name="Line 15"/>
          <p:cNvSpPr>
            <a:spLocks noChangeShapeType="1"/>
          </p:cNvSpPr>
          <p:nvPr/>
        </p:nvSpPr>
        <p:spPr bwMode="auto">
          <a:xfrm>
            <a:off x="4322763" y="3935413"/>
            <a:ext cx="1925637" cy="1358900"/>
          </a:xfrm>
          <a:prstGeom prst="line">
            <a:avLst/>
          </a:prstGeom>
          <a:noFill/>
          <a:ln w="7938">
            <a:solidFill>
              <a:srgbClr val="000000"/>
            </a:solidFill>
            <a:round/>
            <a:headEnd/>
            <a:tailEnd/>
          </a:ln>
        </p:spPr>
        <p:txBody>
          <a:bodyPr/>
          <a:lstStyle/>
          <a:p>
            <a:endParaRPr lang="en-US"/>
          </a:p>
        </p:txBody>
      </p:sp>
      <p:sp>
        <p:nvSpPr>
          <p:cNvPr id="49176" name="Line 16"/>
          <p:cNvSpPr>
            <a:spLocks noChangeShapeType="1"/>
          </p:cNvSpPr>
          <p:nvPr/>
        </p:nvSpPr>
        <p:spPr bwMode="auto">
          <a:xfrm>
            <a:off x="3625850" y="3465513"/>
            <a:ext cx="641350" cy="430212"/>
          </a:xfrm>
          <a:prstGeom prst="line">
            <a:avLst/>
          </a:prstGeom>
          <a:noFill/>
          <a:ln w="7938">
            <a:solidFill>
              <a:srgbClr val="000000"/>
            </a:solidFill>
            <a:round/>
            <a:headEnd/>
            <a:tailEnd/>
          </a:ln>
        </p:spPr>
        <p:txBody>
          <a:bodyPr/>
          <a:lstStyle/>
          <a:p>
            <a:endParaRPr lang="en-US"/>
          </a:p>
        </p:txBody>
      </p:sp>
      <p:sp>
        <p:nvSpPr>
          <p:cNvPr id="49177" name="Freeform 17"/>
          <p:cNvSpPr>
            <a:spLocks/>
          </p:cNvSpPr>
          <p:nvPr/>
        </p:nvSpPr>
        <p:spPr bwMode="auto">
          <a:xfrm>
            <a:off x="3298825" y="3941763"/>
            <a:ext cx="447675" cy="750887"/>
          </a:xfrm>
          <a:custGeom>
            <a:avLst/>
            <a:gdLst>
              <a:gd name="T0" fmla="*/ 1119625102 w 179"/>
              <a:gd name="T1" fmla="*/ 2147483647 h 260"/>
              <a:gd name="T2" fmla="*/ 1119625102 w 179"/>
              <a:gd name="T3" fmla="*/ 1317829531 h 260"/>
              <a:gd name="T4" fmla="*/ 0 w 179"/>
              <a:gd name="T5" fmla="*/ 0 h 260"/>
              <a:gd name="T6" fmla="*/ 0 60000 65536"/>
              <a:gd name="T7" fmla="*/ 0 60000 65536"/>
              <a:gd name="T8" fmla="*/ 0 60000 65536"/>
              <a:gd name="T9" fmla="*/ 0 w 179"/>
              <a:gd name="T10" fmla="*/ 0 h 260"/>
              <a:gd name="T11" fmla="*/ 179 w 179"/>
              <a:gd name="T12" fmla="*/ 260 h 260"/>
            </a:gdLst>
            <a:ahLst/>
            <a:cxnLst>
              <a:cxn ang="T6">
                <a:pos x="T0" y="T1"/>
              </a:cxn>
              <a:cxn ang="T7">
                <a:pos x="T2" y="T3"/>
              </a:cxn>
              <a:cxn ang="T8">
                <a:pos x="T4" y="T5"/>
              </a:cxn>
            </a:cxnLst>
            <a:rect l="T9" t="T10" r="T11" b="T12"/>
            <a:pathLst>
              <a:path w="179" h="260">
                <a:moveTo>
                  <a:pt x="179" y="260"/>
                </a:moveTo>
                <a:lnTo>
                  <a:pt x="179" y="158"/>
                </a:lnTo>
                <a:lnTo>
                  <a:pt x="0" y="0"/>
                </a:lnTo>
              </a:path>
            </a:pathLst>
          </a:custGeom>
          <a:noFill/>
          <a:ln w="7938">
            <a:solidFill>
              <a:srgbClr val="000000"/>
            </a:solidFill>
            <a:round/>
            <a:headEnd/>
            <a:tailEnd/>
          </a:ln>
        </p:spPr>
        <p:txBody>
          <a:bodyPr/>
          <a:lstStyle/>
          <a:p>
            <a:endParaRPr lang="en-US"/>
          </a:p>
        </p:txBody>
      </p:sp>
      <p:sp>
        <p:nvSpPr>
          <p:cNvPr id="49178" name="Freeform 18"/>
          <p:cNvSpPr>
            <a:spLocks/>
          </p:cNvSpPr>
          <p:nvPr/>
        </p:nvSpPr>
        <p:spPr bwMode="auto">
          <a:xfrm>
            <a:off x="3508375" y="4759325"/>
            <a:ext cx="238125" cy="539750"/>
          </a:xfrm>
          <a:custGeom>
            <a:avLst/>
            <a:gdLst>
              <a:gd name="T0" fmla="*/ 0 w 95"/>
              <a:gd name="T1" fmla="*/ 1557914986 h 187"/>
              <a:gd name="T2" fmla="*/ 596879077 w 95"/>
              <a:gd name="T3" fmla="*/ 808115529 h 187"/>
              <a:gd name="T4" fmla="*/ 596879077 w 95"/>
              <a:gd name="T5" fmla="*/ 0 h 187"/>
              <a:gd name="T6" fmla="*/ 0 60000 65536"/>
              <a:gd name="T7" fmla="*/ 0 60000 65536"/>
              <a:gd name="T8" fmla="*/ 0 60000 65536"/>
              <a:gd name="T9" fmla="*/ 0 w 95"/>
              <a:gd name="T10" fmla="*/ 0 h 187"/>
              <a:gd name="T11" fmla="*/ 95 w 95"/>
              <a:gd name="T12" fmla="*/ 187 h 187"/>
            </a:gdLst>
            <a:ahLst/>
            <a:cxnLst>
              <a:cxn ang="T6">
                <a:pos x="T0" y="T1"/>
              </a:cxn>
              <a:cxn ang="T7">
                <a:pos x="T2" y="T3"/>
              </a:cxn>
              <a:cxn ang="T8">
                <a:pos x="T4" y="T5"/>
              </a:cxn>
            </a:cxnLst>
            <a:rect l="T9" t="T10" r="T11" b="T12"/>
            <a:pathLst>
              <a:path w="95" h="187">
                <a:moveTo>
                  <a:pt x="0" y="187"/>
                </a:moveTo>
                <a:lnTo>
                  <a:pt x="95" y="97"/>
                </a:lnTo>
                <a:lnTo>
                  <a:pt x="95" y="0"/>
                </a:lnTo>
              </a:path>
            </a:pathLst>
          </a:custGeom>
          <a:noFill/>
          <a:ln w="7938">
            <a:solidFill>
              <a:srgbClr val="000000"/>
            </a:solidFill>
            <a:round/>
            <a:headEnd/>
            <a:tailEnd/>
          </a:ln>
        </p:spPr>
        <p:txBody>
          <a:bodyPr/>
          <a:lstStyle/>
          <a:p>
            <a:endParaRPr lang="en-US"/>
          </a:p>
        </p:txBody>
      </p:sp>
      <p:sp>
        <p:nvSpPr>
          <p:cNvPr id="49179" name="Line 19"/>
          <p:cNvSpPr>
            <a:spLocks noChangeShapeType="1"/>
          </p:cNvSpPr>
          <p:nvPr/>
        </p:nvSpPr>
        <p:spPr bwMode="auto">
          <a:xfrm>
            <a:off x="7016750" y="3119438"/>
            <a:ext cx="596900" cy="1587"/>
          </a:xfrm>
          <a:prstGeom prst="line">
            <a:avLst/>
          </a:prstGeom>
          <a:noFill/>
          <a:ln w="7938">
            <a:solidFill>
              <a:srgbClr val="000000"/>
            </a:solidFill>
            <a:round/>
            <a:headEnd/>
            <a:tailEnd/>
          </a:ln>
        </p:spPr>
        <p:txBody>
          <a:bodyPr/>
          <a:lstStyle/>
          <a:p>
            <a:endParaRPr lang="en-US"/>
          </a:p>
        </p:txBody>
      </p:sp>
      <p:sp>
        <p:nvSpPr>
          <p:cNvPr id="49180" name="Line 20"/>
          <p:cNvSpPr>
            <a:spLocks noChangeShapeType="1"/>
          </p:cNvSpPr>
          <p:nvPr/>
        </p:nvSpPr>
        <p:spPr bwMode="auto">
          <a:xfrm>
            <a:off x="7016750" y="3582988"/>
            <a:ext cx="596900" cy="3175"/>
          </a:xfrm>
          <a:prstGeom prst="line">
            <a:avLst/>
          </a:prstGeom>
          <a:noFill/>
          <a:ln w="7938">
            <a:solidFill>
              <a:srgbClr val="000000"/>
            </a:solidFill>
            <a:round/>
            <a:headEnd/>
            <a:tailEnd/>
          </a:ln>
        </p:spPr>
        <p:txBody>
          <a:bodyPr/>
          <a:lstStyle/>
          <a:p>
            <a:endParaRPr lang="en-US"/>
          </a:p>
        </p:txBody>
      </p:sp>
      <p:sp>
        <p:nvSpPr>
          <p:cNvPr id="49181" name="Freeform 21"/>
          <p:cNvSpPr>
            <a:spLocks/>
          </p:cNvSpPr>
          <p:nvPr/>
        </p:nvSpPr>
        <p:spPr bwMode="auto">
          <a:xfrm>
            <a:off x="6899275" y="3367088"/>
            <a:ext cx="242888" cy="31750"/>
          </a:xfrm>
          <a:custGeom>
            <a:avLst/>
            <a:gdLst>
              <a:gd name="T0" fmla="*/ 608191517 w 97"/>
              <a:gd name="T1" fmla="*/ 91642036 h 11"/>
              <a:gd name="T2" fmla="*/ 608191517 w 97"/>
              <a:gd name="T3" fmla="*/ 91642036 h 11"/>
              <a:gd name="T4" fmla="*/ 539221363 w 97"/>
              <a:gd name="T5" fmla="*/ 58318980 h 11"/>
              <a:gd name="T6" fmla="*/ 463981195 w 97"/>
              <a:gd name="T7" fmla="*/ 16662977 h 11"/>
              <a:gd name="T8" fmla="*/ 382471012 w 97"/>
              <a:gd name="T9" fmla="*/ 0 h 11"/>
              <a:gd name="T10" fmla="*/ 294690738 w 97"/>
              <a:gd name="T11" fmla="*/ 0 h 11"/>
              <a:gd name="T12" fmla="*/ 294690738 w 97"/>
              <a:gd name="T13" fmla="*/ 0 h 11"/>
              <a:gd name="T14" fmla="*/ 213180555 w 97"/>
              <a:gd name="T15" fmla="*/ 0 h 11"/>
              <a:gd name="T16" fmla="*/ 137940348 w 97"/>
              <a:gd name="T17" fmla="*/ 16662977 h 11"/>
              <a:gd name="T18" fmla="*/ 56430146 w 97"/>
              <a:gd name="T19" fmla="*/ 58318980 h 11"/>
              <a:gd name="T20" fmla="*/ 0 w 97"/>
              <a:gd name="T21" fmla="*/ 9164203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1"/>
              <a:gd name="T35" fmla="*/ 97 w 9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1">
                <a:moveTo>
                  <a:pt x="97" y="11"/>
                </a:moveTo>
                <a:lnTo>
                  <a:pt x="97" y="11"/>
                </a:lnTo>
                <a:lnTo>
                  <a:pt x="86" y="7"/>
                </a:lnTo>
                <a:lnTo>
                  <a:pt x="74" y="2"/>
                </a:lnTo>
                <a:lnTo>
                  <a:pt x="61" y="0"/>
                </a:lnTo>
                <a:lnTo>
                  <a:pt x="47" y="0"/>
                </a:lnTo>
                <a:lnTo>
                  <a:pt x="34" y="0"/>
                </a:lnTo>
                <a:lnTo>
                  <a:pt x="22" y="2"/>
                </a:lnTo>
                <a:lnTo>
                  <a:pt x="9" y="7"/>
                </a:lnTo>
                <a:lnTo>
                  <a:pt x="0" y="11"/>
                </a:lnTo>
              </a:path>
            </a:pathLst>
          </a:custGeom>
          <a:noFill/>
          <a:ln w="7938">
            <a:solidFill>
              <a:srgbClr val="000000"/>
            </a:solidFill>
            <a:round/>
            <a:headEnd/>
            <a:tailEnd/>
          </a:ln>
        </p:spPr>
        <p:txBody>
          <a:bodyPr/>
          <a:lstStyle/>
          <a:p>
            <a:endParaRPr lang="en-US"/>
          </a:p>
        </p:txBody>
      </p:sp>
      <p:sp>
        <p:nvSpPr>
          <p:cNvPr id="49182" name="Line 22"/>
          <p:cNvSpPr>
            <a:spLocks noChangeShapeType="1"/>
          </p:cNvSpPr>
          <p:nvPr/>
        </p:nvSpPr>
        <p:spPr bwMode="auto">
          <a:xfrm flipH="1">
            <a:off x="6899275" y="3295650"/>
            <a:ext cx="242888" cy="1588"/>
          </a:xfrm>
          <a:prstGeom prst="line">
            <a:avLst/>
          </a:prstGeom>
          <a:noFill/>
          <a:ln w="7938">
            <a:solidFill>
              <a:srgbClr val="000000"/>
            </a:solidFill>
            <a:round/>
            <a:headEnd/>
            <a:tailEnd/>
          </a:ln>
        </p:spPr>
        <p:txBody>
          <a:bodyPr/>
          <a:lstStyle/>
          <a:p>
            <a:endParaRPr lang="en-US"/>
          </a:p>
        </p:txBody>
      </p:sp>
      <p:sp>
        <p:nvSpPr>
          <p:cNvPr id="49183" name="Freeform 23"/>
          <p:cNvSpPr>
            <a:spLocks/>
          </p:cNvSpPr>
          <p:nvPr/>
        </p:nvSpPr>
        <p:spPr bwMode="auto">
          <a:xfrm>
            <a:off x="3625850" y="4765675"/>
            <a:ext cx="242888" cy="31750"/>
          </a:xfrm>
          <a:custGeom>
            <a:avLst/>
            <a:gdLst>
              <a:gd name="T0" fmla="*/ 608191517 w 97"/>
              <a:gd name="T1" fmla="*/ 91642036 h 11"/>
              <a:gd name="T2" fmla="*/ 608191517 w 97"/>
              <a:gd name="T3" fmla="*/ 91642036 h 11"/>
              <a:gd name="T4" fmla="*/ 539221363 w 97"/>
              <a:gd name="T5" fmla="*/ 58318980 h 11"/>
              <a:gd name="T6" fmla="*/ 470251209 w 97"/>
              <a:gd name="T7" fmla="*/ 16662977 h 11"/>
              <a:gd name="T8" fmla="*/ 382471012 w 97"/>
              <a:gd name="T9" fmla="*/ 0 h 11"/>
              <a:gd name="T10" fmla="*/ 300960752 w 97"/>
              <a:gd name="T11" fmla="*/ 0 h 11"/>
              <a:gd name="T12" fmla="*/ 300960752 w 97"/>
              <a:gd name="T13" fmla="*/ 0 h 11"/>
              <a:gd name="T14" fmla="*/ 213180555 w 97"/>
              <a:gd name="T15" fmla="*/ 0 h 11"/>
              <a:gd name="T16" fmla="*/ 144210362 w 97"/>
              <a:gd name="T17" fmla="*/ 16662977 h 11"/>
              <a:gd name="T18" fmla="*/ 56430146 w 97"/>
              <a:gd name="T19" fmla="*/ 58318980 h 11"/>
              <a:gd name="T20" fmla="*/ 0 w 97"/>
              <a:gd name="T21" fmla="*/ 9164203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1"/>
              <a:gd name="T35" fmla="*/ 97 w 9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1">
                <a:moveTo>
                  <a:pt x="97" y="11"/>
                </a:moveTo>
                <a:lnTo>
                  <a:pt x="97" y="11"/>
                </a:lnTo>
                <a:lnTo>
                  <a:pt x="86" y="7"/>
                </a:lnTo>
                <a:lnTo>
                  <a:pt x="75" y="2"/>
                </a:lnTo>
                <a:lnTo>
                  <a:pt x="61" y="0"/>
                </a:lnTo>
                <a:lnTo>
                  <a:pt x="48" y="0"/>
                </a:lnTo>
                <a:lnTo>
                  <a:pt x="34" y="0"/>
                </a:lnTo>
                <a:lnTo>
                  <a:pt x="23" y="2"/>
                </a:lnTo>
                <a:lnTo>
                  <a:pt x="9" y="7"/>
                </a:lnTo>
                <a:lnTo>
                  <a:pt x="0" y="11"/>
                </a:lnTo>
              </a:path>
            </a:pathLst>
          </a:custGeom>
          <a:noFill/>
          <a:ln w="7938">
            <a:solidFill>
              <a:srgbClr val="000000"/>
            </a:solidFill>
            <a:round/>
            <a:headEnd/>
            <a:tailEnd/>
          </a:ln>
        </p:spPr>
        <p:txBody>
          <a:bodyPr/>
          <a:lstStyle/>
          <a:p>
            <a:endParaRPr lang="en-US"/>
          </a:p>
        </p:txBody>
      </p:sp>
      <p:sp>
        <p:nvSpPr>
          <p:cNvPr id="49184" name="Line 24"/>
          <p:cNvSpPr>
            <a:spLocks noChangeShapeType="1"/>
          </p:cNvSpPr>
          <p:nvPr/>
        </p:nvSpPr>
        <p:spPr bwMode="auto">
          <a:xfrm flipH="1">
            <a:off x="3625850" y="4692650"/>
            <a:ext cx="242888" cy="3175"/>
          </a:xfrm>
          <a:prstGeom prst="line">
            <a:avLst/>
          </a:prstGeom>
          <a:noFill/>
          <a:ln w="7938">
            <a:solidFill>
              <a:srgbClr val="000000"/>
            </a:solidFill>
            <a:round/>
            <a:headEnd/>
            <a:tailEnd/>
          </a:ln>
        </p:spPr>
        <p:txBody>
          <a:bodyPr/>
          <a:lstStyle/>
          <a:p>
            <a:endParaRPr lang="en-US"/>
          </a:p>
        </p:txBody>
      </p:sp>
      <p:sp>
        <p:nvSpPr>
          <p:cNvPr id="49185" name="Freeform 25"/>
          <p:cNvSpPr>
            <a:spLocks/>
          </p:cNvSpPr>
          <p:nvPr/>
        </p:nvSpPr>
        <p:spPr bwMode="auto">
          <a:xfrm>
            <a:off x="4129088" y="4111625"/>
            <a:ext cx="130175" cy="242888"/>
          </a:xfrm>
          <a:custGeom>
            <a:avLst/>
            <a:gdLst>
              <a:gd name="T0" fmla="*/ 325875572 w 52"/>
              <a:gd name="T1" fmla="*/ 0 h 84"/>
              <a:gd name="T2" fmla="*/ 325875572 w 52"/>
              <a:gd name="T3" fmla="*/ 0 h 84"/>
              <a:gd name="T4" fmla="*/ 269474766 w 52"/>
              <a:gd name="T5" fmla="*/ 58527335 h 84"/>
              <a:gd name="T6" fmla="*/ 200539614 w 52"/>
              <a:gd name="T7" fmla="*/ 108692386 h 84"/>
              <a:gd name="T8" fmla="*/ 144136266 w 52"/>
              <a:gd name="T9" fmla="*/ 192300811 h 84"/>
              <a:gd name="T10" fmla="*/ 100269807 w 52"/>
              <a:gd name="T11" fmla="*/ 284271476 h 84"/>
              <a:gd name="T12" fmla="*/ 100269807 w 52"/>
              <a:gd name="T13" fmla="*/ 284271476 h 84"/>
              <a:gd name="T14" fmla="*/ 56400825 w 52"/>
              <a:gd name="T15" fmla="*/ 392963907 h 84"/>
              <a:gd name="T16" fmla="*/ 31334625 w 52"/>
              <a:gd name="T17" fmla="*/ 493293963 h 84"/>
              <a:gd name="T18" fmla="*/ 18800273 w 52"/>
              <a:gd name="T19" fmla="*/ 585264628 h 84"/>
              <a:gd name="T20" fmla="*/ 0 w 52"/>
              <a:gd name="T21" fmla="*/ 702316361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84"/>
              <a:gd name="T35" fmla="*/ 52 w 52"/>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84">
                <a:moveTo>
                  <a:pt x="52" y="0"/>
                </a:moveTo>
                <a:lnTo>
                  <a:pt x="52" y="0"/>
                </a:lnTo>
                <a:lnTo>
                  <a:pt x="43" y="7"/>
                </a:lnTo>
                <a:lnTo>
                  <a:pt x="32" y="13"/>
                </a:lnTo>
                <a:lnTo>
                  <a:pt x="23" y="23"/>
                </a:lnTo>
                <a:lnTo>
                  <a:pt x="16" y="34"/>
                </a:lnTo>
                <a:lnTo>
                  <a:pt x="9" y="47"/>
                </a:lnTo>
                <a:lnTo>
                  <a:pt x="5" y="59"/>
                </a:lnTo>
                <a:lnTo>
                  <a:pt x="3" y="70"/>
                </a:lnTo>
                <a:lnTo>
                  <a:pt x="0" y="84"/>
                </a:lnTo>
              </a:path>
            </a:pathLst>
          </a:custGeom>
          <a:noFill/>
          <a:ln w="7938">
            <a:solidFill>
              <a:srgbClr val="000000"/>
            </a:solidFill>
            <a:round/>
            <a:headEnd/>
            <a:tailEnd/>
          </a:ln>
        </p:spPr>
        <p:txBody>
          <a:bodyPr/>
          <a:lstStyle/>
          <a:p>
            <a:endParaRPr lang="en-US"/>
          </a:p>
        </p:txBody>
      </p:sp>
      <p:sp>
        <p:nvSpPr>
          <p:cNvPr id="49186" name="Line 26"/>
          <p:cNvSpPr>
            <a:spLocks noChangeShapeType="1"/>
          </p:cNvSpPr>
          <p:nvPr/>
        </p:nvSpPr>
        <p:spPr bwMode="auto">
          <a:xfrm flipH="1">
            <a:off x="4051300" y="4054475"/>
            <a:ext cx="130175" cy="239713"/>
          </a:xfrm>
          <a:prstGeom prst="line">
            <a:avLst/>
          </a:prstGeom>
          <a:noFill/>
          <a:ln w="7938">
            <a:solidFill>
              <a:srgbClr val="000000"/>
            </a:solidFill>
            <a:round/>
            <a:headEnd/>
            <a:tailEnd/>
          </a:ln>
        </p:spPr>
        <p:txBody>
          <a:bodyPr/>
          <a:lstStyle/>
          <a:p>
            <a:endParaRPr lang="en-US"/>
          </a:p>
        </p:txBody>
      </p:sp>
      <p:sp>
        <p:nvSpPr>
          <p:cNvPr id="49187" name="Freeform 27"/>
          <p:cNvSpPr>
            <a:spLocks/>
          </p:cNvSpPr>
          <p:nvPr/>
        </p:nvSpPr>
        <p:spPr bwMode="auto">
          <a:xfrm>
            <a:off x="4283075" y="3832225"/>
            <a:ext cx="130175" cy="239713"/>
          </a:xfrm>
          <a:custGeom>
            <a:avLst/>
            <a:gdLst>
              <a:gd name="T0" fmla="*/ 325875572 w 52"/>
              <a:gd name="T1" fmla="*/ 0 h 83"/>
              <a:gd name="T2" fmla="*/ 325875572 w 52"/>
              <a:gd name="T3" fmla="*/ 0 h 83"/>
              <a:gd name="T4" fmla="*/ 256940419 w 52"/>
              <a:gd name="T5" fmla="*/ 50048035 h 83"/>
              <a:gd name="T6" fmla="*/ 200539614 w 52"/>
              <a:gd name="T7" fmla="*/ 108434036 h 83"/>
              <a:gd name="T8" fmla="*/ 144136266 w 52"/>
              <a:gd name="T9" fmla="*/ 208530107 h 83"/>
              <a:gd name="T10" fmla="*/ 100269807 w 52"/>
              <a:gd name="T11" fmla="*/ 283600682 h 83"/>
              <a:gd name="T12" fmla="*/ 100269807 w 52"/>
              <a:gd name="T13" fmla="*/ 283600682 h 83"/>
              <a:gd name="T14" fmla="*/ 56400825 w 52"/>
              <a:gd name="T15" fmla="*/ 392034763 h 83"/>
              <a:gd name="T16" fmla="*/ 31334625 w 52"/>
              <a:gd name="T17" fmla="*/ 483787046 h 83"/>
              <a:gd name="T18" fmla="*/ 0 w 52"/>
              <a:gd name="T19" fmla="*/ 600564780 h 83"/>
              <a:gd name="T20" fmla="*/ 0 w 52"/>
              <a:gd name="T21" fmla="*/ 692317063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83"/>
              <a:gd name="T35" fmla="*/ 52 w 52"/>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83">
                <a:moveTo>
                  <a:pt x="52" y="0"/>
                </a:moveTo>
                <a:lnTo>
                  <a:pt x="52" y="0"/>
                </a:lnTo>
                <a:lnTo>
                  <a:pt x="41" y="6"/>
                </a:lnTo>
                <a:lnTo>
                  <a:pt x="32" y="13"/>
                </a:lnTo>
                <a:lnTo>
                  <a:pt x="23" y="25"/>
                </a:lnTo>
                <a:lnTo>
                  <a:pt x="16" y="34"/>
                </a:lnTo>
                <a:lnTo>
                  <a:pt x="9" y="47"/>
                </a:lnTo>
                <a:lnTo>
                  <a:pt x="5" y="58"/>
                </a:lnTo>
                <a:lnTo>
                  <a:pt x="0" y="72"/>
                </a:lnTo>
                <a:lnTo>
                  <a:pt x="0" y="83"/>
                </a:lnTo>
              </a:path>
            </a:pathLst>
          </a:custGeom>
          <a:noFill/>
          <a:ln w="7938">
            <a:solidFill>
              <a:srgbClr val="000000"/>
            </a:solidFill>
            <a:round/>
            <a:headEnd/>
            <a:tailEnd/>
          </a:ln>
        </p:spPr>
        <p:txBody>
          <a:bodyPr/>
          <a:lstStyle/>
          <a:p>
            <a:endParaRPr lang="en-US"/>
          </a:p>
        </p:txBody>
      </p:sp>
      <p:sp>
        <p:nvSpPr>
          <p:cNvPr id="49188" name="Line 28"/>
          <p:cNvSpPr>
            <a:spLocks noChangeShapeType="1"/>
          </p:cNvSpPr>
          <p:nvPr/>
        </p:nvSpPr>
        <p:spPr bwMode="auto">
          <a:xfrm flipH="1">
            <a:off x="4205288" y="3771900"/>
            <a:ext cx="130175" cy="242888"/>
          </a:xfrm>
          <a:prstGeom prst="line">
            <a:avLst/>
          </a:prstGeom>
          <a:noFill/>
          <a:ln w="7938">
            <a:solidFill>
              <a:srgbClr val="000000"/>
            </a:solidFill>
            <a:round/>
            <a:headEnd/>
            <a:tailEnd/>
          </a:ln>
        </p:spPr>
        <p:txBody>
          <a:bodyPr/>
          <a:lstStyle/>
          <a:p>
            <a:endParaRPr lang="en-US"/>
          </a:p>
        </p:txBody>
      </p:sp>
      <p:sp>
        <p:nvSpPr>
          <p:cNvPr id="49189" name="Freeform 29"/>
          <p:cNvSpPr>
            <a:spLocks/>
          </p:cNvSpPr>
          <p:nvPr/>
        </p:nvSpPr>
        <p:spPr bwMode="auto">
          <a:xfrm>
            <a:off x="6899275" y="4464050"/>
            <a:ext cx="242888" cy="41275"/>
          </a:xfrm>
          <a:custGeom>
            <a:avLst/>
            <a:gdLst>
              <a:gd name="T0" fmla="*/ 608191517 w 97"/>
              <a:gd name="T1" fmla="*/ 121687558 h 14"/>
              <a:gd name="T2" fmla="*/ 608191517 w 97"/>
              <a:gd name="T3" fmla="*/ 121687558 h 14"/>
              <a:gd name="T4" fmla="*/ 539221363 w 97"/>
              <a:gd name="T5" fmla="*/ 60845253 h 14"/>
              <a:gd name="T6" fmla="*/ 463981195 w 97"/>
              <a:gd name="T7" fmla="*/ 17382672 h 14"/>
              <a:gd name="T8" fmla="*/ 382471012 w 97"/>
              <a:gd name="T9" fmla="*/ 0 h 14"/>
              <a:gd name="T10" fmla="*/ 294690738 w 97"/>
              <a:gd name="T11" fmla="*/ 0 h 14"/>
              <a:gd name="T12" fmla="*/ 294690738 w 97"/>
              <a:gd name="T13" fmla="*/ 0 h 14"/>
              <a:gd name="T14" fmla="*/ 213180555 w 97"/>
              <a:gd name="T15" fmla="*/ 0 h 14"/>
              <a:gd name="T16" fmla="*/ 137940348 w 97"/>
              <a:gd name="T17" fmla="*/ 17382672 h 14"/>
              <a:gd name="T18" fmla="*/ 56430146 w 97"/>
              <a:gd name="T19" fmla="*/ 60845253 h 14"/>
              <a:gd name="T20" fmla="*/ 0 w 97"/>
              <a:gd name="T21" fmla="*/ 12168755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
              <a:gd name="T35" fmla="*/ 97 w 9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
                <a:moveTo>
                  <a:pt x="97" y="14"/>
                </a:moveTo>
                <a:lnTo>
                  <a:pt x="97" y="14"/>
                </a:lnTo>
                <a:lnTo>
                  <a:pt x="86" y="7"/>
                </a:lnTo>
                <a:lnTo>
                  <a:pt x="74" y="2"/>
                </a:lnTo>
                <a:lnTo>
                  <a:pt x="61" y="0"/>
                </a:lnTo>
                <a:lnTo>
                  <a:pt x="47" y="0"/>
                </a:lnTo>
                <a:lnTo>
                  <a:pt x="34" y="0"/>
                </a:lnTo>
                <a:lnTo>
                  <a:pt x="22" y="2"/>
                </a:lnTo>
                <a:lnTo>
                  <a:pt x="9" y="7"/>
                </a:lnTo>
                <a:lnTo>
                  <a:pt x="0" y="14"/>
                </a:lnTo>
              </a:path>
            </a:pathLst>
          </a:custGeom>
          <a:noFill/>
          <a:ln w="7938">
            <a:solidFill>
              <a:srgbClr val="000000"/>
            </a:solidFill>
            <a:round/>
            <a:headEnd/>
            <a:tailEnd/>
          </a:ln>
        </p:spPr>
        <p:txBody>
          <a:bodyPr/>
          <a:lstStyle/>
          <a:p>
            <a:endParaRPr lang="en-US"/>
          </a:p>
        </p:txBody>
      </p:sp>
      <p:sp>
        <p:nvSpPr>
          <p:cNvPr id="49190" name="Line 30"/>
          <p:cNvSpPr>
            <a:spLocks noChangeShapeType="1"/>
          </p:cNvSpPr>
          <p:nvPr/>
        </p:nvSpPr>
        <p:spPr bwMode="auto">
          <a:xfrm flipH="1">
            <a:off x="6899275" y="4392613"/>
            <a:ext cx="242888" cy="3175"/>
          </a:xfrm>
          <a:prstGeom prst="line">
            <a:avLst/>
          </a:prstGeom>
          <a:noFill/>
          <a:ln w="7938">
            <a:solidFill>
              <a:srgbClr val="000000"/>
            </a:solidFill>
            <a:round/>
            <a:headEnd/>
            <a:tailEnd/>
          </a:ln>
        </p:spPr>
        <p:txBody>
          <a:bodyPr/>
          <a:lstStyle/>
          <a:p>
            <a:endParaRPr lang="en-US"/>
          </a:p>
        </p:txBody>
      </p:sp>
      <p:sp>
        <p:nvSpPr>
          <p:cNvPr id="49191" name="Freeform 31"/>
          <p:cNvSpPr>
            <a:spLocks/>
          </p:cNvSpPr>
          <p:nvPr/>
        </p:nvSpPr>
        <p:spPr bwMode="auto">
          <a:xfrm>
            <a:off x="2943225" y="4464050"/>
            <a:ext cx="242888" cy="41275"/>
          </a:xfrm>
          <a:custGeom>
            <a:avLst/>
            <a:gdLst>
              <a:gd name="T0" fmla="*/ 608191517 w 97"/>
              <a:gd name="T1" fmla="*/ 121687558 h 14"/>
              <a:gd name="T2" fmla="*/ 608191517 w 97"/>
              <a:gd name="T3" fmla="*/ 121687558 h 14"/>
              <a:gd name="T4" fmla="*/ 551761391 w 97"/>
              <a:gd name="T5" fmla="*/ 60845253 h 14"/>
              <a:gd name="T6" fmla="*/ 463981195 w 97"/>
              <a:gd name="T7" fmla="*/ 17382672 h 14"/>
              <a:gd name="T8" fmla="*/ 395011040 w 97"/>
              <a:gd name="T9" fmla="*/ 0 h 14"/>
              <a:gd name="T10" fmla="*/ 307230766 w 97"/>
              <a:gd name="T11" fmla="*/ 0 h 14"/>
              <a:gd name="T12" fmla="*/ 307230766 w 97"/>
              <a:gd name="T13" fmla="*/ 0 h 14"/>
              <a:gd name="T14" fmla="*/ 206910541 w 97"/>
              <a:gd name="T15" fmla="*/ 0 h 14"/>
              <a:gd name="T16" fmla="*/ 137940348 w 97"/>
              <a:gd name="T17" fmla="*/ 17382672 h 14"/>
              <a:gd name="T18" fmla="*/ 68970174 w 97"/>
              <a:gd name="T19" fmla="*/ 60845253 h 14"/>
              <a:gd name="T20" fmla="*/ 0 w 97"/>
              <a:gd name="T21" fmla="*/ 12168755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
              <a:gd name="T35" fmla="*/ 97 w 9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
                <a:moveTo>
                  <a:pt x="97" y="14"/>
                </a:moveTo>
                <a:lnTo>
                  <a:pt x="97" y="14"/>
                </a:lnTo>
                <a:lnTo>
                  <a:pt x="88" y="7"/>
                </a:lnTo>
                <a:lnTo>
                  <a:pt x="74" y="2"/>
                </a:lnTo>
                <a:lnTo>
                  <a:pt x="63" y="0"/>
                </a:lnTo>
                <a:lnTo>
                  <a:pt x="49" y="0"/>
                </a:lnTo>
                <a:lnTo>
                  <a:pt x="33" y="0"/>
                </a:lnTo>
                <a:lnTo>
                  <a:pt x="22" y="2"/>
                </a:lnTo>
                <a:lnTo>
                  <a:pt x="11" y="7"/>
                </a:lnTo>
                <a:lnTo>
                  <a:pt x="0" y="14"/>
                </a:lnTo>
              </a:path>
            </a:pathLst>
          </a:custGeom>
          <a:noFill/>
          <a:ln w="7938">
            <a:solidFill>
              <a:srgbClr val="000000"/>
            </a:solidFill>
            <a:round/>
            <a:headEnd/>
            <a:tailEnd/>
          </a:ln>
        </p:spPr>
        <p:txBody>
          <a:bodyPr/>
          <a:lstStyle/>
          <a:p>
            <a:endParaRPr lang="en-US"/>
          </a:p>
        </p:txBody>
      </p:sp>
      <p:sp>
        <p:nvSpPr>
          <p:cNvPr id="49192" name="Line 32"/>
          <p:cNvSpPr>
            <a:spLocks noChangeShapeType="1"/>
          </p:cNvSpPr>
          <p:nvPr/>
        </p:nvSpPr>
        <p:spPr bwMode="auto">
          <a:xfrm flipH="1">
            <a:off x="2943225" y="4392613"/>
            <a:ext cx="242888" cy="3175"/>
          </a:xfrm>
          <a:prstGeom prst="line">
            <a:avLst/>
          </a:prstGeom>
          <a:noFill/>
          <a:ln w="7938">
            <a:solidFill>
              <a:srgbClr val="000000"/>
            </a:solidFill>
            <a:round/>
            <a:headEnd/>
            <a:tailEnd/>
          </a:ln>
        </p:spPr>
        <p:txBody>
          <a:bodyPr/>
          <a:lstStyle/>
          <a:p>
            <a:endParaRPr lang="en-US"/>
          </a:p>
        </p:txBody>
      </p:sp>
      <p:sp>
        <p:nvSpPr>
          <p:cNvPr id="49193" name="Line 33"/>
          <p:cNvSpPr>
            <a:spLocks noChangeShapeType="1"/>
          </p:cNvSpPr>
          <p:nvPr/>
        </p:nvSpPr>
        <p:spPr bwMode="auto">
          <a:xfrm>
            <a:off x="4340225" y="5203825"/>
            <a:ext cx="1588" cy="312738"/>
          </a:xfrm>
          <a:prstGeom prst="line">
            <a:avLst/>
          </a:prstGeom>
          <a:noFill/>
          <a:ln w="7938">
            <a:solidFill>
              <a:srgbClr val="000000"/>
            </a:solidFill>
            <a:round/>
            <a:headEnd/>
            <a:tailEnd/>
          </a:ln>
        </p:spPr>
        <p:txBody>
          <a:bodyPr/>
          <a:lstStyle/>
          <a:p>
            <a:endParaRPr lang="en-US"/>
          </a:p>
        </p:txBody>
      </p:sp>
      <p:sp>
        <p:nvSpPr>
          <p:cNvPr id="49194" name="Line 34"/>
          <p:cNvSpPr>
            <a:spLocks noChangeShapeType="1"/>
          </p:cNvSpPr>
          <p:nvPr/>
        </p:nvSpPr>
        <p:spPr bwMode="auto">
          <a:xfrm>
            <a:off x="4259263" y="5267325"/>
            <a:ext cx="3175" cy="182563"/>
          </a:xfrm>
          <a:prstGeom prst="line">
            <a:avLst/>
          </a:prstGeom>
          <a:noFill/>
          <a:ln w="17463">
            <a:solidFill>
              <a:srgbClr val="000000"/>
            </a:solidFill>
            <a:round/>
            <a:headEnd/>
            <a:tailEnd/>
          </a:ln>
        </p:spPr>
        <p:txBody>
          <a:bodyPr/>
          <a:lstStyle/>
          <a:p>
            <a:endParaRPr lang="en-US"/>
          </a:p>
        </p:txBody>
      </p:sp>
      <p:sp>
        <p:nvSpPr>
          <p:cNvPr id="49195" name="Line 35"/>
          <p:cNvSpPr>
            <a:spLocks noChangeShapeType="1"/>
          </p:cNvSpPr>
          <p:nvPr/>
        </p:nvSpPr>
        <p:spPr bwMode="auto">
          <a:xfrm flipH="1">
            <a:off x="2930525" y="4987925"/>
            <a:ext cx="265113" cy="3175"/>
          </a:xfrm>
          <a:prstGeom prst="line">
            <a:avLst/>
          </a:prstGeom>
          <a:noFill/>
          <a:ln w="7938">
            <a:solidFill>
              <a:srgbClr val="000000"/>
            </a:solidFill>
            <a:round/>
            <a:headEnd/>
            <a:tailEnd/>
          </a:ln>
        </p:spPr>
        <p:txBody>
          <a:bodyPr/>
          <a:lstStyle/>
          <a:p>
            <a:endParaRPr lang="en-US"/>
          </a:p>
        </p:txBody>
      </p:sp>
      <p:sp>
        <p:nvSpPr>
          <p:cNvPr id="49196" name="Line 36"/>
          <p:cNvSpPr>
            <a:spLocks noChangeShapeType="1"/>
          </p:cNvSpPr>
          <p:nvPr/>
        </p:nvSpPr>
        <p:spPr bwMode="auto">
          <a:xfrm flipH="1">
            <a:off x="2987675" y="5086350"/>
            <a:ext cx="152400" cy="3175"/>
          </a:xfrm>
          <a:prstGeom prst="line">
            <a:avLst/>
          </a:prstGeom>
          <a:noFill/>
          <a:ln w="17463">
            <a:solidFill>
              <a:srgbClr val="000000"/>
            </a:solidFill>
            <a:round/>
            <a:headEnd/>
            <a:tailEnd/>
          </a:ln>
        </p:spPr>
        <p:txBody>
          <a:bodyPr/>
          <a:lstStyle/>
          <a:p>
            <a:endParaRPr lang="en-US"/>
          </a:p>
        </p:txBody>
      </p:sp>
      <p:sp>
        <p:nvSpPr>
          <p:cNvPr id="49197" name="Line 37"/>
          <p:cNvSpPr>
            <a:spLocks noChangeShapeType="1"/>
          </p:cNvSpPr>
          <p:nvPr/>
        </p:nvSpPr>
        <p:spPr bwMode="auto">
          <a:xfrm flipH="1">
            <a:off x="6886575" y="4987925"/>
            <a:ext cx="268288" cy="3175"/>
          </a:xfrm>
          <a:prstGeom prst="line">
            <a:avLst/>
          </a:prstGeom>
          <a:noFill/>
          <a:ln w="7938">
            <a:solidFill>
              <a:srgbClr val="000000"/>
            </a:solidFill>
            <a:round/>
            <a:headEnd/>
            <a:tailEnd/>
          </a:ln>
        </p:spPr>
        <p:txBody>
          <a:bodyPr/>
          <a:lstStyle/>
          <a:p>
            <a:endParaRPr lang="en-US"/>
          </a:p>
        </p:txBody>
      </p:sp>
      <p:sp>
        <p:nvSpPr>
          <p:cNvPr id="49198" name="Line 38"/>
          <p:cNvSpPr>
            <a:spLocks noChangeShapeType="1"/>
          </p:cNvSpPr>
          <p:nvPr/>
        </p:nvSpPr>
        <p:spPr bwMode="auto">
          <a:xfrm flipH="1">
            <a:off x="6945313" y="5086350"/>
            <a:ext cx="152400" cy="3175"/>
          </a:xfrm>
          <a:prstGeom prst="line">
            <a:avLst/>
          </a:prstGeom>
          <a:noFill/>
          <a:ln w="17463">
            <a:solidFill>
              <a:srgbClr val="000000"/>
            </a:solidFill>
            <a:round/>
            <a:headEnd/>
            <a:tailEnd/>
          </a:ln>
        </p:spPr>
        <p:txBody>
          <a:bodyPr/>
          <a:lstStyle/>
          <a:p>
            <a:endParaRPr lang="en-US"/>
          </a:p>
        </p:txBody>
      </p:sp>
      <p:sp>
        <p:nvSpPr>
          <p:cNvPr id="49199" name="Freeform 39"/>
          <p:cNvSpPr>
            <a:spLocks/>
          </p:cNvSpPr>
          <p:nvPr/>
        </p:nvSpPr>
        <p:spPr bwMode="auto">
          <a:xfrm>
            <a:off x="7573963" y="3071813"/>
            <a:ext cx="76200" cy="93662"/>
          </a:xfrm>
          <a:custGeom>
            <a:avLst/>
            <a:gdLst>
              <a:gd name="T0" fmla="*/ 96673234 w 31"/>
              <a:gd name="T1" fmla="*/ 274142781 h 32"/>
              <a:gd name="T2" fmla="*/ 96673234 w 31"/>
              <a:gd name="T3" fmla="*/ 274142781 h 32"/>
              <a:gd name="T4" fmla="*/ 132924761 w 31"/>
              <a:gd name="T5" fmla="*/ 274142781 h 32"/>
              <a:gd name="T6" fmla="*/ 163136862 w 31"/>
              <a:gd name="T7" fmla="*/ 239874213 h 32"/>
              <a:gd name="T8" fmla="*/ 187304547 w 31"/>
              <a:gd name="T9" fmla="*/ 197041430 h 32"/>
              <a:gd name="T10" fmla="*/ 187304547 w 31"/>
              <a:gd name="T11" fmla="*/ 137071390 h 32"/>
              <a:gd name="T12" fmla="*/ 187304547 w 31"/>
              <a:gd name="T13" fmla="*/ 137071390 h 32"/>
              <a:gd name="T14" fmla="*/ 187304547 w 31"/>
              <a:gd name="T15" fmla="*/ 102802823 h 32"/>
              <a:gd name="T16" fmla="*/ 163136862 w 31"/>
              <a:gd name="T17" fmla="*/ 42835721 h 32"/>
              <a:gd name="T18" fmla="*/ 132924761 w 31"/>
              <a:gd name="T19" fmla="*/ 25701437 h 32"/>
              <a:gd name="T20" fmla="*/ 96673234 w 31"/>
              <a:gd name="T21" fmla="*/ 0 h 32"/>
              <a:gd name="T22" fmla="*/ 96673234 w 31"/>
              <a:gd name="T23" fmla="*/ 0 h 32"/>
              <a:gd name="T24" fmla="*/ 54379767 w 31"/>
              <a:gd name="T25" fmla="*/ 25701437 h 32"/>
              <a:gd name="T26" fmla="*/ 24167694 w 31"/>
              <a:gd name="T27" fmla="*/ 42835721 h 32"/>
              <a:gd name="T28" fmla="*/ 12083847 w 31"/>
              <a:gd name="T29" fmla="*/ 102802823 h 32"/>
              <a:gd name="T30" fmla="*/ 0 w 31"/>
              <a:gd name="T31" fmla="*/ 137071390 h 32"/>
              <a:gd name="T32" fmla="*/ 0 w 31"/>
              <a:gd name="T33" fmla="*/ 137071390 h 32"/>
              <a:gd name="T34" fmla="*/ 12083847 w 31"/>
              <a:gd name="T35" fmla="*/ 197041430 h 32"/>
              <a:gd name="T36" fmla="*/ 24167694 w 31"/>
              <a:gd name="T37" fmla="*/ 239874213 h 32"/>
              <a:gd name="T38" fmla="*/ 54379767 w 31"/>
              <a:gd name="T39" fmla="*/ 274142781 h 32"/>
              <a:gd name="T40" fmla="*/ 96673234 w 31"/>
              <a:gd name="T41" fmla="*/ 274142781 h 32"/>
              <a:gd name="T42" fmla="*/ 96673234 w 31"/>
              <a:gd name="T43" fmla="*/ 274142781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2"/>
              <a:gd name="T68" fmla="*/ 31 w 31"/>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2">
                <a:moveTo>
                  <a:pt x="16" y="32"/>
                </a:moveTo>
                <a:lnTo>
                  <a:pt x="16" y="32"/>
                </a:lnTo>
                <a:lnTo>
                  <a:pt x="22" y="32"/>
                </a:lnTo>
                <a:lnTo>
                  <a:pt x="27" y="28"/>
                </a:lnTo>
                <a:lnTo>
                  <a:pt x="31" y="23"/>
                </a:lnTo>
                <a:lnTo>
                  <a:pt x="31" y="16"/>
                </a:lnTo>
                <a:lnTo>
                  <a:pt x="31" y="12"/>
                </a:lnTo>
                <a:lnTo>
                  <a:pt x="27" y="5"/>
                </a:lnTo>
                <a:lnTo>
                  <a:pt x="22" y="3"/>
                </a:lnTo>
                <a:lnTo>
                  <a:pt x="16" y="0"/>
                </a:lnTo>
                <a:lnTo>
                  <a:pt x="9" y="3"/>
                </a:lnTo>
                <a:lnTo>
                  <a:pt x="4" y="5"/>
                </a:lnTo>
                <a:lnTo>
                  <a:pt x="2" y="12"/>
                </a:lnTo>
                <a:lnTo>
                  <a:pt x="0" y="16"/>
                </a:lnTo>
                <a:lnTo>
                  <a:pt x="2" y="23"/>
                </a:lnTo>
                <a:lnTo>
                  <a:pt x="4" y="28"/>
                </a:lnTo>
                <a:lnTo>
                  <a:pt x="9" y="32"/>
                </a:lnTo>
                <a:lnTo>
                  <a:pt x="16" y="32"/>
                </a:lnTo>
                <a:close/>
              </a:path>
            </a:pathLst>
          </a:custGeom>
          <a:solidFill>
            <a:srgbClr val="000000"/>
          </a:solidFill>
          <a:ln w="3175">
            <a:solidFill>
              <a:srgbClr val="000000"/>
            </a:solidFill>
            <a:round/>
            <a:headEnd/>
            <a:tailEnd/>
          </a:ln>
        </p:spPr>
        <p:txBody>
          <a:bodyPr/>
          <a:lstStyle/>
          <a:p>
            <a:endParaRPr lang="en-US"/>
          </a:p>
        </p:txBody>
      </p:sp>
      <p:sp>
        <p:nvSpPr>
          <p:cNvPr id="49200" name="Line 40"/>
          <p:cNvSpPr>
            <a:spLocks noChangeShapeType="1"/>
          </p:cNvSpPr>
          <p:nvPr/>
        </p:nvSpPr>
        <p:spPr bwMode="auto">
          <a:xfrm>
            <a:off x="7613650" y="3119438"/>
            <a:ext cx="1588" cy="1587"/>
          </a:xfrm>
          <a:prstGeom prst="line">
            <a:avLst/>
          </a:prstGeom>
          <a:noFill/>
          <a:ln w="3175">
            <a:solidFill>
              <a:srgbClr val="000000"/>
            </a:solidFill>
            <a:round/>
            <a:headEnd/>
            <a:tailEnd/>
          </a:ln>
        </p:spPr>
        <p:txBody>
          <a:bodyPr/>
          <a:lstStyle/>
          <a:p>
            <a:endParaRPr lang="en-US"/>
          </a:p>
        </p:txBody>
      </p:sp>
      <p:sp>
        <p:nvSpPr>
          <p:cNvPr id="49201" name="Freeform 41"/>
          <p:cNvSpPr>
            <a:spLocks/>
          </p:cNvSpPr>
          <p:nvPr/>
        </p:nvSpPr>
        <p:spPr bwMode="auto">
          <a:xfrm>
            <a:off x="7573963" y="3532188"/>
            <a:ext cx="76200" cy="88900"/>
          </a:xfrm>
          <a:custGeom>
            <a:avLst/>
            <a:gdLst>
              <a:gd name="T0" fmla="*/ 96673234 w 31"/>
              <a:gd name="T1" fmla="*/ 254942285 h 31"/>
              <a:gd name="T2" fmla="*/ 96673234 w 31"/>
              <a:gd name="T3" fmla="*/ 254942285 h 31"/>
              <a:gd name="T4" fmla="*/ 132924761 w 31"/>
              <a:gd name="T5" fmla="*/ 254942285 h 31"/>
              <a:gd name="T6" fmla="*/ 163136862 w 31"/>
              <a:gd name="T7" fmla="*/ 222046425 h 31"/>
              <a:gd name="T8" fmla="*/ 187304547 w 31"/>
              <a:gd name="T9" fmla="*/ 180925839 h 31"/>
              <a:gd name="T10" fmla="*/ 187304547 w 31"/>
              <a:gd name="T11" fmla="*/ 131583483 h 31"/>
              <a:gd name="T12" fmla="*/ 187304547 w 31"/>
              <a:gd name="T13" fmla="*/ 131583483 h 31"/>
              <a:gd name="T14" fmla="*/ 187304547 w 31"/>
              <a:gd name="T15" fmla="*/ 90462919 h 31"/>
              <a:gd name="T16" fmla="*/ 163136862 w 31"/>
              <a:gd name="T17" fmla="*/ 49342378 h 31"/>
              <a:gd name="T18" fmla="*/ 132924761 w 31"/>
              <a:gd name="T19" fmla="*/ 16446502 h 31"/>
              <a:gd name="T20" fmla="*/ 96673234 w 31"/>
              <a:gd name="T21" fmla="*/ 0 h 31"/>
              <a:gd name="T22" fmla="*/ 96673234 w 31"/>
              <a:gd name="T23" fmla="*/ 0 h 31"/>
              <a:gd name="T24" fmla="*/ 54379767 w 31"/>
              <a:gd name="T25" fmla="*/ 16446502 h 31"/>
              <a:gd name="T26" fmla="*/ 24167694 w 31"/>
              <a:gd name="T27" fmla="*/ 49342378 h 31"/>
              <a:gd name="T28" fmla="*/ 12083847 w 31"/>
              <a:gd name="T29" fmla="*/ 90462919 h 31"/>
              <a:gd name="T30" fmla="*/ 0 w 31"/>
              <a:gd name="T31" fmla="*/ 131583483 h 31"/>
              <a:gd name="T32" fmla="*/ 0 w 31"/>
              <a:gd name="T33" fmla="*/ 131583483 h 31"/>
              <a:gd name="T34" fmla="*/ 12083847 w 31"/>
              <a:gd name="T35" fmla="*/ 180925839 h 31"/>
              <a:gd name="T36" fmla="*/ 24167694 w 31"/>
              <a:gd name="T37" fmla="*/ 222046425 h 31"/>
              <a:gd name="T38" fmla="*/ 54379767 w 31"/>
              <a:gd name="T39" fmla="*/ 254942285 h 31"/>
              <a:gd name="T40" fmla="*/ 96673234 w 31"/>
              <a:gd name="T41" fmla="*/ 254942285 h 31"/>
              <a:gd name="T42" fmla="*/ 96673234 w 31"/>
              <a:gd name="T43" fmla="*/ 254942285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1"/>
              <a:gd name="T68" fmla="*/ 31 w 3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1">
                <a:moveTo>
                  <a:pt x="16" y="31"/>
                </a:moveTo>
                <a:lnTo>
                  <a:pt x="16" y="31"/>
                </a:lnTo>
                <a:lnTo>
                  <a:pt x="22" y="31"/>
                </a:lnTo>
                <a:lnTo>
                  <a:pt x="27" y="27"/>
                </a:lnTo>
                <a:lnTo>
                  <a:pt x="31" y="22"/>
                </a:lnTo>
                <a:lnTo>
                  <a:pt x="31" y="16"/>
                </a:lnTo>
                <a:lnTo>
                  <a:pt x="31" y="11"/>
                </a:lnTo>
                <a:lnTo>
                  <a:pt x="27" y="6"/>
                </a:lnTo>
                <a:lnTo>
                  <a:pt x="22" y="2"/>
                </a:lnTo>
                <a:lnTo>
                  <a:pt x="16" y="0"/>
                </a:lnTo>
                <a:lnTo>
                  <a:pt x="9" y="2"/>
                </a:lnTo>
                <a:lnTo>
                  <a:pt x="4" y="6"/>
                </a:lnTo>
                <a:lnTo>
                  <a:pt x="2" y="11"/>
                </a:lnTo>
                <a:lnTo>
                  <a:pt x="0" y="16"/>
                </a:lnTo>
                <a:lnTo>
                  <a:pt x="2" y="22"/>
                </a:lnTo>
                <a:lnTo>
                  <a:pt x="4" y="27"/>
                </a:lnTo>
                <a:lnTo>
                  <a:pt x="9" y="31"/>
                </a:lnTo>
                <a:lnTo>
                  <a:pt x="16" y="31"/>
                </a:lnTo>
                <a:close/>
              </a:path>
            </a:pathLst>
          </a:custGeom>
          <a:solidFill>
            <a:srgbClr val="000000"/>
          </a:solidFill>
          <a:ln w="3175">
            <a:solidFill>
              <a:srgbClr val="000000"/>
            </a:solidFill>
            <a:round/>
            <a:headEnd/>
            <a:tailEnd/>
          </a:ln>
        </p:spPr>
        <p:txBody>
          <a:bodyPr/>
          <a:lstStyle/>
          <a:p>
            <a:endParaRPr lang="en-US"/>
          </a:p>
        </p:txBody>
      </p:sp>
      <p:sp>
        <p:nvSpPr>
          <p:cNvPr id="49202" name="Line 42"/>
          <p:cNvSpPr>
            <a:spLocks noChangeShapeType="1"/>
          </p:cNvSpPr>
          <p:nvPr/>
        </p:nvSpPr>
        <p:spPr bwMode="auto">
          <a:xfrm>
            <a:off x="7613650" y="3578225"/>
            <a:ext cx="1588" cy="3175"/>
          </a:xfrm>
          <a:prstGeom prst="line">
            <a:avLst/>
          </a:prstGeom>
          <a:noFill/>
          <a:ln w="3175">
            <a:solidFill>
              <a:srgbClr val="000000"/>
            </a:solidFill>
            <a:round/>
            <a:headEnd/>
            <a:tailEnd/>
          </a:ln>
        </p:spPr>
        <p:txBody>
          <a:bodyPr/>
          <a:lstStyle/>
          <a:p>
            <a:endParaRPr lang="en-US"/>
          </a:p>
        </p:txBody>
      </p:sp>
      <p:sp>
        <p:nvSpPr>
          <p:cNvPr id="49203" name="Rectangle 43"/>
          <p:cNvSpPr>
            <a:spLocks noChangeArrowheads="1"/>
          </p:cNvSpPr>
          <p:nvPr/>
        </p:nvSpPr>
        <p:spPr bwMode="auto">
          <a:xfrm>
            <a:off x="7680325" y="3471863"/>
            <a:ext cx="134938"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B</a:t>
            </a:r>
            <a:endParaRPr lang="en-US" sz="1600" b="0">
              <a:latin typeface="Times New Roman" pitchFamily="18" charset="0"/>
            </a:endParaRPr>
          </a:p>
        </p:txBody>
      </p:sp>
      <p:sp>
        <p:nvSpPr>
          <p:cNvPr id="49204" name="Rectangle 45"/>
          <p:cNvSpPr>
            <a:spLocks noChangeArrowheads="1"/>
          </p:cNvSpPr>
          <p:nvPr/>
        </p:nvSpPr>
        <p:spPr bwMode="auto">
          <a:xfrm>
            <a:off x="7683500" y="3014663"/>
            <a:ext cx="14605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A</a:t>
            </a:r>
            <a:endParaRPr lang="en-US" sz="1600" b="0">
              <a:latin typeface="Times New Roman" pitchFamily="18" charset="0"/>
            </a:endParaRPr>
          </a:p>
        </p:txBody>
      </p:sp>
      <p:sp>
        <p:nvSpPr>
          <p:cNvPr id="49205" name="Rectangle 46"/>
          <p:cNvSpPr>
            <a:spLocks noChangeArrowheads="1"/>
          </p:cNvSpPr>
          <p:nvPr/>
        </p:nvSpPr>
        <p:spPr bwMode="auto">
          <a:xfrm>
            <a:off x="7467600" y="4308475"/>
            <a:ext cx="30162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R</a:t>
            </a:r>
            <a:r>
              <a:rPr lang="en-US" sz="1600" b="0" baseline="-25000">
                <a:solidFill>
                  <a:srgbClr val="000000"/>
                </a:solidFill>
                <a:latin typeface="Times New Roman" pitchFamily="18" charset="0"/>
              </a:rPr>
              <a:t>mb</a:t>
            </a:r>
          </a:p>
        </p:txBody>
      </p:sp>
      <p:sp>
        <p:nvSpPr>
          <p:cNvPr id="49206" name="Rectangle 47"/>
          <p:cNvSpPr>
            <a:spLocks noChangeArrowheads="1"/>
          </p:cNvSpPr>
          <p:nvPr/>
        </p:nvSpPr>
        <p:spPr bwMode="auto">
          <a:xfrm>
            <a:off x="2328863" y="4308475"/>
            <a:ext cx="29527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R</a:t>
            </a:r>
            <a:r>
              <a:rPr lang="en-US" sz="1600" b="0" baseline="-25000">
                <a:solidFill>
                  <a:srgbClr val="000000"/>
                </a:solidFill>
                <a:latin typeface="Times New Roman" pitchFamily="18" charset="0"/>
              </a:rPr>
              <a:t>ma</a:t>
            </a:r>
          </a:p>
        </p:txBody>
      </p:sp>
      <p:sp>
        <p:nvSpPr>
          <p:cNvPr id="49207" name="Rectangle 48"/>
          <p:cNvSpPr>
            <a:spLocks noChangeArrowheads="1"/>
          </p:cNvSpPr>
          <p:nvPr/>
        </p:nvSpPr>
        <p:spPr bwMode="auto">
          <a:xfrm>
            <a:off x="7188200" y="4927600"/>
            <a:ext cx="30162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E</a:t>
            </a:r>
            <a:r>
              <a:rPr lang="en-US" sz="1600" b="0" baseline="-25000">
                <a:solidFill>
                  <a:srgbClr val="000000"/>
                </a:solidFill>
                <a:latin typeface="Times New Roman" pitchFamily="18" charset="0"/>
              </a:rPr>
              <a:t>mb</a:t>
            </a:r>
          </a:p>
        </p:txBody>
      </p:sp>
      <p:sp>
        <p:nvSpPr>
          <p:cNvPr id="49208" name="Rectangle 49"/>
          <p:cNvSpPr>
            <a:spLocks noChangeArrowheads="1"/>
          </p:cNvSpPr>
          <p:nvPr/>
        </p:nvSpPr>
        <p:spPr bwMode="auto">
          <a:xfrm>
            <a:off x="2659063" y="4927600"/>
            <a:ext cx="29527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E</a:t>
            </a:r>
            <a:r>
              <a:rPr lang="en-US" sz="1600" b="0" baseline="-25000">
                <a:solidFill>
                  <a:srgbClr val="000000"/>
                </a:solidFill>
                <a:latin typeface="Times New Roman" pitchFamily="18" charset="0"/>
              </a:rPr>
              <a:t>ma</a:t>
            </a:r>
          </a:p>
        </p:txBody>
      </p:sp>
      <p:sp>
        <p:nvSpPr>
          <p:cNvPr id="49209" name="Rectangle 50"/>
          <p:cNvSpPr>
            <a:spLocks noChangeArrowheads="1"/>
          </p:cNvSpPr>
          <p:nvPr/>
        </p:nvSpPr>
        <p:spPr bwMode="auto">
          <a:xfrm>
            <a:off x="4151313" y="5475288"/>
            <a:ext cx="30162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E</a:t>
            </a:r>
            <a:r>
              <a:rPr lang="en-US" sz="1600" b="0" baseline="-25000">
                <a:solidFill>
                  <a:srgbClr val="000000"/>
                </a:solidFill>
                <a:latin typeface="Times New Roman" pitchFamily="18" charset="0"/>
              </a:rPr>
              <a:t>mp</a:t>
            </a:r>
          </a:p>
        </p:txBody>
      </p:sp>
      <p:sp>
        <p:nvSpPr>
          <p:cNvPr id="49210" name="Rectangle 51"/>
          <p:cNvSpPr>
            <a:spLocks noChangeArrowheads="1"/>
          </p:cNvSpPr>
          <p:nvPr/>
        </p:nvSpPr>
        <p:spPr bwMode="auto">
          <a:xfrm>
            <a:off x="3411538" y="5438775"/>
            <a:ext cx="16192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R</a:t>
            </a:r>
            <a:r>
              <a:rPr lang="en-US" sz="1600" b="0" baseline="-25000">
                <a:solidFill>
                  <a:srgbClr val="000000"/>
                </a:solidFill>
                <a:latin typeface="Times New Roman" pitchFamily="18" charset="0"/>
              </a:rPr>
              <a:t>i</a:t>
            </a:r>
          </a:p>
        </p:txBody>
      </p:sp>
      <p:sp>
        <p:nvSpPr>
          <p:cNvPr id="49211" name="Rectangle 52"/>
          <p:cNvSpPr>
            <a:spLocks noChangeArrowheads="1"/>
          </p:cNvSpPr>
          <p:nvPr/>
        </p:nvSpPr>
        <p:spPr bwMode="auto">
          <a:xfrm>
            <a:off x="5746750" y="5438775"/>
            <a:ext cx="185738"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R</a:t>
            </a:r>
            <a:r>
              <a:rPr lang="en-US" sz="1600" b="0" baseline="-25000">
                <a:solidFill>
                  <a:srgbClr val="000000"/>
                </a:solidFill>
                <a:latin typeface="Times New Roman" pitchFamily="18" charset="0"/>
              </a:rPr>
              <a:t>e</a:t>
            </a:r>
          </a:p>
        </p:txBody>
      </p:sp>
      <p:sp>
        <p:nvSpPr>
          <p:cNvPr id="49212" name="Rectangle 53"/>
          <p:cNvSpPr>
            <a:spLocks noChangeArrowheads="1"/>
          </p:cNvSpPr>
          <p:nvPr/>
        </p:nvSpPr>
        <p:spPr bwMode="auto">
          <a:xfrm>
            <a:off x="6530975" y="4308475"/>
            <a:ext cx="312738"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C</a:t>
            </a:r>
            <a:r>
              <a:rPr lang="en-US" sz="1600" b="0" baseline="-25000">
                <a:solidFill>
                  <a:srgbClr val="000000"/>
                </a:solidFill>
                <a:latin typeface="Times New Roman" pitchFamily="18" charset="0"/>
              </a:rPr>
              <a:t>mb</a:t>
            </a:r>
          </a:p>
        </p:txBody>
      </p:sp>
      <p:sp>
        <p:nvSpPr>
          <p:cNvPr id="49213" name="Rectangle 54"/>
          <p:cNvSpPr>
            <a:spLocks noChangeArrowheads="1"/>
          </p:cNvSpPr>
          <p:nvPr/>
        </p:nvSpPr>
        <p:spPr bwMode="auto">
          <a:xfrm>
            <a:off x="3217863" y="4335463"/>
            <a:ext cx="306387"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C</a:t>
            </a:r>
            <a:r>
              <a:rPr lang="en-US" sz="1600" b="0" baseline="-25000">
                <a:solidFill>
                  <a:srgbClr val="000000"/>
                </a:solidFill>
                <a:latin typeface="Times New Roman" pitchFamily="18" charset="0"/>
              </a:rPr>
              <a:t>ma</a:t>
            </a:r>
          </a:p>
        </p:txBody>
      </p:sp>
      <p:sp>
        <p:nvSpPr>
          <p:cNvPr id="49214" name="Rectangle 55"/>
          <p:cNvSpPr>
            <a:spLocks noChangeArrowheads="1"/>
          </p:cNvSpPr>
          <p:nvPr/>
        </p:nvSpPr>
        <p:spPr bwMode="auto">
          <a:xfrm>
            <a:off x="3908425" y="4640263"/>
            <a:ext cx="242888"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C</a:t>
            </a:r>
            <a:r>
              <a:rPr lang="en-US" sz="1600" b="0" baseline="-25000">
                <a:solidFill>
                  <a:srgbClr val="000000"/>
                </a:solidFill>
                <a:latin typeface="Times New Roman" pitchFamily="18" charset="0"/>
              </a:rPr>
              <a:t>di</a:t>
            </a:r>
          </a:p>
        </p:txBody>
      </p:sp>
      <p:sp>
        <p:nvSpPr>
          <p:cNvPr id="528440" name="Rectangle 56"/>
          <p:cNvSpPr>
            <a:spLocks noChangeArrowheads="1"/>
          </p:cNvSpPr>
          <p:nvPr/>
        </p:nvSpPr>
        <p:spPr bwMode="auto">
          <a:xfrm>
            <a:off x="4375150" y="3589338"/>
            <a:ext cx="282575" cy="244475"/>
          </a:xfrm>
          <a:prstGeom prst="rect">
            <a:avLst/>
          </a:prstGeom>
          <a:noFill/>
          <a:ln w="9525">
            <a:noFill/>
            <a:miter lim="800000"/>
            <a:headEnd/>
            <a:tailEnd/>
          </a:ln>
        </p:spPr>
        <p:txBody>
          <a:bodyPr wrap="none" lIns="0" tIns="0" rIns="0" bIns="0">
            <a:spAutoFit/>
          </a:bodyPr>
          <a:lstStyle/>
          <a:p>
            <a:pPr eaLnBrk="1" hangingPunct="1">
              <a:defRPr/>
            </a:pPr>
            <a:r>
              <a:rPr lang="en-US" sz="1600" i="1">
                <a:solidFill>
                  <a:schemeClr val="accent2"/>
                </a:solidFill>
                <a:effectLst>
                  <a:outerShdw blurRad="38100" dist="38100" dir="2700000" algn="tl">
                    <a:srgbClr val="C0C0C0"/>
                  </a:outerShdw>
                </a:effectLst>
                <a:latin typeface="Times New Roman" pitchFamily="18" charset="0"/>
              </a:rPr>
              <a:t>C</a:t>
            </a:r>
            <a:r>
              <a:rPr lang="en-US" sz="1600" baseline="-25000">
                <a:solidFill>
                  <a:schemeClr val="accent2"/>
                </a:solidFill>
                <a:effectLst>
                  <a:outerShdw blurRad="38100" dist="38100" dir="2700000" algn="tl">
                    <a:srgbClr val="C0C0C0"/>
                  </a:outerShdw>
                </a:effectLst>
                <a:latin typeface="Times New Roman" pitchFamily="18" charset="0"/>
              </a:rPr>
              <a:t>d2</a:t>
            </a:r>
            <a:endParaRPr lang="en-US" sz="1600" b="0" baseline="-25000">
              <a:solidFill>
                <a:srgbClr val="000000"/>
              </a:solidFill>
              <a:effectLst>
                <a:outerShdw blurRad="38100" dist="38100" dir="2700000" algn="tl">
                  <a:srgbClr val="C0C0C0"/>
                </a:outerShdw>
              </a:effectLst>
              <a:latin typeface="Times New Roman" pitchFamily="18" charset="0"/>
            </a:endParaRPr>
          </a:p>
        </p:txBody>
      </p:sp>
      <p:sp>
        <p:nvSpPr>
          <p:cNvPr id="49216" name="Rectangle 57"/>
          <p:cNvSpPr>
            <a:spLocks noChangeArrowheads="1"/>
          </p:cNvSpPr>
          <p:nvPr/>
        </p:nvSpPr>
        <p:spPr bwMode="auto">
          <a:xfrm>
            <a:off x="3317875" y="3119438"/>
            <a:ext cx="177800"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R</a:t>
            </a:r>
            <a:r>
              <a:rPr lang="en-US" sz="1600" b="0" baseline="-25000">
                <a:solidFill>
                  <a:srgbClr val="000000"/>
                </a:solidFill>
                <a:latin typeface="Times New Roman" pitchFamily="18" charset="0"/>
              </a:rPr>
              <a:t>s</a:t>
            </a:r>
          </a:p>
        </p:txBody>
      </p:sp>
      <p:sp>
        <p:nvSpPr>
          <p:cNvPr id="49217" name="Rectangle 58"/>
          <p:cNvSpPr>
            <a:spLocks noChangeArrowheads="1"/>
          </p:cNvSpPr>
          <p:nvPr/>
        </p:nvSpPr>
        <p:spPr bwMode="auto">
          <a:xfrm>
            <a:off x="6611938" y="3211513"/>
            <a:ext cx="236537"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C</a:t>
            </a:r>
            <a:r>
              <a:rPr lang="en-US" sz="1600" b="0" baseline="-25000">
                <a:solidFill>
                  <a:srgbClr val="000000"/>
                </a:solidFill>
                <a:latin typeface="Times New Roman" pitchFamily="18" charset="0"/>
              </a:rPr>
              <a:t>w</a:t>
            </a:r>
          </a:p>
        </p:txBody>
      </p:sp>
      <p:sp>
        <p:nvSpPr>
          <p:cNvPr id="49218" name="Line 59"/>
          <p:cNvSpPr>
            <a:spLocks noChangeShapeType="1"/>
          </p:cNvSpPr>
          <p:nvPr/>
        </p:nvSpPr>
        <p:spPr bwMode="auto">
          <a:xfrm flipV="1">
            <a:off x="4170363" y="5221288"/>
            <a:ext cx="227012" cy="217487"/>
          </a:xfrm>
          <a:prstGeom prst="line">
            <a:avLst/>
          </a:prstGeom>
          <a:noFill/>
          <a:ln w="7938">
            <a:solidFill>
              <a:srgbClr val="000000"/>
            </a:solidFill>
            <a:round/>
            <a:headEnd/>
            <a:tailEnd/>
          </a:ln>
        </p:spPr>
        <p:txBody>
          <a:bodyPr/>
          <a:lstStyle/>
          <a:p>
            <a:endParaRPr lang="en-US"/>
          </a:p>
        </p:txBody>
      </p:sp>
      <p:sp>
        <p:nvSpPr>
          <p:cNvPr id="49219" name="Freeform 60"/>
          <p:cNvSpPr>
            <a:spLocks/>
          </p:cNvSpPr>
          <p:nvPr/>
        </p:nvSpPr>
        <p:spPr bwMode="auto">
          <a:xfrm>
            <a:off x="4362450" y="5168900"/>
            <a:ext cx="95250" cy="98425"/>
          </a:xfrm>
          <a:custGeom>
            <a:avLst/>
            <a:gdLst>
              <a:gd name="T0" fmla="*/ 56545911 w 38"/>
              <a:gd name="T1" fmla="*/ 192745102 h 34"/>
              <a:gd name="T2" fmla="*/ 56545911 w 38"/>
              <a:gd name="T3" fmla="*/ 192745102 h 34"/>
              <a:gd name="T4" fmla="*/ 31414951 w 38"/>
              <a:gd name="T5" fmla="*/ 150842080 h 34"/>
              <a:gd name="T6" fmla="*/ 0 w 38"/>
              <a:gd name="T7" fmla="*/ 134083784 h 34"/>
              <a:gd name="T8" fmla="*/ 0 w 38"/>
              <a:gd name="T9" fmla="*/ 134083784 h 34"/>
              <a:gd name="T10" fmla="*/ 113091823 w 38"/>
              <a:gd name="T11" fmla="*/ 75422487 h 34"/>
              <a:gd name="T12" fmla="*/ 238751627 w 38"/>
              <a:gd name="T13" fmla="*/ 0 h 34"/>
              <a:gd name="T14" fmla="*/ 238751627 w 38"/>
              <a:gd name="T15" fmla="*/ 0 h 34"/>
              <a:gd name="T16" fmla="*/ 157072239 w 38"/>
              <a:gd name="T17" fmla="*/ 134083784 h 34"/>
              <a:gd name="T18" fmla="*/ 100526347 w 38"/>
              <a:gd name="T19" fmla="*/ 284925863 h 34"/>
              <a:gd name="T20" fmla="*/ 100526347 w 38"/>
              <a:gd name="T21" fmla="*/ 284925863 h 34"/>
              <a:gd name="T22" fmla="*/ 69111387 w 38"/>
              <a:gd name="T23" fmla="*/ 226264590 h 34"/>
              <a:gd name="T24" fmla="*/ 56545911 w 38"/>
              <a:gd name="T25" fmla="*/ 192745102 h 34"/>
              <a:gd name="T26" fmla="*/ 56545911 w 38"/>
              <a:gd name="T27" fmla="*/ 192745102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4"/>
              <a:gd name="T44" fmla="*/ 38 w 3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4">
                <a:moveTo>
                  <a:pt x="9" y="23"/>
                </a:moveTo>
                <a:lnTo>
                  <a:pt x="9" y="23"/>
                </a:lnTo>
                <a:lnTo>
                  <a:pt x="5" y="18"/>
                </a:lnTo>
                <a:lnTo>
                  <a:pt x="0" y="16"/>
                </a:lnTo>
                <a:lnTo>
                  <a:pt x="18" y="9"/>
                </a:lnTo>
                <a:lnTo>
                  <a:pt x="38" y="0"/>
                </a:lnTo>
                <a:lnTo>
                  <a:pt x="25" y="16"/>
                </a:lnTo>
                <a:lnTo>
                  <a:pt x="16" y="34"/>
                </a:lnTo>
                <a:lnTo>
                  <a:pt x="11" y="27"/>
                </a:lnTo>
                <a:lnTo>
                  <a:pt x="9" y="23"/>
                </a:lnTo>
                <a:close/>
              </a:path>
            </a:pathLst>
          </a:custGeom>
          <a:solidFill>
            <a:srgbClr val="000000"/>
          </a:solidFill>
          <a:ln w="7938">
            <a:solidFill>
              <a:srgbClr val="000000"/>
            </a:solidFill>
            <a:round/>
            <a:headEnd/>
            <a:tailEnd/>
          </a:ln>
        </p:spPr>
        <p:txBody>
          <a:bodyPr/>
          <a:lstStyle/>
          <a:p>
            <a:endParaRPr lang="en-US"/>
          </a:p>
        </p:txBody>
      </p:sp>
      <p:sp>
        <p:nvSpPr>
          <p:cNvPr id="528596" name="Rectangle 212"/>
          <p:cNvSpPr>
            <a:spLocks noChangeArrowheads="1"/>
          </p:cNvSpPr>
          <p:nvPr/>
        </p:nvSpPr>
        <p:spPr bwMode="auto">
          <a:xfrm>
            <a:off x="4167188" y="4427538"/>
            <a:ext cx="282575" cy="244475"/>
          </a:xfrm>
          <a:prstGeom prst="rect">
            <a:avLst/>
          </a:prstGeom>
          <a:noFill/>
          <a:ln w="9525">
            <a:noFill/>
            <a:miter lim="800000"/>
            <a:headEnd/>
            <a:tailEnd/>
          </a:ln>
        </p:spPr>
        <p:txBody>
          <a:bodyPr wrap="none" lIns="0" tIns="0" rIns="0" bIns="0">
            <a:spAutoFit/>
          </a:bodyPr>
          <a:lstStyle/>
          <a:p>
            <a:pPr eaLnBrk="1" hangingPunct="1">
              <a:defRPr/>
            </a:pPr>
            <a:r>
              <a:rPr lang="en-US" sz="1600" i="1">
                <a:solidFill>
                  <a:schemeClr val="accent2"/>
                </a:solidFill>
                <a:effectLst>
                  <a:outerShdw blurRad="38100" dist="38100" dir="2700000" algn="tl">
                    <a:srgbClr val="C0C0C0"/>
                  </a:outerShdw>
                </a:effectLst>
                <a:latin typeface="Times New Roman" pitchFamily="18" charset="0"/>
              </a:rPr>
              <a:t>C</a:t>
            </a:r>
            <a:r>
              <a:rPr lang="en-US" sz="1600" baseline="-25000">
                <a:solidFill>
                  <a:schemeClr val="accent2"/>
                </a:solidFill>
                <a:effectLst>
                  <a:outerShdw blurRad="38100" dist="38100" dir="2700000" algn="tl">
                    <a:srgbClr val="C0C0C0"/>
                  </a:outerShdw>
                </a:effectLst>
                <a:latin typeface="Times New Roman" pitchFamily="18" charset="0"/>
              </a:rPr>
              <a:t>d1</a:t>
            </a:r>
            <a:endParaRPr lang="en-US" sz="1600" b="0" baseline="-25000">
              <a:solidFill>
                <a:srgbClr val="000000"/>
              </a:solidFill>
              <a:effectLst>
                <a:outerShdw blurRad="38100" dist="38100" dir="2700000" algn="tl">
                  <a:srgbClr val="C0C0C0"/>
                </a:outerShdw>
              </a:effectLst>
              <a:latin typeface="Times New Roman" pitchFamily="18" charset="0"/>
            </a:endParaRPr>
          </a:p>
        </p:txBody>
      </p:sp>
      <p:sp>
        <p:nvSpPr>
          <p:cNvPr id="528599" name="Text Box 215"/>
          <p:cNvSpPr txBox="1">
            <a:spLocks noChangeArrowheads="1"/>
          </p:cNvSpPr>
          <p:nvPr/>
        </p:nvSpPr>
        <p:spPr bwMode="auto">
          <a:xfrm>
            <a:off x="1368425" y="4270375"/>
            <a:ext cx="973138" cy="730250"/>
          </a:xfrm>
          <a:prstGeom prst="rect">
            <a:avLst/>
          </a:prstGeom>
          <a:noFill/>
          <a:ln w="9525">
            <a:noFill/>
            <a:miter lim="800000"/>
            <a:headEnd/>
            <a:tailEnd/>
          </a:ln>
          <a:effectLst/>
        </p:spPr>
        <p:txBody>
          <a:bodyPr wrap="none">
            <a:spAutoFit/>
          </a:bodyPr>
          <a:lstStyle/>
          <a:p>
            <a:pPr>
              <a:defRPr/>
            </a:pPr>
            <a:r>
              <a:rPr lang="en-US" sz="1400">
                <a:solidFill>
                  <a:schemeClr val="accent2"/>
                </a:solidFill>
                <a:effectLst>
                  <a:outerShdw blurRad="38100" dist="38100" dir="2700000" algn="tl">
                    <a:srgbClr val="C0C0C0"/>
                  </a:outerShdw>
                </a:effectLst>
                <a:latin typeface="Times New Roman" pitchFamily="18" charset="0"/>
              </a:rPr>
              <a:t>Metal-</a:t>
            </a:r>
          </a:p>
          <a:p>
            <a:pPr>
              <a:defRPr/>
            </a:pPr>
            <a:r>
              <a:rPr lang="en-US" sz="1400">
                <a:solidFill>
                  <a:schemeClr val="accent2"/>
                </a:solidFill>
                <a:effectLst>
                  <a:outerShdw blurRad="38100" dist="38100" dir="2700000" algn="tl">
                    <a:srgbClr val="C0C0C0"/>
                  </a:outerShdw>
                </a:effectLst>
                <a:latin typeface="Times New Roman" pitchFamily="18" charset="0"/>
              </a:rPr>
              <a:t>electrolyte</a:t>
            </a:r>
          </a:p>
          <a:p>
            <a:pPr>
              <a:defRPr/>
            </a:pPr>
            <a:r>
              <a:rPr lang="en-US" sz="1400">
                <a:solidFill>
                  <a:schemeClr val="accent2"/>
                </a:solidFill>
                <a:effectLst>
                  <a:outerShdw blurRad="38100" dist="38100" dir="2700000" algn="tl">
                    <a:srgbClr val="C0C0C0"/>
                  </a:outerShdw>
                </a:effectLst>
                <a:latin typeface="Times New Roman" pitchFamily="18" charset="0"/>
              </a:rPr>
              <a:t>interface</a:t>
            </a:r>
          </a:p>
        </p:txBody>
      </p:sp>
      <p:sp>
        <p:nvSpPr>
          <p:cNvPr id="528600" name="Text Box 216"/>
          <p:cNvSpPr txBox="1">
            <a:spLocks noChangeArrowheads="1"/>
          </p:cNvSpPr>
          <p:nvPr/>
        </p:nvSpPr>
        <p:spPr bwMode="auto">
          <a:xfrm>
            <a:off x="7723188" y="4256088"/>
            <a:ext cx="944562" cy="730250"/>
          </a:xfrm>
          <a:prstGeom prst="rect">
            <a:avLst/>
          </a:prstGeom>
          <a:noFill/>
          <a:ln w="9525">
            <a:noFill/>
            <a:miter lim="800000"/>
            <a:headEnd/>
            <a:tailEnd/>
          </a:ln>
          <a:effectLst/>
        </p:spPr>
        <p:txBody>
          <a:bodyPr wrap="none">
            <a:spAutoFit/>
          </a:bodyPr>
          <a:lstStyle/>
          <a:p>
            <a:pPr>
              <a:defRPr/>
            </a:pPr>
            <a:r>
              <a:rPr lang="en-US" sz="1400">
                <a:solidFill>
                  <a:schemeClr val="accent2"/>
                </a:solidFill>
                <a:effectLst>
                  <a:outerShdw blurRad="38100" dist="38100" dir="2700000" algn="tl">
                    <a:srgbClr val="C0C0C0"/>
                  </a:outerShdw>
                </a:effectLst>
                <a:latin typeface="Times New Roman" pitchFamily="18" charset="0"/>
              </a:rPr>
              <a:t>Reference</a:t>
            </a:r>
          </a:p>
          <a:p>
            <a:pPr>
              <a:defRPr/>
            </a:pPr>
            <a:r>
              <a:rPr lang="en-US" sz="1400">
                <a:solidFill>
                  <a:schemeClr val="accent2"/>
                </a:solidFill>
                <a:effectLst>
                  <a:outerShdw blurRad="38100" dist="38100" dir="2700000" algn="tl">
                    <a:srgbClr val="C0C0C0"/>
                  </a:outerShdw>
                </a:effectLst>
                <a:latin typeface="Times New Roman" pitchFamily="18" charset="0"/>
              </a:rPr>
              <a:t>electrode</a:t>
            </a:r>
          </a:p>
          <a:p>
            <a:pPr>
              <a:defRPr/>
            </a:pPr>
            <a:r>
              <a:rPr lang="en-US" sz="1400">
                <a:solidFill>
                  <a:schemeClr val="accent2"/>
                </a:solidFill>
                <a:effectLst>
                  <a:outerShdw blurRad="38100" dist="38100" dir="2700000" algn="tl">
                    <a:srgbClr val="C0C0C0"/>
                  </a:outerShdw>
                </a:effectLst>
                <a:latin typeface="Times New Roman" pitchFamily="18" charset="0"/>
              </a:rPr>
              <a:t>model</a:t>
            </a:r>
          </a:p>
        </p:txBody>
      </p:sp>
      <p:sp>
        <p:nvSpPr>
          <p:cNvPr id="528601" name="Text Box 217"/>
          <p:cNvSpPr txBox="1">
            <a:spLocks noChangeArrowheads="1"/>
          </p:cNvSpPr>
          <p:nvPr/>
        </p:nvSpPr>
        <p:spPr bwMode="auto">
          <a:xfrm>
            <a:off x="5632450" y="3117850"/>
            <a:ext cx="1073150" cy="517525"/>
          </a:xfrm>
          <a:prstGeom prst="rect">
            <a:avLst/>
          </a:prstGeom>
          <a:noFill/>
          <a:ln w="9525">
            <a:noFill/>
            <a:miter lim="800000"/>
            <a:headEnd/>
            <a:tailEnd/>
          </a:ln>
          <a:effectLst/>
        </p:spPr>
        <p:txBody>
          <a:bodyPr wrap="none">
            <a:spAutoFit/>
          </a:bodyPr>
          <a:lstStyle/>
          <a:p>
            <a:pPr>
              <a:defRPr/>
            </a:pPr>
            <a:r>
              <a:rPr lang="en-US" sz="1400">
                <a:solidFill>
                  <a:schemeClr val="accent2"/>
                </a:solidFill>
                <a:effectLst>
                  <a:outerShdw blurRad="38100" dist="38100" dir="2700000" algn="tl">
                    <a:srgbClr val="C0C0C0"/>
                  </a:outerShdw>
                </a:effectLst>
                <a:latin typeface="Times New Roman" pitchFamily="18" charset="0"/>
              </a:rPr>
              <a:t>Lead wire</a:t>
            </a:r>
          </a:p>
          <a:p>
            <a:pPr>
              <a:defRPr/>
            </a:pPr>
            <a:r>
              <a:rPr lang="en-US" sz="1400">
                <a:solidFill>
                  <a:schemeClr val="accent2"/>
                </a:solidFill>
                <a:effectLst>
                  <a:outerShdw blurRad="38100" dist="38100" dir="2700000" algn="tl">
                    <a:srgbClr val="C0C0C0"/>
                  </a:outerShdw>
                </a:effectLst>
                <a:latin typeface="Times New Roman" pitchFamily="18" charset="0"/>
              </a:rPr>
              <a:t>capacitance</a:t>
            </a:r>
          </a:p>
        </p:txBody>
      </p:sp>
      <p:sp>
        <p:nvSpPr>
          <p:cNvPr id="528602" name="Text Box 218"/>
          <p:cNvSpPr txBox="1">
            <a:spLocks noChangeArrowheads="1"/>
          </p:cNvSpPr>
          <p:nvPr/>
        </p:nvSpPr>
        <p:spPr bwMode="auto">
          <a:xfrm>
            <a:off x="4694238" y="3516313"/>
            <a:ext cx="1073150" cy="517525"/>
          </a:xfrm>
          <a:prstGeom prst="rect">
            <a:avLst/>
          </a:prstGeom>
          <a:noFill/>
          <a:ln w="9525">
            <a:noFill/>
            <a:miter lim="800000"/>
            <a:headEnd/>
            <a:tailEnd/>
          </a:ln>
          <a:effectLst/>
        </p:spPr>
        <p:txBody>
          <a:bodyPr wrap="none">
            <a:spAutoFit/>
          </a:bodyPr>
          <a:lstStyle/>
          <a:p>
            <a:pPr>
              <a:defRPr/>
            </a:pPr>
            <a:r>
              <a:rPr lang="en-US" sz="1400">
                <a:solidFill>
                  <a:schemeClr val="accent2"/>
                </a:solidFill>
                <a:effectLst>
                  <a:outerShdw blurRad="38100" dist="38100" dir="2700000" algn="tl">
                    <a:srgbClr val="C0C0C0"/>
                  </a:outerShdw>
                </a:effectLst>
                <a:latin typeface="Times New Roman" pitchFamily="18" charset="0"/>
              </a:rPr>
              <a:t>Shaft</a:t>
            </a:r>
          </a:p>
          <a:p>
            <a:pPr>
              <a:defRPr/>
            </a:pPr>
            <a:r>
              <a:rPr lang="en-US" sz="1400">
                <a:solidFill>
                  <a:schemeClr val="accent2"/>
                </a:solidFill>
                <a:effectLst>
                  <a:outerShdw blurRad="38100" dist="38100" dir="2700000" algn="tl">
                    <a:srgbClr val="C0C0C0"/>
                  </a:outerShdw>
                </a:effectLst>
                <a:latin typeface="Times New Roman" pitchFamily="18" charset="0"/>
              </a:rPr>
              <a:t>capacitance</a:t>
            </a:r>
          </a:p>
        </p:txBody>
      </p:sp>
      <p:sp>
        <p:nvSpPr>
          <p:cNvPr id="528604" name="Text Box 220"/>
          <p:cNvSpPr txBox="1">
            <a:spLocks noChangeArrowheads="1"/>
          </p:cNvSpPr>
          <p:nvPr/>
        </p:nvSpPr>
        <p:spPr bwMode="auto">
          <a:xfrm>
            <a:off x="2386013" y="3021013"/>
            <a:ext cx="935037" cy="517525"/>
          </a:xfrm>
          <a:prstGeom prst="rect">
            <a:avLst/>
          </a:prstGeom>
          <a:noFill/>
          <a:ln w="9525">
            <a:noFill/>
            <a:miter lim="800000"/>
            <a:headEnd/>
            <a:tailEnd/>
          </a:ln>
          <a:effectLst/>
        </p:spPr>
        <p:txBody>
          <a:bodyPr wrap="none">
            <a:spAutoFit/>
          </a:bodyPr>
          <a:lstStyle/>
          <a:p>
            <a:pPr>
              <a:defRPr/>
            </a:pPr>
            <a:r>
              <a:rPr lang="en-US" sz="1400">
                <a:solidFill>
                  <a:schemeClr val="accent2"/>
                </a:solidFill>
                <a:effectLst>
                  <a:outerShdw blurRad="38100" dist="38100" dir="2700000" algn="tl">
                    <a:srgbClr val="C0C0C0"/>
                  </a:outerShdw>
                </a:effectLst>
                <a:latin typeface="Times New Roman" pitchFamily="18" charset="0"/>
              </a:rPr>
              <a:t>Electrode</a:t>
            </a:r>
          </a:p>
          <a:p>
            <a:pPr>
              <a:defRPr/>
            </a:pPr>
            <a:r>
              <a:rPr lang="en-US" sz="1400">
                <a:solidFill>
                  <a:schemeClr val="accent2"/>
                </a:solidFill>
                <a:effectLst>
                  <a:outerShdw blurRad="38100" dist="38100" dir="2700000" algn="tl">
                    <a:srgbClr val="C0C0C0"/>
                  </a:outerShdw>
                </a:effectLst>
                <a:latin typeface="Times New Roman" pitchFamily="18" charset="0"/>
              </a:rPr>
              <a:t>resistance</a:t>
            </a:r>
          </a:p>
        </p:txBody>
      </p:sp>
      <p:sp>
        <p:nvSpPr>
          <p:cNvPr id="528605" name="Text Box 221"/>
          <p:cNvSpPr txBox="1">
            <a:spLocks noChangeArrowheads="1"/>
          </p:cNvSpPr>
          <p:nvPr/>
        </p:nvSpPr>
        <p:spPr bwMode="auto">
          <a:xfrm>
            <a:off x="6035675" y="5413375"/>
            <a:ext cx="1068388" cy="517525"/>
          </a:xfrm>
          <a:prstGeom prst="rect">
            <a:avLst/>
          </a:prstGeom>
          <a:noFill/>
          <a:ln w="9525">
            <a:noFill/>
            <a:miter lim="800000"/>
            <a:headEnd/>
            <a:tailEnd/>
          </a:ln>
          <a:effectLst/>
        </p:spPr>
        <p:txBody>
          <a:bodyPr wrap="none">
            <a:spAutoFit/>
          </a:bodyPr>
          <a:lstStyle/>
          <a:p>
            <a:pPr>
              <a:defRPr/>
            </a:pPr>
            <a:r>
              <a:rPr lang="en-US" sz="1400">
                <a:solidFill>
                  <a:schemeClr val="accent2"/>
                </a:solidFill>
                <a:effectLst>
                  <a:outerShdw blurRad="38100" dist="38100" dir="2700000" algn="tl">
                    <a:srgbClr val="C0C0C0"/>
                  </a:outerShdw>
                </a:effectLst>
                <a:latin typeface="Times New Roman" pitchFamily="18" charset="0"/>
              </a:rPr>
              <a:t>Tissue fluid</a:t>
            </a:r>
          </a:p>
          <a:p>
            <a:pPr>
              <a:defRPr/>
            </a:pPr>
            <a:r>
              <a:rPr lang="en-US" sz="1400">
                <a:solidFill>
                  <a:schemeClr val="accent2"/>
                </a:solidFill>
                <a:effectLst>
                  <a:outerShdw blurRad="38100" dist="38100" dir="2700000" algn="tl">
                    <a:srgbClr val="C0C0C0"/>
                  </a:outerShdw>
                </a:effectLst>
                <a:latin typeface="Times New Roman" pitchFamily="18" charset="0"/>
              </a:rPr>
              <a:t>resistance</a:t>
            </a:r>
          </a:p>
        </p:txBody>
      </p:sp>
      <p:sp>
        <p:nvSpPr>
          <p:cNvPr id="528606" name="Text Box 222"/>
          <p:cNvSpPr txBox="1">
            <a:spLocks noChangeArrowheads="1"/>
          </p:cNvSpPr>
          <p:nvPr/>
        </p:nvSpPr>
        <p:spPr bwMode="auto">
          <a:xfrm>
            <a:off x="5181600" y="5943600"/>
            <a:ext cx="1073150" cy="517525"/>
          </a:xfrm>
          <a:prstGeom prst="rect">
            <a:avLst/>
          </a:prstGeom>
          <a:noFill/>
          <a:ln w="9525">
            <a:noFill/>
            <a:miter lim="800000"/>
            <a:headEnd/>
            <a:tailEnd/>
          </a:ln>
          <a:effectLst/>
        </p:spPr>
        <p:txBody>
          <a:bodyPr wrap="none">
            <a:spAutoFit/>
          </a:bodyPr>
          <a:lstStyle/>
          <a:p>
            <a:pPr>
              <a:defRPr/>
            </a:pPr>
            <a:r>
              <a:rPr lang="en-US" sz="1400">
                <a:solidFill>
                  <a:schemeClr val="accent2"/>
                </a:solidFill>
                <a:effectLst>
                  <a:outerShdw blurRad="38100" dist="38100" dir="2700000" algn="tl">
                    <a:srgbClr val="C0C0C0"/>
                  </a:outerShdw>
                </a:effectLst>
                <a:latin typeface="Times New Roman" pitchFamily="18" charset="0"/>
              </a:rPr>
              <a:t>Shank</a:t>
            </a:r>
          </a:p>
          <a:p>
            <a:pPr>
              <a:defRPr/>
            </a:pPr>
            <a:r>
              <a:rPr lang="en-US" sz="1400">
                <a:solidFill>
                  <a:schemeClr val="accent2"/>
                </a:solidFill>
                <a:effectLst>
                  <a:outerShdw blurRad="38100" dist="38100" dir="2700000" algn="tl">
                    <a:srgbClr val="C0C0C0"/>
                  </a:outerShdw>
                </a:effectLst>
                <a:latin typeface="Times New Roman" pitchFamily="18" charset="0"/>
              </a:rPr>
              <a:t>capacitance</a:t>
            </a:r>
          </a:p>
        </p:txBody>
      </p:sp>
      <p:sp>
        <p:nvSpPr>
          <p:cNvPr id="49228" name="Line 223"/>
          <p:cNvSpPr>
            <a:spLocks noChangeShapeType="1"/>
          </p:cNvSpPr>
          <p:nvPr/>
        </p:nvSpPr>
        <p:spPr bwMode="auto">
          <a:xfrm flipH="1" flipV="1">
            <a:off x="4445000" y="4741863"/>
            <a:ext cx="782638" cy="1270000"/>
          </a:xfrm>
          <a:prstGeom prst="line">
            <a:avLst/>
          </a:prstGeom>
          <a:noFill/>
          <a:ln w="19050">
            <a:solidFill>
              <a:schemeClr val="accent2"/>
            </a:solidFill>
            <a:round/>
            <a:headEnd/>
            <a:tailEnd type="triangle" w="med" len="med"/>
          </a:ln>
        </p:spPr>
        <p:txBody>
          <a:bodyPr wrap="none" anchor="ctr"/>
          <a:lstStyle/>
          <a:p>
            <a:endParaRPr lang="en-US"/>
          </a:p>
        </p:txBody>
      </p:sp>
      <p:sp>
        <p:nvSpPr>
          <p:cNvPr id="528608" name="Text Box 224"/>
          <p:cNvSpPr txBox="1">
            <a:spLocks noChangeArrowheads="1"/>
          </p:cNvSpPr>
          <p:nvPr/>
        </p:nvSpPr>
        <p:spPr bwMode="auto">
          <a:xfrm>
            <a:off x="3929063" y="5710238"/>
            <a:ext cx="1003300" cy="517525"/>
          </a:xfrm>
          <a:prstGeom prst="rect">
            <a:avLst/>
          </a:prstGeom>
          <a:noFill/>
          <a:ln w="9525">
            <a:noFill/>
            <a:miter lim="800000"/>
            <a:headEnd/>
            <a:tailEnd/>
          </a:ln>
          <a:effectLst/>
        </p:spPr>
        <p:txBody>
          <a:bodyPr wrap="none">
            <a:spAutoFit/>
          </a:bodyPr>
          <a:lstStyle/>
          <a:p>
            <a:pPr>
              <a:defRPr/>
            </a:pPr>
            <a:r>
              <a:rPr lang="en-US" sz="1400">
                <a:solidFill>
                  <a:schemeClr val="accent2"/>
                </a:solidFill>
                <a:effectLst>
                  <a:outerShdw blurRad="38100" dist="38100" dir="2700000" algn="tl">
                    <a:srgbClr val="C0C0C0"/>
                  </a:outerShdw>
                </a:effectLst>
                <a:latin typeface="Times New Roman" pitchFamily="18" charset="0"/>
              </a:rPr>
              <a:t>Cell</a:t>
            </a:r>
          </a:p>
          <a:p>
            <a:pPr>
              <a:defRPr/>
            </a:pPr>
            <a:r>
              <a:rPr lang="en-US" sz="1400">
                <a:solidFill>
                  <a:schemeClr val="accent2"/>
                </a:solidFill>
                <a:effectLst>
                  <a:outerShdw blurRad="38100" dist="38100" dir="2700000" algn="tl">
                    <a:srgbClr val="C0C0C0"/>
                  </a:outerShdw>
                </a:effectLst>
                <a:latin typeface="Times New Roman" pitchFamily="18" charset="0"/>
              </a:rPr>
              <a:t>membrane</a:t>
            </a:r>
          </a:p>
        </p:txBody>
      </p:sp>
      <p:sp>
        <p:nvSpPr>
          <p:cNvPr id="528609" name="Text Box 225"/>
          <p:cNvSpPr txBox="1">
            <a:spLocks noChangeArrowheads="1"/>
          </p:cNvSpPr>
          <p:nvPr/>
        </p:nvSpPr>
        <p:spPr bwMode="auto">
          <a:xfrm>
            <a:off x="2787650" y="5605463"/>
            <a:ext cx="1003300" cy="517525"/>
          </a:xfrm>
          <a:prstGeom prst="rect">
            <a:avLst/>
          </a:prstGeom>
          <a:noFill/>
          <a:ln w="9525">
            <a:noFill/>
            <a:miter lim="800000"/>
            <a:headEnd/>
            <a:tailEnd/>
          </a:ln>
          <a:effectLst/>
        </p:spPr>
        <p:txBody>
          <a:bodyPr wrap="none">
            <a:spAutoFit/>
          </a:bodyPr>
          <a:lstStyle/>
          <a:p>
            <a:pPr>
              <a:defRPr/>
            </a:pPr>
            <a:r>
              <a:rPr lang="en-US" sz="1400">
                <a:solidFill>
                  <a:schemeClr val="accent2"/>
                </a:solidFill>
                <a:effectLst>
                  <a:outerShdw blurRad="38100" dist="38100" dir="2700000" algn="tl">
                    <a:srgbClr val="C0C0C0"/>
                  </a:outerShdw>
                </a:effectLst>
                <a:latin typeface="Times New Roman" pitchFamily="18" charset="0"/>
              </a:rPr>
              <a:t>Cytoplasm</a:t>
            </a:r>
          </a:p>
          <a:p>
            <a:pPr>
              <a:defRPr/>
            </a:pPr>
            <a:r>
              <a:rPr lang="en-US" sz="1400">
                <a:solidFill>
                  <a:schemeClr val="accent2"/>
                </a:solidFill>
                <a:effectLst>
                  <a:outerShdw blurRad="38100" dist="38100" dir="2700000" algn="tl">
                    <a:srgbClr val="C0C0C0"/>
                  </a:outerShdw>
                </a:effectLst>
                <a:latin typeface="Times New Roman" pitchFamily="18" charset="0"/>
              </a:rPr>
              <a:t>resistance</a:t>
            </a:r>
          </a:p>
        </p:txBody>
      </p:sp>
      <p:sp>
        <p:nvSpPr>
          <p:cNvPr id="528610" name="Text Box 226"/>
          <p:cNvSpPr txBox="1">
            <a:spLocks noChangeArrowheads="1"/>
          </p:cNvSpPr>
          <p:nvPr/>
        </p:nvSpPr>
        <p:spPr bwMode="auto">
          <a:xfrm>
            <a:off x="7380288" y="3181350"/>
            <a:ext cx="1136650" cy="304800"/>
          </a:xfrm>
          <a:prstGeom prst="rect">
            <a:avLst/>
          </a:prstGeom>
          <a:noFill/>
          <a:ln w="9525">
            <a:noFill/>
            <a:miter lim="800000"/>
            <a:headEnd/>
            <a:tailEnd/>
          </a:ln>
          <a:effectLst/>
        </p:spPr>
        <p:txBody>
          <a:bodyPr wrap="none">
            <a:spAutoFit/>
          </a:bodyPr>
          <a:lstStyle/>
          <a:p>
            <a:pPr>
              <a:defRPr/>
            </a:pPr>
            <a:r>
              <a:rPr lang="en-US" sz="1400">
                <a:solidFill>
                  <a:schemeClr val="accent2"/>
                </a:solidFill>
                <a:effectLst>
                  <a:outerShdw blurRad="38100" dist="38100" dir="2700000" algn="tl">
                    <a:srgbClr val="C0C0C0"/>
                  </a:outerShdw>
                </a:effectLst>
                <a:latin typeface="Times New Roman" pitchFamily="18" charset="0"/>
              </a:rPr>
              <a:t>To amplifier</a:t>
            </a:r>
          </a:p>
        </p:txBody>
      </p:sp>
      <p:sp>
        <p:nvSpPr>
          <p:cNvPr id="3" name="Footer Placeholder 2"/>
          <p:cNvSpPr>
            <a:spLocks noGrp="1"/>
          </p:cNvSpPr>
          <p:nvPr>
            <p:ph type="ftr" sz="quarter" idx="11"/>
          </p:nvPr>
        </p:nvSpPr>
        <p:spPr/>
        <p:txBody>
          <a:bodyPr/>
          <a:lstStyle/>
          <a:p>
            <a:r>
              <a:rPr lang="en-US" smtClean="0"/>
              <a:t>J.K.Roy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96913" y="322263"/>
            <a:ext cx="4257675" cy="396875"/>
          </a:xfrm>
        </p:spPr>
        <p:txBody>
          <a:bodyPr/>
          <a:lstStyle/>
          <a:p>
            <a:pPr eaLnBrk="1" hangingPunct="1"/>
            <a:r>
              <a:rPr lang="en-US" sz="1800" smtClean="0"/>
              <a:t>Microelectrode Electrical Model</a:t>
            </a:r>
          </a:p>
        </p:txBody>
      </p:sp>
      <p:grpSp>
        <p:nvGrpSpPr>
          <p:cNvPr id="2" name="Group 4"/>
          <p:cNvGrpSpPr>
            <a:grpSpLocks/>
          </p:cNvGrpSpPr>
          <p:nvPr/>
        </p:nvGrpSpPr>
        <p:grpSpPr bwMode="auto">
          <a:xfrm>
            <a:off x="2535238" y="3168650"/>
            <a:ext cx="4916487" cy="2843213"/>
            <a:chOff x="3356" y="2387"/>
            <a:chExt cx="1826" cy="960"/>
          </a:xfrm>
        </p:grpSpPr>
        <p:sp>
          <p:nvSpPr>
            <p:cNvPr id="50242" name="Freeform 5"/>
            <p:cNvSpPr>
              <a:spLocks/>
            </p:cNvSpPr>
            <p:nvPr/>
          </p:nvSpPr>
          <p:spPr bwMode="auto">
            <a:xfrm>
              <a:off x="4724" y="2961"/>
              <a:ext cx="99" cy="14"/>
            </a:xfrm>
            <a:custGeom>
              <a:avLst/>
              <a:gdLst>
                <a:gd name="T0" fmla="*/ 99 w 99"/>
                <a:gd name="T1" fmla="*/ 14 h 14"/>
                <a:gd name="T2" fmla="*/ 99 w 99"/>
                <a:gd name="T3" fmla="*/ 14 h 14"/>
                <a:gd name="T4" fmla="*/ 88 w 99"/>
                <a:gd name="T5" fmla="*/ 7 h 14"/>
                <a:gd name="T6" fmla="*/ 76 w 99"/>
                <a:gd name="T7" fmla="*/ 3 h 14"/>
                <a:gd name="T8" fmla="*/ 63 w 99"/>
                <a:gd name="T9" fmla="*/ 0 h 14"/>
                <a:gd name="T10" fmla="*/ 49 w 99"/>
                <a:gd name="T11" fmla="*/ 0 h 14"/>
                <a:gd name="T12" fmla="*/ 49 w 99"/>
                <a:gd name="T13" fmla="*/ 0 h 14"/>
                <a:gd name="T14" fmla="*/ 36 w 99"/>
                <a:gd name="T15" fmla="*/ 0 h 14"/>
                <a:gd name="T16" fmla="*/ 22 w 99"/>
                <a:gd name="T17" fmla="*/ 3 h 14"/>
                <a:gd name="T18" fmla="*/ 11 w 99"/>
                <a:gd name="T19" fmla="*/ 7 h 14"/>
                <a:gd name="T20" fmla="*/ 0 w 99"/>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14"/>
                <a:gd name="T35" fmla="*/ 99 w 9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14">
                  <a:moveTo>
                    <a:pt x="99" y="14"/>
                  </a:moveTo>
                  <a:lnTo>
                    <a:pt x="99" y="14"/>
                  </a:lnTo>
                  <a:lnTo>
                    <a:pt x="88" y="7"/>
                  </a:lnTo>
                  <a:lnTo>
                    <a:pt x="76" y="3"/>
                  </a:lnTo>
                  <a:lnTo>
                    <a:pt x="63" y="0"/>
                  </a:lnTo>
                  <a:lnTo>
                    <a:pt x="49" y="0"/>
                  </a:lnTo>
                  <a:lnTo>
                    <a:pt x="36" y="0"/>
                  </a:lnTo>
                  <a:lnTo>
                    <a:pt x="22" y="3"/>
                  </a:lnTo>
                  <a:lnTo>
                    <a:pt x="11" y="7"/>
                  </a:lnTo>
                  <a:lnTo>
                    <a:pt x="0" y="14"/>
                  </a:lnTo>
                </a:path>
              </a:pathLst>
            </a:custGeom>
            <a:noFill/>
            <a:ln w="7938">
              <a:solidFill>
                <a:srgbClr val="000000"/>
              </a:solidFill>
              <a:round/>
              <a:headEnd/>
              <a:tailEnd/>
            </a:ln>
          </p:spPr>
          <p:txBody>
            <a:bodyPr/>
            <a:lstStyle/>
            <a:p>
              <a:endParaRPr lang="en-US"/>
            </a:p>
          </p:txBody>
        </p:sp>
        <p:sp>
          <p:nvSpPr>
            <p:cNvPr id="50243" name="Line 6"/>
            <p:cNvSpPr>
              <a:spLocks noChangeShapeType="1"/>
            </p:cNvSpPr>
            <p:nvPr/>
          </p:nvSpPr>
          <p:spPr bwMode="auto">
            <a:xfrm flipH="1">
              <a:off x="4726" y="2936"/>
              <a:ext cx="97" cy="1"/>
            </a:xfrm>
            <a:prstGeom prst="line">
              <a:avLst/>
            </a:prstGeom>
            <a:noFill/>
            <a:ln w="7938">
              <a:solidFill>
                <a:srgbClr val="000000"/>
              </a:solidFill>
              <a:round/>
              <a:headEnd/>
              <a:tailEnd/>
            </a:ln>
          </p:spPr>
          <p:txBody>
            <a:bodyPr/>
            <a:lstStyle/>
            <a:p>
              <a:endParaRPr lang="en-US"/>
            </a:p>
          </p:txBody>
        </p:sp>
        <p:sp>
          <p:nvSpPr>
            <p:cNvPr id="50244" name="Freeform 7"/>
            <p:cNvSpPr>
              <a:spLocks/>
            </p:cNvSpPr>
            <p:nvPr/>
          </p:nvSpPr>
          <p:spPr bwMode="auto">
            <a:xfrm>
              <a:off x="3901" y="2529"/>
              <a:ext cx="144" cy="159"/>
            </a:xfrm>
            <a:custGeom>
              <a:avLst/>
              <a:gdLst>
                <a:gd name="T0" fmla="*/ 144 w 144"/>
                <a:gd name="T1" fmla="*/ 159 h 159"/>
                <a:gd name="T2" fmla="*/ 144 w 144"/>
                <a:gd name="T3" fmla="*/ 21 h 159"/>
                <a:gd name="T4" fmla="*/ 131 w 144"/>
                <a:gd name="T5" fmla="*/ 21 h 159"/>
                <a:gd name="T6" fmla="*/ 119 w 144"/>
                <a:gd name="T7" fmla="*/ 0 h 159"/>
                <a:gd name="T8" fmla="*/ 101 w 144"/>
                <a:gd name="T9" fmla="*/ 39 h 159"/>
                <a:gd name="T10" fmla="*/ 81 w 144"/>
                <a:gd name="T11" fmla="*/ 0 h 159"/>
                <a:gd name="T12" fmla="*/ 61 w 144"/>
                <a:gd name="T13" fmla="*/ 39 h 159"/>
                <a:gd name="T14" fmla="*/ 43 w 144"/>
                <a:gd name="T15" fmla="*/ 0 h 159"/>
                <a:gd name="T16" fmla="*/ 22 w 144"/>
                <a:gd name="T17" fmla="*/ 39 h 159"/>
                <a:gd name="T18" fmla="*/ 13 w 144"/>
                <a:gd name="T19" fmla="*/ 21 h 159"/>
                <a:gd name="T20" fmla="*/ 0 w 144"/>
                <a:gd name="T21" fmla="*/ 21 h 159"/>
                <a:gd name="T22" fmla="*/ 0 w 144"/>
                <a:gd name="T23" fmla="*/ 159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159"/>
                <a:gd name="T38" fmla="*/ 144 w 144"/>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159">
                  <a:moveTo>
                    <a:pt x="144" y="159"/>
                  </a:moveTo>
                  <a:lnTo>
                    <a:pt x="144" y="21"/>
                  </a:lnTo>
                  <a:lnTo>
                    <a:pt x="131" y="21"/>
                  </a:lnTo>
                  <a:lnTo>
                    <a:pt x="119" y="0"/>
                  </a:lnTo>
                  <a:lnTo>
                    <a:pt x="101" y="39"/>
                  </a:lnTo>
                  <a:lnTo>
                    <a:pt x="81" y="0"/>
                  </a:lnTo>
                  <a:lnTo>
                    <a:pt x="61" y="39"/>
                  </a:lnTo>
                  <a:lnTo>
                    <a:pt x="43" y="0"/>
                  </a:lnTo>
                  <a:lnTo>
                    <a:pt x="22" y="39"/>
                  </a:lnTo>
                  <a:lnTo>
                    <a:pt x="13" y="21"/>
                  </a:lnTo>
                  <a:lnTo>
                    <a:pt x="0" y="21"/>
                  </a:lnTo>
                  <a:lnTo>
                    <a:pt x="0" y="159"/>
                  </a:lnTo>
                </a:path>
              </a:pathLst>
            </a:custGeom>
            <a:noFill/>
            <a:ln w="7938">
              <a:solidFill>
                <a:srgbClr val="000000"/>
              </a:solidFill>
              <a:round/>
              <a:headEnd/>
              <a:tailEnd/>
            </a:ln>
          </p:spPr>
          <p:txBody>
            <a:bodyPr/>
            <a:lstStyle/>
            <a:p>
              <a:endParaRPr lang="en-US"/>
            </a:p>
          </p:txBody>
        </p:sp>
        <p:sp>
          <p:nvSpPr>
            <p:cNvPr id="50245" name="Freeform 8"/>
            <p:cNvSpPr>
              <a:spLocks/>
            </p:cNvSpPr>
            <p:nvPr/>
          </p:nvSpPr>
          <p:spPr bwMode="auto">
            <a:xfrm>
              <a:off x="3948" y="2640"/>
              <a:ext cx="11" cy="97"/>
            </a:xfrm>
            <a:custGeom>
              <a:avLst/>
              <a:gdLst>
                <a:gd name="T0" fmla="*/ 0 w 11"/>
                <a:gd name="T1" fmla="*/ 97 h 97"/>
                <a:gd name="T2" fmla="*/ 0 w 11"/>
                <a:gd name="T3" fmla="*/ 97 h 97"/>
                <a:gd name="T4" fmla="*/ 5 w 11"/>
                <a:gd name="T5" fmla="*/ 86 h 97"/>
                <a:gd name="T6" fmla="*/ 9 w 11"/>
                <a:gd name="T7" fmla="*/ 75 h 97"/>
                <a:gd name="T8" fmla="*/ 11 w 11"/>
                <a:gd name="T9" fmla="*/ 61 h 97"/>
                <a:gd name="T10" fmla="*/ 11 w 11"/>
                <a:gd name="T11" fmla="*/ 48 h 97"/>
                <a:gd name="T12" fmla="*/ 11 w 11"/>
                <a:gd name="T13" fmla="*/ 48 h 97"/>
                <a:gd name="T14" fmla="*/ 11 w 11"/>
                <a:gd name="T15" fmla="*/ 34 h 97"/>
                <a:gd name="T16" fmla="*/ 9 w 11"/>
                <a:gd name="T17" fmla="*/ 21 h 97"/>
                <a:gd name="T18" fmla="*/ 5 w 11"/>
                <a:gd name="T19" fmla="*/ 9 h 97"/>
                <a:gd name="T20" fmla="*/ 0 w 11"/>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97"/>
                <a:gd name="T35" fmla="*/ 11 w 1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97">
                  <a:moveTo>
                    <a:pt x="0" y="97"/>
                  </a:moveTo>
                  <a:lnTo>
                    <a:pt x="0" y="97"/>
                  </a:lnTo>
                  <a:lnTo>
                    <a:pt x="5" y="86"/>
                  </a:lnTo>
                  <a:lnTo>
                    <a:pt x="9" y="75"/>
                  </a:lnTo>
                  <a:lnTo>
                    <a:pt x="11" y="61"/>
                  </a:lnTo>
                  <a:lnTo>
                    <a:pt x="11" y="48"/>
                  </a:lnTo>
                  <a:lnTo>
                    <a:pt x="11" y="34"/>
                  </a:lnTo>
                  <a:lnTo>
                    <a:pt x="9" y="21"/>
                  </a:lnTo>
                  <a:lnTo>
                    <a:pt x="5" y="9"/>
                  </a:lnTo>
                  <a:lnTo>
                    <a:pt x="0" y="0"/>
                  </a:lnTo>
                </a:path>
              </a:pathLst>
            </a:custGeom>
            <a:noFill/>
            <a:ln w="7938">
              <a:solidFill>
                <a:srgbClr val="000000"/>
              </a:solidFill>
              <a:round/>
              <a:headEnd/>
              <a:tailEnd/>
            </a:ln>
          </p:spPr>
          <p:txBody>
            <a:bodyPr/>
            <a:lstStyle/>
            <a:p>
              <a:endParaRPr lang="en-US"/>
            </a:p>
          </p:txBody>
        </p:sp>
        <p:sp>
          <p:nvSpPr>
            <p:cNvPr id="50246" name="Line 9"/>
            <p:cNvSpPr>
              <a:spLocks noChangeShapeType="1"/>
            </p:cNvSpPr>
            <p:nvPr/>
          </p:nvSpPr>
          <p:spPr bwMode="auto">
            <a:xfrm flipV="1">
              <a:off x="3984" y="2640"/>
              <a:ext cx="1" cy="97"/>
            </a:xfrm>
            <a:prstGeom prst="line">
              <a:avLst/>
            </a:prstGeom>
            <a:noFill/>
            <a:ln w="7938">
              <a:solidFill>
                <a:srgbClr val="000000"/>
              </a:solidFill>
              <a:round/>
              <a:headEnd/>
              <a:tailEnd/>
            </a:ln>
          </p:spPr>
          <p:txBody>
            <a:bodyPr/>
            <a:lstStyle/>
            <a:p>
              <a:endParaRPr lang="en-US"/>
            </a:p>
          </p:txBody>
        </p:sp>
        <p:sp>
          <p:nvSpPr>
            <p:cNvPr id="50247" name="Line 10"/>
            <p:cNvSpPr>
              <a:spLocks noChangeShapeType="1"/>
            </p:cNvSpPr>
            <p:nvPr/>
          </p:nvSpPr>
          <p:spPr bwMode="auto">
            <a:xfrm>
              <a:off x="4299" y="3176"/>
              <a:ext cx="1" cy="109"/>
            </a:xfrm>
            <a:prstGeom prst="line">
              <a:avLst/>
            </a:prstGeom>
            <a:noFill/>
            <a:ln w="7938">
              <a:solidFill>
                <a:srgbClr val="000000"/>
              </a:solidFill>
              <a:round/>
              <a:headEnd/>
              <a:tailEnd/>
            </a:ln>
          </p:spPr>
          <p:txBody>
            <a:bodyPr/>
            <a:lstStyle/>
            <a:p>
              <a:endParaRPr lang="en-US"/>
            </a:p>
          </p:txBody>
        </p:sp>
        <p:sp>
          <p:nvSpPr>
            <p:cNvPr id="50248" name="Line 11"/>
            <p:cNvSpPr>
              <a:spLocks noChangeShapeType="1"/>
            </p:cNvSpPr>
            <p:nvPr/>
          </p:nvSpPr>
          <p:spPr bwMode="auto">
            <a:xfrm>
              <a:off x="4267" y="3199"/>
              <a:ext cx="1" cy="63"/>
            </a:xfrm>
            <a:prstGeom prst="line">
              <a:avLst/>
            </a:prstGeom>
            <a:noFill/>
            <a:ln w="17463">
              <a:solidFill>
                <a:srgbClr val="000000"/>
              </a:solidFill>
              <a:round/>
              <a:headEnd/>
              <a:tailEnd/>
            </a:ln>
          </p:spPr>
          <p:txBody>
            <a:bodyPr/>
            <a:lstStyle/>
            <a:p>
              <a:endParaRPr lang="en-US"/>
            </a:p>
          </p:txBody>
        </p:sp>
        <p:sp>
          <p:nvSpPr>
            <p:cNvPr id="50249" name="Line 12"/>
            <p:cNvSpPr>
              <a:spLocks noChangeShapeType="1"/>
            </p:cNvSpPr>
            <p:nvPr/>
          </p:nvSpPr>
          <p:spPr bwMode="auto">
            <a:xfrm>
              <a:off x="3984" y="2688"/>
              <a:ext cx="1115" cy="1"/>
            </a:xfrm>
            <a:prstGeom prst="line">
              <a:avLst/>
            </a:prstGeom>
            <a:noFill/>
            <a:ln w="7938">
              <a:solidFill>
                <a:srgbClr val="000000"/>
              </a:solidFill>
              <a:round/>
              <a:headEnd/>
              <a:tailEnd/>
            </a:ln>
          </p:spPr>
          <p:txBody>
            <a:bodyPr/>
            <a:lstStyle/>
            <a:p>
              <a:endParaRPr lang="en-US"/>
            </a:p>
          </p:txBody>
        </p:sp>
        <p:sp>
          <p:nvSpPr>
            <p:cNvPr id="50250" name="Freeform 13"/>
            <p:cNvSpPr>
              <a:spLocks/>
            </p:cNvSpPr>
            <p:nvPr/>
          </p:nvSpPr>
          <p:spPr bwMode="auto">
            <a:xfrm>
              <a:off x="3819" y="2688"/>
              <a:ext cx="448" cy="542"/>
            </a:xfrm>
            <a:custGeom>
              <a:avLst/>
              <a:gdLst>
                <a:gd name="T0" fmla="*/ 448 w 448"/>
                <a:gd name="T1" fmla="*/ 542 h 542"/>
                <a:gd name="T2" fmla="*/ 0 w 448"/>
                <a:gd name="T3" fmla="*/ 542 h 542"/>
                <a:gd name="T4" fmla="*/ 0 w 448"/>
                <a:gd name="T5" fmla="*/ 0 h 542"/>
                <a:gd name="T6" fmla="*/ 140 w 448"/>
                <a:gd name="T7" fmla="*/ 0 h 542"/>
                <a:gd name="T8" fmla="*/ 0 60000 65536"/>
                <a:gd name="T9" fmla="*/ 0 60000 65536"/>
                <a:gd name="T10" fmla="*/ 0 60000 65536"/>
                <a:gd name="T11" fmla="*/ 0 60000 65536"/>
                <a:gd name="T12" fmla="*/ 0 w 448"/>
                <a:gd name="T13" fmla="*/ 0 h 542"/>
                <a:gd name="T14" fmla="*/ 448 w 448"/>
                <a:gd name="T15" fmla="*/ 542 h 542"/>
              </a:gdLst>
              <a:ahLst/>
              <a:cxnLst>
                <a:cxn ang="T8">
                  <a:pos x="T0" y="T1"/>
                </a:cxn>
                <a:cxn ang="T9">
                  <a:pos x="T2" y="T3"/>
                </a:cxn>
                <a:cxn ang="T10">
                  <a:pos x="T4" y="T5"/>
                </a:cxn>
                <a:cxn ang="T11">
                  <a:pos x="T6" y="T7"/>
                </a:cxn>
              </a:cxnLst>
              <a:rect l="T12" t="T13" r="T14" b="T15"/>
              <a:pathLst>
                <a:path w="448" h="542">
                  <a:moveTo>
                    <a:pt x="448" y="542"/>
                  </a:moveTo>
                  <a:lnTo>
                    <a:pt x="0" y="542"/>
                  </a:lnTo>
                  <a:lnTo>
                    <a:pt x="0" y="0"/>
                  </a:lnTo>
                  <a:lnTo>
                    <a:pt x="140" y="0"/>
                  </a:lnTo>
                </a:path>
              </a:pathLst>
            </a:custGeom>
            <a:noFill/>
            <a:ln w="7938">
              <a:solidFill>
                <a:srgbClr val="000000"/>
              </a:solidFill>
              <a:round/>
              <a:headEnd/>
              <a:tailEnd/>
            </a:ln>
          </p:spPr>
          <p:txBody>
            <a:bodyPr/>
            <a:lstStyle/>
            <a:p>
              <a:endParaRPr lang="en-US"/>
            </a:p>
          </p:txBody>
        </p:sp>
        <p:sp>
          <p:nvSpPr>
            <p:cNvPr id="50251" name="Line 14"/>
            <p:cNvSpPr>
              <a:spLocks noChangeShapeType="1"/>
            </p:cNvSpPr>
            <p:nvPr/>
          </p:nvSpPr>
          <p:spPr bwMode="auto">
            <a:xfrm flipH="1">
              <a:off x="4299" y="3230"/>
              <a:ext cx="800" cy="1"/>
            </a:xfrm>
            <a:prstGeom prst="line">
              <a:avLst/>
            </a:prstGeom>
            <a:noFill/>
            <a:ln w="7938">
              <a:solidFill>
                <a:srgbClr val="000000"/>
              </a:solidFill>
              <a:round/>
              <a:headEnd/>
              <a:tailEnd/>
            </a:ln>
          </p:spPr>
          <p:txBody>
            <a:bodyPr/>
            <a:lstStyle/>
            <a:p>
              <a:endParaRPr lang="en-US"/>
            </a:p>
          </p:txBody>
        </p:sp>
        <p:sp>
          <p:nvSpPr>
            <p:cNvPr id="50252" name="Line 15"/>
            <p:cNvSpPr>
              <a:spLocks noChangeShapeType="1"/>
            </p:cNvSpPr>
            <p:nvPr/>
          </p:nvSpPr>
          <p:spPr bwMode="auto">
            <a:xfrm flipV="1">
              <a:off x="4773" y="2688"/>
              <a:ext cx="1" cy="248"/>
            </a:xfrm>
            <a:prstGeom prst="line">
              <a:avLst/>
            </a:prstGeom>
            <a:noFill/>
            <a:ln w="7938">
              <a:solidFill>
                <a:srgbClr val="000000"/>
              </a:solidFill>
              <a:round/>
              <a:headEnd/>
              <a:tailEnd/>
            </a:ln>
          </p:spPr>
          <p:txBody>
            <a:bodyPr/>
            <a:lstStyle/>
            <a:p>
              <a:endParaRPr lang="en-US"/>
            </a:p>
          </p:txBody>
        </p:sp>
        <p:sp>
          <p:nvSpPr>
            <p:cNvPr id="50253" name="Line 16"/>
            <p:cNvSpPr>
              <a:spLocks noChangeShapeType="1"/>
            </p:cNvSpPr>
            <p:nvPr/>
          </p:nvSpPr>
          <p:spPr bwMode="auto">
            <a:xfrm flipV="1">
              <a:off x="4773" y="2961"/>
              <a:ext cx="1" cy="269"/>
            </a:xfrm>
            <a:prstGeom prst="line">
              <a:avLst/>
            </a:prstGeom>
            <a:noFill/>
            <a:ln w="7938">
              <a:solidFill>
                <a:srgbClr val="000000"/>
              </a:solidFill>
              <a:round/>
              <a:headEnd/>
              <a:tailEnd/>
            </a:ln>
          </p:spPr>
          <p:txBody>
            <a:bodyPr/>
            <a:lstStyle/>
            <a:p>
              <a:endParaRPr lang="en-US"/>
            </a:p>
          </p:txBody>
        </p:sp>
        <p:sp>
          <p:nvSpPr>
            <p:cNvPr id="50254" name="Freeform 17"/>
            <p:cNvSpPr>
              <a:spLocks/>
            </p:cNvSpPr>
            <p:nvPr/>
          </p:nvSpPr>
          <p:spPr bwMode="auto">
            <a:xfrm>
              <a:off x="3736" y="2866"/>
              <a:ext cx="167" cy="170"/>
            </a:xfrm>
            <a:custGeom>
              <a:avLst/>
              <a:gdLst>
                <a:gd name="T0" fmla="*/ 83 w 167"/>
                <a:gd name="T1" fmla="*/ 170 h 170"/>
                <a:gd name="T2" fmla="*/ 83 w 167"/>
                <a:gd name="T3" fmla="*/ 170 h 170"/>
                <a:gd name="T4" fmla="*/ 99 w 167"/>
                <a:gd name="T5" fmla="*/ 168 h 170"/>
                <a:gd name="T6" fmla="*/ 115 w 167"/>
                <a:gd name="T7" fmla="*/ 163 h 170"/>
                <a:gd name="T8" fmla="*/ 131 w 167"/>
                <a:gd name="T9" fmla="*/ 154 h 170"/>
                <a:gd name="T10" fmla="*/ 142 w 167"/>
                <a:gd name="T11" fmla="*/ 145 h 170"/>
                <a:gd name="T12" fmla="*/ 153 w 167"/>
                <a:gd name="T13" fmla="*/ 131 h 170"/>
                <a:gd name="T14" fmla="*/ 160 w 167"/>
                <a:gd name="T15" fmla="*/ 118 h 170"/>
                <a:gd name="T16" fmla="*/ 165 w 167"/>
                <a:gd name="T17" fmla="*/ 102 h 170"/>
                <a:gd name="T18" fmla="*/ 167 w 167"/>
                <a:gd name="T19" fmla="*/ 84 h 170"/>
                <a:gd name="T20" fmla="*/ 167 w 167"/>
                <a:gd name="T21" fmla="*/ 84 h 170"/>
                <a:gd name="T22" fmla="*/ 165 w 167"/>
                <a:gd name="T23" fmla="*/ 68 h 170"/>
                <a:gd name="T24" fmla="*/ 160 w 167"/>
                <a:gd name="T25" fmla="*/ 52 h 170"/>
                <a:gd name="T26" fmla="*/ 153 w 167"/>
                <a:gd name="T27" fmla="*/ 39 h 170"/>
                <a:gd name="T28" fmla="*/ 142 w 167"/>
                <a:gd name="T29" fmla="*/ 25 h 170"/>
                <a:gd name="T30" fmla="*/ 131 w 167"/>
                <a:gd name="T31" fmla="*/ 16 h 170"/>
                <a:gd name="T32" fmla="*/ 115 w 167"/>
                <a:gd name="T33" fmla="*/ 7 h 170"/>
                <a:gd name="T34" fmla="*/ 99 w 167"/>
                <a:gd name="T35" fmla="*/ 3 h 170"/>
                <a:gd name="T36" fmla="*/ 83 w 167"/>
                <a:gd name="T37" fmla="*/ 0 h 170"/>
                <a:gd name="T38" fmla="*/ 83 w 167"/>
                <a:gd name="T39" fmla="*/ 0 h 170"/>
                <a:gd name="T40" fmla="*/ 67 w 167"/>
                <a:gd name="T41" fmla="*/ 3 h 170"/>
                <a:gd name="T42" fmla="*/ 52 w 167"/>
                <a:gd name="T43" fmla="*/ 7 h 170"/>
                <a:gd name="T44" fmla="*/ 36 w 167"/>
                <a:gd name="T45" fmla="*/ 16 h 170"/>
                <a:gd name="T46" fmla="*/ 25 w 167"/>
                <a:gd name="T47" fmla="*/ 25 h 170"/>
                <a:gd name="T48" fmla="*/ 13 w 167"/>
                <a:gd name="T49" fmla="*/ 39 h 170"/>
                <a:gd name="T50" fmla="*/ 6 w 167"/>
                <a:gd name="T51" fmla="*/ 52 h 170"/>
                <a:gd name="T52" fmla="*/ 2 w 167"/>
                <a:gd name="T53" fmla="*/ 68 h 170"/>
                <a:gd name="T54" fmla="*/ 0 w 167"/>
                <a:gd name="T55" fmla="*/ 84 h 170"/>
                <a:gd name="T56" fmla="*/ 0 w 167"/>
                <a:gd name="T57" fmla="*/ 84 h 170"/>
                <a:gd name="T58" fmla="*/ 2 w 167"/>
                <a:gd name="T59" fmla="*/ 102 h 170"/>
                <a:gd name="T60" fmla="*/ 6 w 167"/>
                <a:gd name="T61" fmla="*/ 118 h 170"/>
                <a:gd name="T62" fmla="*/ 13 w 167"/>
                <a:gd name="T63" fmla="*/ 131 h 170"/>
                <a:gd name="T64" fmla="*/ 25 w 167"/>
                <a:gd name="T65" fmla="*/ 145 h 170"/>
                <a:gd name="T66" fmla="*/ 36 w 167"/>
                <a:gd name="T67" fmla="*/ 154 h 170"/>
                <a:gd name="T68" fmla="*/ 52 w 167"/>
                <a:gd name="T69" fmla="*/ 163 h 170"/>
                <a:gd name="T70" fmla="*/ 67 w 167"/>
                <a:gd name="T71" fmla="*/ 168 h 170"/>
                <a:gd name="T72" fmla="*/ 83 w 167"/>
                <a:gd name="T73" fmla="*/ 170 h 170"/>
                <a:gd name="T74" fmla="*/ 83 w 167"/>
                <a:gd name="T75" fmla="*/ 170 h 1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7"/>
                <a:gd name="T115" fmla="*/ 0 h 170"/>
                <a:gd name="T116" fmla="*/ 167 w 167"/>
                <a:gd name="T117" fmla="*/ 170 h 1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7" h="170">
                  <a:moveTo>
                    <a:pt x="83" y="170"/>
                  </a:moveTo>
                  <a:lnTo>
                    <a:pt x="83" y="170"/>
                  </a:lnTo>
                  <a:lnTo>
                    <a:pt x="99" y="168"/>
                  </a:lnTo>
                  <a:lnTo>
                    <a:pt x="115" y="163"/>
                  </a:lnTo>
                  <a:lnTo>
                    <a:pt x="131" y="154"/>
                  </a:lnTo>
                  <a:lnTo>
                    <a:pt x="142" y="145"/>
                  </a:lnTo>
                  <a:lnTo>
                    <a:pt x="153" y="131"/>
                  </a:lnTo>
                  <a:lnTo>
                    <a:pt x="160" y="118"/>
                  </a:lnTo>
                  <a:lnTo>
                    <a:pt x="165" y="102"/>
                  </a:lnTo>
                  <a:lnTo>
                    <a:pt x="167" y="84"/>
                  </a:lnTo>
                  <a:lnTo>
                    <a:pt x="165" y="68"/>
                  </a:lnTo>
                  <a:lnTo>
                    <a:pt x="160" y="52"/>
                  </a:lnTo>
                  <a:lnTo>
                    <a:pt x="153" y="39"/>
                  </a:lnTo>
                  <a:lnTo>
                    <a:pt x="142" y="25"/>
                  </a:lnTo>
                  <a:lnTo>
                    <a:pt x="131" y="16"/>
                  </a:lnTo>
                  <a:lnTo>
                    <a:pt x="115" y="7"/>
                  </a:lnTo>
                  <a:lnTo>
                    <a:pt x="99" y="3"/>
                  </a:lnTo>
                  <a:lnTo>
                    <a:pt x="83" y="0"/>
                  </a:lnTo>
                  <a:lnTo>
                    <a:pt x="67" y="3"/>
                  </a:lnTo>
                  <a:lnTo>
                    <a:pt x="52" y="7"/>
                  </a:lnTo>
                  <a:lnTo>
                    <a:pt x="36" y="16"/>
                  </a:lnTo>
                  <a:lnTo>
                    <a:pt x="25" y="25"/>
                  </a:lnTo>
                  <a:lnTo>
                    <a:pt x="13" y="39"/>
                  </a:lnTo>
                  <a:lnTo>
                    <a:pt x="6" y="52"/>
                  </a:lnTo>
                  <a:lnTo>
                    <a:pt x="2" y="68"/>
                  </a:lnTo>
                  <a:lnTo>
                    <a:pt x="0" y="84"/>
                  </a:lnTo>
                  <a:lnTo>
                    <a:pt x="2" y="102"/>
                  </a:lnTo>
                  <a:lnTo>
                    <a:pt x="6" y="118"/>
                  </a:lnTo>
                  <a:lnTo>
                    <a:pt x="13" y="131"/>
                  </a:lnTo>
                  <a:lnTo>
                    <a:pt x="25" y="145"/>
                  </a:lnTo>
                  <a:lnTo>
                    <a:pt x="36" y="154"/>
                  </a:lnTo>
                  <a:lnTo>
                    <a:pt x="52" y="163"/>
                  </a:lnTo>
                  <a:lnTo>
                    <a:pt x="67" y="168"/>
                  </a:lnTo>
                  <a:lnTo>
                    <a:pt x="83" y="170"/>
                  </a:lnTo>
                  <a:close/>
                </a:path>
              </a:pathLst>
            </a:custGeom>
            <a:solidFill>
              <a:srgbClr val="FFFFFF"/>
            </a:solidFill>
            <a:ln w="7938">
              <a:solidFill>
                <a:srgbClr val="000000"/>
              </a:solidFill>
              <a:round/>
              <a:headEnd/>
              <a:tailEnd/>
            </a:ln>
          </p:spPr>
          <p:txBody>
            <a:bodyPr/>
            <a:lstStyle/>
            <a:p>
              <a:endParaRPr lang="en-US"/>
            </a:p>
          </p:txBody>
        </p:sp>
        <p:sp>
          <p:nvSpPr>
            <p:cNvPr id="50255" name="Line 18"/>
            <p:cNvSpPr>
              <a:spLocks noChangeShapeType="1"/>
            </p:cNvSpPr>
            <p:nvPr/>
          </p:nvSpPr>
          <p:spPr bwMode="auto">
            <a:xfrm>
              <a:off x="3738" y="2932"/>
              <a:ext cx="27" cy="1"/>
            </a:xfrm>
            <a:prstGeom prst="line">
              <a:avLst/>
            </a:prstGeom>
            <a:noFill/>
            <a:ln w="7938">
              <a:solidFill>
                <a:srgbClr val="000000"/>
              </a:solidFill>
              <a:round/>
              <a:headEnd/>
              <a:tailEnd/>
            </a:ln>
          </p:spPr>
          <p:txBody>
            <a:bodyPr/>
            <a:lstStyle/>
            <a:p>
              <a:endParaRPr lang="en-US"/>
            </a:p>
          </p:txBody>
        </p:sp>
        <p:sp>
          <p:nvSpPr>
            <p:cNvPr id="50256" name="Line 19"/>
            <p:cNvSpPr>
              <a:spLocks noChangeShapeType="1"/>
            </p:cNvSpPr>
            <p:nvPr/>
          </p:nvSpPr>
          <p:spPr bwMode="auto">
            <a:xfrm>
              <a:off x="3774" y="2932"/>
              <a:ext cx="27" cy="1"/>
            </a:xfrm>
            <a:prstGeom prst="line">
              <a:avLst/>
            </a:prstGeom>
            <a:noFill/>
            <a:ln w="7938">
              <a:solidFill>
                <a:srgbClr val="000000"/>
              </a:solidFill>
              <a:round/>
              <a:headEnd/>
              <a:tailEnd/>
            </a:ln>
          </p:spPr>
          <p:txBody>
            <a:bodyPr/>
            <a:lstStyle/>
            <a:p>
              <a:endParaRPr lang="en-US"/>
            </a:p>
          </p:txBody>
        </p:sp>
        <p:sp>
          <p:nvSpPr>
            <p:cNvPr id="50257" name="Line 20"/>
            <p:cNvSpPr>
              <a:spLocks noChangeShapeType="1"/>
            </p:cNvSpPr>
            <p:nvPr/>
          </p:nvSpPr>
          <p:spPr bwMode="auto">
            <a:xfrm>
              <a:off x="3810" y="2932"/>
              <a:ext cx="27" cy="1"/>
            </a:xfrm>
            <a:prstGeom prst="line">
              <a:avLst/>
            </a:prstGeom>
            <a:noFill/>
            <a:ln w="7938">
              <a:solidFill>
                <a:srgbClr val="000000"/>
              </a:solidFill>
              <a:round/>
              <a:headEnd/>
              <a:tailEnd/>
            </a:ln>
          </p:spPr>
          <p:txBody>
            <a:bodyPr/>
            <a:lstStyle/>
            <a:p>
              <a:endParaRPr lang="en-US"/>
            </a:p>
          </p:txBody>
        </p:sp>
        <p:sp>
          <p:nvSpPr>
            <p:cNvPr id="50258" name="Line 21"/>
            <p:cNvSpPr>
              <a:spLocks noChangeShapeType="1"/>
            </p:cNvSpPr>
            <p:nvPr/>
          </p:nvSpPr>
          <p:spPr bwMode="auto">
            <a:xfrm>
              <a:off x="3846" y="2932"/>
              <a:ext cx="28" cy="1"/>
            </a:xfrm>
            <a:prstGeom prst="line">
              <a:avLst/>
            </a:prstGeom>
            <a:noFill/>
            <a:ln w="7938">
              <a:solidFill>
                <a:srgbClr val="000000"/>
              </a:solidFill>
              <a:round/>
              <a:headEnd/>
              <a:tailEnd/>
            </a:ln>
          </p:spPr>
          <p:txBody>
            <a:bodyPr/>
            <a:lstStyle/>
            <a:p>
              <a:endParaRPr lang="en-US"/>
            </a:p>
          </p:txBody>
        </p:sp>
        <p:sp>
          <p:nvSpPr>
            <p:cNvPr id="50259" name="Line 22"/>
            <p:cNvSpPr>
              <a:spLocks noChangeShapeType="1"/>
            </p:cNvSpPr>
            <p:nvPr/>
          </p:nvSpPr>
          <p:spPr bwMode="auto">
            <a:xfrm>
              <a:off x="3883" y="2932"/>
              <a:ext cx="18" cy="1"/>
            </a:xfrm>
            <a:prstGeom prst="line">
              <a:avLst/>
            </a:prstGeom>
            <a:noFill/>
            <a:ln w="7938">
              <a:solidFill>
                <a:srgbClr val="000000"/>
              </a:solidFill>
              <a:round/>
              <a:headEnd/>
              <a:tailEnd/>
            </a:ln>
          </p:spPr>
          <p:txBody>
            <a:bodyPr/>
            <a:lstStyle/>
            <a:p>
              <a:endParaRPr lang="en-US"/>
            </a:p>
          </p:txBody>
        </p:sp>
        <p:sp>
          <p:nvSpPr>
            <p:cNvPr id="50260" name="Freeform 23"/>
            <p:cNvSpPr>
              <a:spLocks/>
            </p:cNvSpPr>
            <p:nvPr/>
          </p:nvSpPr>
          <p:spPr bwMode="auto">
            <a:xfrm>
              <a:off x="3770" y="2893"/>
              <a:ext cx="110" cy="100"/>
            </a:xfrm>
            <a:custGeom>
              <a:avLst/>
              <a:gdLst>
                <a:gd name="T0" fmla="*/ 0 w 110"/>
                <a:gd name="T1" fmla="*/ 86 h 100"/>
                <a:gd name="T2" fmla="*/ 11 w 110"/>
                <a:gd name="T3" fmla="*/ 84 h 100"/>
                <a:gd name="T4" fmla="*/ 11 w 110"/>
                <a:gd name="T5" fmla="*/ 0 h 100"/>
                <a:gd name="T6" fmla="*/ 18 w 110"/>
                <a:gd name="T7" fmla="*/ 12 h 100"/>
                <a:gd name="T8" fmla="*/ 54 w 110"/>
                <a:gd name="T9" fmla="*/ 21 h 100"/>
                <a:gd name="T10" fmla="*/ 54 w 110"/>
                <a:gd name="T11" fmla="*/ 21 h 100"/>
                <a:gd name="T12" fmla="*/ 58 w 110"/>
                <a:gd name="T13" fmla="*/ 23 h 100"/>
                <a:gd name="T14" fmla="*/ 63 w 110"/>
                <a:gd name="T15" fmla="*/ 28 h 100"/>
                <a:gd name="T16" fmla="*/ 67 w 110"/>
                <a:gd name="T17" fmla="*/ 41 h 100"/>
                <a:gd name="T18" fmla="*/ 90 w 110"/>
                <a:gd name="T19" fmla="*/ 100 h 100"/>
                <a:gd name="T20" fmla="*/ 90 w 110"/>
                <a:gd name="T21" fmla="*/ 100 h 100"/>
                <a:gd name="T22" fmla="*/ 94 w 110"/>
                <a:gd name="T23" fmla="*/ 95 h 100"/>
                <a:gd name="T24" fmla="*/ 99 w 110"/>
                <a:gd name="T25" fmla="*/ 93 h 100"/>
                <a:gd name="T26" fmla="*/ 110 w 110"/>
                <a:gd name="T27" fmla="*/ 91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00"/>
                <a:gd name="T44" fmla="*/ 110 w 110"/>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00">
                  <a:moveTo>
                    <a:pt x="0" y="86"/>
                  </a:moveTo>
                  <a:lnTo>
                    <a:pt x="11" y="84"/>
                  </a:lnTo>
                  <a:lnTo>
                    <a:pt x="11" y="0"/>
                  </a:lnTo>
                  <a:lnTo>
                    <a:pt x="18" y="12"/>
                  </a:lnTo>
                  <a:lnTo>
                    <a:pt x="54" y="21"/>
                  </a:lnTo>
                  <a:lnTo>
                    <a:pt x="58" y="23"/>
                  </a:lnTo>
                  <a:lnTo>
                    <a:pt x="63" y="28"/>
                  </a:lnTo>
                  <a:lnTo>
                    <a:pt x="67" y="41"/>
                  </a:lnTo>
                  <a:lnTo>
                    <a:pt x="90" y="100"/>
                  </a:lnTo>
                  <a:lnTo>
                    <a:pt x="94" y="95"/>
                  </a:lnTo>
                  <a:lnTo>
                    <a:pt x="99" y="93"/>
                  </a:lnTo>
                  <a:lnTo>
                    <a:pt x="110" y="91"/>
                  </a:lnTo>
                </a:path>
              </a:pathLst>
            </a:custGeom>
            <a:noFill/>
            <a:ln w="14288">
              <a:solidFill>
                <a:srgbClr val="000000"/>
              </a:solidFill>
              <a:round/>
              <a:headEnd/>
              <a:tailEnd/>
            </a:ln>
          </p:spPr>
          <p:txBody>
            <a:bodyPr/>
            <a:lstStyle/>
            <a:p>
              <a:endParaRPr lang="en-US"/>
            </a:p>
          </p:txBody>
        </p:sp>
        <p:sp>
          <p:nvSpPr>
            <p:cNvPr id="50261" name="Freeform 24"/>
            <p:cNvSpPr>
              <a:spLocks/>
            </p:cNvSpPr>
            <p:nvPr/>
          </p:nvSpPr>
          <p:spPr bwMode="auto">
            <a:xfrm>
              <a:off x="5083" y="2672"/>
              <a:ext cx="32" cy="32"/>
            </a:xfrm>
            <a:custGeom>
              <a:avLst/>
              <a:gdLst>
                <a:gd name="T0" fmla="*/ 16 w 32"/>
                <a:gd name="T1" fmla="*/ 32 h 32"/>
                <a:gd name="T2" fmla="*/ 16 w 32"/>
                <a:gd name="T3" fmla="*/ 32 h 32"/>
                <a:gd name="T4" fmla="*/ 23 w 32"/>
                <a:gd name="T5" fmla="*/ 29 h 32"/>
                <a:gd name="T6" fmla="*/ 27 w 32"/>
                <a:gd name="T7" fmla="*/ 27 h 32"/>
                <a:gd name="T8" fmla="*/ 29 w 32"/>
                <a:gd name="T9" fmla="*/ 22 h 32"/>
                <a:gd name="T10" fmla="*/ 32 w 32"/>
                <a:gd name="T11" fmla="*/ 16 h 32"/>
                <a:gd name="T12" fmla="*/ 32 w 32"/>
                <a:gd name="T13" fmla="*/ 16 h 32"/>
                <a:gd name="T14" fmla="*/ 29 w 32"/>
                <a:gd name="T15" fmla="*/ 9 h 32"/>
                <a:gd name="T16" fmla="*/ 27 w 32"/>
                <a:gd name="T17" fmla="*/ 4 h 32"/>
                <a:gd name="T18" fmla="*/ 23 w 32"/>
                <a:gd name="T19" fmla="*/ 2 h 32"/>
                <a:gd name="T20" fmla="*/ 16 w 32"/>
                <a:gd name="T21" fmla="*/ 0 h 32"/>
                <a:gd name="T22" fmla="*/ 16 w 32"/>
                <a:gd name="T23" fmla="*/ 0 h 32"/>
                <a:gd name="T24" fmla="*/ 9 w 32"/>
                <a:gd name="T25" fmla="*/ 2 h 32"/>
                <a:gd name="T26" fmla="*/ 5 w 32"/>
                <a:gd name="T27" fmla="*/ 4 h 32"/>
                <a:gd name="T28" fmla="*/ 0 w 32"/>
                <a:gd name="T29" fmla="*/ 9 h 32"/>
                <a:gd name="T30" fmla="*/ 0 w 32"/>
                <a:gd name="T31" fmla="*/ 16 h 32"/>
                <a:gd name="T32" fmla="*/ 0 w 32"/>
                <a:gd name="T33" fmla="*/ 16 h 32"/>
                <a:gd name="T34" fmla="*/ 0 w 32"/>
                <a:gd name="T35" fmla="*/ 22 h 32"/>
                <a:gd name="T36" fmla="*/ 5 w 32"/>
                <a:gd name="T37" fmla="*/ 27 h 32"/>
                <a:gd name="T38" fmla="*/ 9 w 32"/>
                <a:gd name="T39" fmla="*/ 29 h 32"/>
                <a:gd name="T40" fmla="*/ 16 w 32"/>
                <a:gd name="T41" fmla="*/ 32 h 32"/>
                <a:gd name="T42" fmla="*/ 16 w 32"/>
                <a:gd name="T43" fmla="*/ 32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2"/>
                <a:gd name="T68" fmla="*/ 32 w 32"/>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2">
                  <a:moveTo>
                    <a:pt x="16" y="32"/>
                  </a:moveTo>
                  <a:lnTo>
                    <a:pt x="16" y="32"/>
                  </a:lnTo>
                  <a:lnTo>
                    <a:pt x="23" y="29"/>
                  </a:lnTo>
                  <a:lnTo>
                    <a:pt x="27" y="27"/>
                  </a:lnTo>
                  <a:lnTo>
                    <a:pt x="29" y="22"/>
                  </a:lnTo>
                  <a:lnTo>
                    <a:pt x="32" y="16"/>
                  </a:lnTo>
                  <a:lnTo>
                    <a:pt x="29" y="9"/>
                  </a:lnTo>
                  <a:lnTo>
                    <a:pt x="27" y="4"/>
                  </a:lnTo>
                  <a:lnTo>
                    <a:pt x="23" y="2"/>
                  </a:lnTo>
                  <a:lnTo>
                    <a:pt x="16" y="0"/>
                  </a:lnTo>
                  <a:lnTo>
                    <a:pt x="9" y="2"/>
                  </a:lnTo>
                  <a:lnTo>
                    <a:pt x="5" y="4"/>
                  </a:lnTo>
                  <a:lnTo>
                    <a:pt x="0" y="9"/>
                  </a:lnTo>
                  <a:lnTo>
                    <a:pt x="0" y="16"/>
                  </a:lnTo>
                  <a:lnTo>
                    <a:pt x="0" y="22"/>
                  </a:lnTo>
                  <a:lnTo>
                    <a:pt x="5" y="27"/>
                  </a:lnTo>
                  <a:lnTo>
                    <a:pt x="9" y="29"/>
                  </a:lnTo>
                  <a:lnTo>
                    <a:pt x="16" y="32"/>
                  </a:lnTo>
                  <a:close/>
                </a:path>
              </a:pathLst>
            </a:custGeom>
            <a:solidFill>
              <a:srgbClr val="000000"/>
            </a:solidFill>
            <a:ln w="3175">
              <a:solidFill>
                <a:srgbClr val="000000"/>
              </a:solidFill>
              <a:round/>
              <a:headEnd/>
              <a:tailEnd/>
            </a:ln>
          </p:spPr>
          <p:txBody>
            <a:bodyPr/>
            <a:lstStyle/>
            <a:p>
              <a:endParaRPr lang="en-US"/>
            </a:p>
          </p:txBody>
        </p:sp>
        <p:sp>
          <p:nvSpPr>
            <p:cNvPr id="50262" name="Line 25"/>
            <p:cNvSpPr>
              <a:spLocks noChangeShapeType="1"/>
            </p:cNvSpPr>
            <p:nvPr/>
          </p:nvSpPr>
          <p:spPr bwMode="auto">
            <a:xfrm>
              <a:off x="5099" y="2688"/>
              <a:ext cx="1" cy="1"/>
            </a:xfrm>
            <a:prstGeom prst="line">
              <a:avLst/>
            </a:prstGeom>
            <a:noFill/>
            <a:ln w="3175">
              <a:solidFill>
                <a:srgbClr val="000000"/>
              </a:solidFill>
              <a:round/>
              <a:headEnd/>
              <a:tailEnd/>
            </a:ln>
          </p:spPr>
          <p:txBody>
            <a:bodyPr/>
            <a:lstStyle/>
            <a:p>
              <a:endParaRPr lang="en-US"/>
            </a:p>
          </p:txBody>
        </p:sp>
        <p:sp>
          <p:nvSpPr>
            <p:cNvPr id="50263" name="Freeform 26"/>
            <p:cNvSpPr>
              <a:spLocks/>
            </p:cNvSpPr>
            <p:nvPr/>
          </p:nvSpPr>
          <p:spPr bwMode="auto">
            <a:xfrm>
              <a:off x="5083" y="3215"/>
              <a:ext cx="32" cy="31"/>
            </a:xfrm>
            <a:custGeom>
              <a:avLst/>
              <a:gdLst>
                <a:gd name="T0" fmla="*/ 16 w 32"/>
                <a:gd name="T1" fmla="*/ 31 h 31"/>
                <a:gd name="T2" fmla="*/ 16 w 32"/>
                <a:gd name="T3" fmla="*/ 31 h 31"/>
                <a:gd name="T4" fmla="*/ 23 w 32"/>
                <a:gd name="T5" fmla="*/ 29 h 31"/>
                <a:gd name="T6" fmla="*/ 27 w 32"/>
                <a:gd name="T7" fmla="*/ 27 h 31"/>
                <a:gd name="T8" fmla="*/ 29 w 32"/>
                <a:gd name="T9" fmla="*/ 22 h 31"/>
                <a:gd name="T10" fmla="*/ 32 w 32"/>
                <a:gd name="T11" fmla="*/ 15 h 31"/>
                <a:gd name="T12" fmla="*/ 32 w 32"/>
                <a:gd name="T13" fmla="*/ 15 h 31"/>
                <a:gd name="T14" fmla="*/ 29 w 32"/>
                <a:gd name="T15" fmla="*/ 9 h 31"/>
                <a:gd name="T16" fmla="*/ 27 w 32"/>
                <a:gd name="T17" fmla="*/ 4 h 31"/>
                <a:gd name="T18" fmla="*/ 23 w 32"/>
                <a:gd name="T19" fmla="*/ 2 h 31"/>
                <a:gd name="T20" fmla="*/ 16 w 32"/>
                <a:gd name="T21" fmla="*/ 0 h 31"/>
                <a:gd name="T22" fmla="*/ 16 w 32"/>
                <a:gd name="T23" fmla="*/ 0 h 31"/>
                <a:gd name="T24" fmla="*/ 9 w 32"/>
                <a:gd name="T25" fmla="*/ 2 h 31"/>
                <a:gd name="T26" fmla="*/ 5 w 32"/>
                <a:gd name="T27" fmla="*/ 4 h 31"/>
                <a:gd name="T28" fmla="*/ 0 w 32"/>
                <a:gd name="T29" fmla="*/ 9 h 31"/>
                <a:gd name="T30" fmla="*/ 0 w 32"/>
                <a:gd name="T31" fmla="*/ 15 h 31"/>
                <a:gd name="T32" fmla="*/ 0 w 32"/>
                <a:gd name="T33" fmla="*/ 15 h 31"/>
                <a:gd name="T34" fmla="*/ 0 w 32"/>
                <a:gd name="T35" fmla="*/ 22 h 31"/>
                <a:gd name="T36" fmla="*/ 5 w 32"/>
                <a:gd name="T37" fmla="*/ 27 h 31"/>
                <a:gd name="T38" fmla="*/ 9 w 32"/>
                <a:gd name="T39" fmla="*/ 29 h 31"/>
                <a:gd name="T40" fmla="*/ 16 w 32"/>
                <a:gd name="T41" fmla="*/ 31 h 31"/>
                <a:gd name="T42" fmla="*/ 16 w 32"/>
                <a:gd name="T43" fmla="*/ 31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1"/>
                <a:gd name="T68" fmla="*/ 32 w 32"/>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1">
                  <a:moveTo>
                    <a:pt x="16" y="31"/>
                  </a:moveTo>
                  <a:lnTo>
                    <a:pt x="16" y="31"/>
                  </a:lnTo>
                  <a:lnTo>
                    <a:pt x="23" y="29"/>
                  </a:lnTo>
                  <a:lnTo>
                    <a:pt x="27" y="27"/>
                  </a:lnTo>
                  <a:lnTo>
                    <a:pt x="29" y="22"/>
                  </a:lnTo>
                  <a:lnTo>
                    <a:pt x="32" y="15"/>
                  </a:lnTo>
                  <a:lnTo>
                    <a:pt x="29" y="9"/>
                  </a:lnTo>
                  <a:lnTo>
                    <a:pt x="27" y="4"/>
                  </a:lnTo>
                  <a:lnTo>
                    <a:pt x="23" y="2"/>
                  </a:lnTo>
                  <a:lnTo>
                    <a:pt x="16" y="0"/>
                  </a:lnTo>
                  <a:lnTo>
                    <a:pt x="9" y="2"/>
                  </a:lnTo>
                  <a:lnTo>
                    <a:pt x="5" y="4"/>
                  </a:lnTo>
                  <a:lnTo>
                    <a:pt x="0" y="9"/>
                  </a:lnTo>
                  <a:lnTo>
                    <a:pt x="0" y="15"/>
                  </a:lnTo>
                  <a:lnTo>
                    <a:pt x="0" y="22"/>
                  </a:lnTo>
                  <a:lnTo>
                    <a:pt x="5" y="27"/>
                  </a:lnTo>
                  <a:lnTo>
                    <a:pt x="9" y="29"/>
                  </a:lnTo>
                  <a:lnTo>
                    <a:pt x="16" y="31"/>
                  </a:lnTo>
                  <a:close/>
                </a:path>
              </a:pathLst>
            </a:custGeom>
            <a:solidFill>
              <a:srgbClr val="000000"/>
            </a:solidFill>
            <a:ln w="3175">
              <a:solidFill>
                <a:srgbClr val="000000"/>
              </a:solidFill>
              <a:round/>
              <a:headEnd/>
              <a:tailEnd/>
            </a:ln>
          </p:spPr>
          <p:txBody>
            <a:bodyPr/>
            <a:lstStyle/>
            <a:p>
              <a:endParaRPr lang="en-US"/>
            </a:p>
          </p:txBody>
        </p:sp>
        <p:sp>
          <p:nvSpPr>
            <p:cNvPr id="50264" name="Line 27"/>
            <p:cNvSpPr>
              <a:spLocks noChangeShapeType="1"/>
            </p:cNvSpPr>
            <p:nvPr/>
          </p:nvSpPr>
          <p:spPr bwMode="auto">
            <a:xfrm>
              <a:off x="5099" y="3230"/>
              <a:ext cx="1" cy="1"/>
            </a:xfrm>
            <a:prstGeom prst="line">
              <a:avLst/>
            </a:prstGeom>
            <a:noFill/>
            <a:ln w="3175">
              <a:solidFill>
                <a:srgbClr val="000000"/>
              </a:solidFill>
              <a:round/>
              <a:headEnd/>
              <a:tailEnd/>
            </a:ln>
          </p:spPr>
          <p:txBody>
            <a:bodyPr/>
            <a:lstStyle/>
            <a:p>
              <a:endParaRPr lang="en-US"/>
            </a:p>
          </p:txBody>
        </p:sp>
        <p:sp>
          <p:nvSpPr>
            <p:cNvPr id="50265" name="Rectangle 28"/>
            <p:cNvSpPr>
              <a:spLocks noChangeArrowheads="1"/>
            </p:cNvSpPr>
            <p:nvPr/>
          </p:nvSpPr>
          <p:spPr bwMode="auto">
            <a:xfrm>
              <a:off x="3356" y="2656"/>
              <a:ext cx="286" cy="306"/>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i="1">
                  <a:solidFill>
                    <a:srgbClr val="000000"/>
                  </a:solidFill>
                  <a:latin typeface="Times New Roman" pitchFamily="18" charset="0"/>
                </a:rPr>
                <a:t>E</a:t>
              </a:r>
              <a:r>
                <a:rPr lang="en-US" sz="1400" b="0" baseline="-25000">
                  <a:solidFill>
                    <a:srgbClr val="000000"/>
                  </a:solidFill>
                  <a:latin typeface="Times New Roman" pitchFamily="18" charset="0"/>
                </a:rPr>
                <a:t>mp</a:t>
              </a:r>
            </a:p>
            <a:p>
              <a:pPr eaLnBrk="1" hangingPunct="1">
                <a:lnSpc>
                  <a:spcPct val="85000"/>
                </a:lnSpc>
              </a:pPr>
              <a:r>
                <a:rPr lang="en-US" sz="1400" b="0">
                  <a:solidFill>
                    <a:srgbClr val="000000"/>
                  </a:solidFill>
                  <a:latin typeface="Times New Roman" pitchFamily="18" charset="0"/>
                </a:rPr>
                <a:t>Membrane</a:t>
              </a:r>
              <a:endParaRPr lang="en-US" sz="1400" b="0">
                <a:latin typeface="Times New Roman" pitchFamily="18" charset="0"/>
              </a:endParaRPr>
            </a:p>
            <a:p>
              <a:pPr eaLnBrk="1" hangingPunct="1">
                <a:lnSpc>
                  <a:spcPct val="85000"/>
                </a:lnSpc>
              </a:pPr>
              <a:r>
                <a:rPr lang="en-US" sz="1400" b="0">
                  <a:solidFill>
                    <a:srgbClr val="000000"/>
                  </a:solidFill>
                  <a:latin typeface="Times New Roman" pitchFamily="18" charset="0"/>
                </a:rPr>
                <a:t>and</a:t>
              </a:r>
            </a:p>
            <a:p>
              <a:pPr eaLnBrk="1" hangingPunct="1">
                <a:lnSpc>
                  <a:spcPct val="85000"/>
                </a:lnSpc>
              </a:pPr>
              <a:r>
                <a:rPr lang="en-US" sz="1400" b="0">
                  <a:solidFill>
                    <a:srgbClr val="000000"/>
                  </a:solidFill>
                  <a:latin typeface="Times New Roman" pitchFamily="18" charset="0"/>
                </a:rPr>
                <a:t>action</a:t>
              </a:r>
            </a:p>
            <a:p>
              <a:pPr eaLnBrk="1" hangingPunct="1">
                <a:lnSpc>
                  <a:spcPct val="85000"/>
                </a:lnSpc>
              </a:pPr>
              <a:r>
                <a:rPr lang="en-US" sz="1400" b="0">
                  <a:solidFill>
                    <a:srgbClr val="000000"/>
                  </a:solidFill>
                  <a:latin typeface="Times New Roman" pitchFamily="18" charset="0"/>
                </a:rPr>
                <a:t>potential</a:t>
              </a:r>
            </a:p>
          </p:txBody>
        </p:sp>
        <p:sp>
          <p:nvSpPr>
            <p:cNvPr id="50266" name="Rectangle 29"/>
            <p:cNvSpPr>
              <a:spLocks noChangeArrowheads="1"/>
            </p:cNvSpPr>
            <p:nvPr/>
          </p:nvSpPr>
          <p:spPr bwMode="auto">
            <a:xfrm>
              <a:off x="3907" y="2739"/>
              <a:ext cx="96" cy="72"/>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C</a:t>
              </a:r>
              <a:r>
                <a:rPr lang="en-US" sz="1400" b="0" baseline="-25000">
                  <a:solidFill>
                    <a:srgbClr val="000000"/>
                  </a:solidFill>
                  <a:latin typeface="Times New Roman" pitchFamily="18" charset="0"/>
                </a:rPr>
                <a:t>ma</a:t>
              </a:r>
            </a:p>
          </p:txBody>
        </p:sp>
        <p:sp>
          <p:nvSpPr>
            <p:cNvPr id="50267" name="Rectangle 30"/>
            <p:cNvSpPr>
              <a:spLocks noChangeArrowheads="1"/>
            </p:cNvSpPr>
            <p:nvPr/>
          </p:nvSpPr>
          <p:spPr bwMode="auto">
            <a:xfrm>
              <a:off x="3922" y="2387"/>
              <a:ext cx="92" cy="72"/>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R</a:t>
              </a:r>
              <a:r>
                <a:rPr lang="en-US" sz="1400" b="0" baseline="-25000">
                  <a:solidFill>
                    <a:srgbClr val="000000"/>
                  </a:solidFill>
                  <a:latin typeface="Times New Roman" pitchFamily="18" charset="0"/>
                </a:rPr>
                <a:t>ma</a:t>
              </a:r>
            </a:p>
          </p:txBody>
        </p:sp>
        <p:sp>
          <p:nvSpPr>
            <p:cNvPr id="50268" name="Rectangle 31"/>
            <p:cNvSpPr>
              <a:spLocks noChangeArrowheads="1"/>
            </p:cNvSpPr>
            <p:nvPr/>
          </p:nvSpPr>
          <p:spPr bwMode="auto">
            <a:xfrm>
              <a:off x="4839" y="2914"/>
              <a:ext cx="210" cy="72"/>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C</a:t>
              </a:r>
              <a:r>
                <a:rPr lang="en-US" sz="1400" b="0" baseline="-25000">
                  <a:solidFill>
                    <a:srgbClr val="000000"/>
                  </a:solidFill>
                  <a:latin typeface="Times New Roman" pitchFamily="18" charset="0"/>
                </a:rPr>
                <a:t>d</a:t>
              </a:r>
              <a:r>
                <a:rPr lang="en-US" sz="1400" b="0">
                  <a:solidFill>
                    <a:srgbClr val="000000"/>
                  </a:solidFill>
                  <a:latin typeface="Times New Roman" pitchFamily="18" charset="0"/>
                </a:rPr>
                <a:t> + </a:t>
              </a:r>
              <a:r>
                <a:rPr lang="en-US" sz="1400" b="0" i="1">
                  <a:solidFill>
                    <a:srgbClr val="000000"/>
                  </a:solidFill>
                  <a:latin typeface="Times New Roman" pitchFamily="18" charset="0"/>
                </a:rPr>
                <a:t>C</a:t>
              </a:r>
              <a:r>
                <a:rPr lang="en-US" sz="1400" b="0" baseline="-25000">
                  <a:solidFill>
                    <a:srgbClr val="000000"/>
                  </a:solidFill>
                  <a:latin typeface="Times New Roman" pitchFamily="18" charset="0"/>
                </a:rPr>
                <a:t>w</a:t>
              </a:r>
            </a:p>
          </p:txBody>
        </p:sp>
        <p:sp>
          <p:nvSpPr>
            <p:cNvPr id="50269" name="Rectangle 32"/>
            <p:cNvSpPr>
              <a:spLocks noChangeArrowheads="1"/>
            </p:cNvSpPr>
            <p:nvPr/>
          </p:nvSpPr>
          <p:spPr bwMode="auto">
            <a:xfrm>
              <a:off x="4143" y="3275"/>
              <a:ext cx="235" cy="72"/>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E</a:t>
              </a:r>
              <a:r>
                <a:rPr lang="en-US" sz="1400" b="0" baseline="-25000">
                  <a:solidFill>
                    <a:srgbClr val="000000"/>
                  </a:solidFill>
                  <a:latin typeface="Times New Roman" pitchFamily="18" charset="0"/>
                </a:rPr>
                <a:t>ma </a:t>
              </a:r>
              <a:r>
                <a:rPr lang="en-US" sz="1400" b="0" i="1">
                  <a:solidFill>
                    <a:srgbClr val="000000"/>
                  </a:solidFill>
                  <a:latin typeface="Times New Roman" pitchFamily="18" charset="0"/>
                </a:rPr>
                <a:t>- E</a:t>
              </a:r>
              <a:r>
                <a:rPr lang="en-US" sz="1400" b="0" baseline="-25000">
                  <a:solidFill>
                    <a:srgbClr val="000000"/>
                  </a:solidFill>
                  <a:latin typeface="Times New Roman" pitchFamily="18" charset="0"/>
                </a:rPr>
                <a:t>mb</a:t>
              </a:r>
            </a:p>
          </p:txBody>
        </p:sp>
        <p:sp>
          <p:nvSpPr>
            <p:cNvPr id="50270" name="Rectangle 33"/>
            <p:cNvSpPr>
              <a:spLocks noChangeArrowheads="1"/>
            </p:cNvSpPr>
            <p:nvPr/>
          </p:nvSpPr>
          <p:spPr bwMode="auto">
            <a:xfrm>
              <a:off x="4267" y="3094"/>
              <a:ext cx="40" cy="72"/>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E</a:t>
              </a:r>
              <a:endParaRPr lang="en-US" sz="1400" b="0">
                <a:latin typeface="Times New Roman" pitchFamily="18" charset="0"/>
              </a:endParaRPr>
            </a:p>
          </p:txBody>
        </p:sp>
        <p:sp>
          <p:nvSpPr>
            <p:cNvPr id="50271" name="Rectangle 34"/>
            <p:cNvSpPr>
              <a:spLocks noChangeArrowheads="1"/>
            </p:cNvSpPr>
            <p:nvPr/>
          </p:nvSpPr>
          <p:spPr bwMode="auto">
            <a:xfrm>
              <a:off x="3921" y="2893"/>
              <a:ext cx="33" cy="72"/>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0</a:t>
              </a:r>
              <a:endParaRPr lang="en-US" sz="1400" b="0">
                <a:latin typeface="Times New Roman" pitchFamily="18" charset="0"/>
              </a:endParaRPr>
            </a:p>
          </p:txBody>
        </p:sp>
        <p:sp>
          <p:nvSpPr>
            <p:cNvPr id="50272" name="Rectangle 35"/>
            <p:cNvSpPr>
              <a:spLocks noChangeArrowheads="1"/>
            </p:cNvSpPr>
            <p:nvPr/>
          </p:nvSpPr>
          <p:spPr bwMode="auto">
            <a:xfrm>
              <a:off x="5134" y="2649"/>
              <a:ext cx="48" cy="72"/>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a:t>
              </a:r>
              <a:endParaRPr lang="en-US" sz="1400" b="0">
                <a:latin typeface="Times New Roman" pitchFamily="18" charset="0"/>
              </a:endParaRPr>
            </a:p>
          </p:txBody>
        </p:sp>
        <p:sp>
          <p:nvSpPr>
            <p:cNvPr id="50273" name="Rectangle 36"/>
            <p:cNvSpPr>
              <a:spLocks noChangeArrowheads="1"/>
            </p:cNvSpPr>
            <p:nvPr/>
          </p:nvSpPr>
          <p:spPr bwMode="auto">
            <a:xfrm>
              <a:off x="3360" y="3264"/>
              <a:ext cx="0" cy="72"/>
            </a:xfrm>
            <a:prstGeom prst="rect">
              <a:avLst/>
            </a:prstGeom>
            <a:noFill/>
            <a:ln w="9525">
              <a:noFill/>
              <a:miter lim="800000"/>
              <a:headEnd/>
              <a:tailEnd/>
            </a:ln>
          </p:spPr>
          <p:txBody>
            <a:bodyPr wrap="none" lIns="0" tIns="0" rIns="0" bIns="0">
              <a:spAutoFit/>
            </a:bodyPr>
            <a:lstStyle/>
            <a:p>
              <a:pPr eaLnBrk="1" hangingPunct="1"/>
              <a:endParaRPr lang="en-US" sz="1400" b="0">
                <a:latin typeface="Times New Roman" pitchFamily="18" charset="0"/>
              </a:endParaRPr>
            </a:p>
          </p:txBody>
        </p:sp>
        <p:sp>
          <p:nvSpPr>
            <p:cNvPr id="50274" name="Rectangle 37"/>
            <p:cNvSpPr>
              <a:spLocks noChangeArrowheads="1"/>
            </p:cNvSpPr>
            <p:nvPr/>
          </p:nvSpPr>
          <p:spPr bwMode="auto">
            <a:xfrm>
              <a:off x="5133" y="3196"/>
              <a:ext cx="44" cy="72"/>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B</a:t>
              </a:r>
              <a:endParaRPr lang="en-US" sz="1400" b="0">
                <a:latin typeface="Times New Roman" pitchFamily="18" charset="0"/>
              </a:endParaRPr>
            </a:p>
          </p:txBody>
        </p:sp>
      </p:grpSp>
      <p:grpSp>
        <p:nvGrpSpPr>
          <p:cNvPr id="3" name="Group 38"/>
          <p:cNvGrpSpPr>
            <a:grpSpLocks/>
          </p:cNvGrpSpPr>
          <p:nvPr/>
        </p:nvGrpSpPr>
        <p:grpSpPr bwMode="auto">
          <a:xfrm>
            <a:off x="2582863" y="735013"/>
            <a:ext cx="4729162" cy="2508250"/>
            <a:chOff x="3253" y="780"/>
            <a:chExt cx="2198" cy="1052"/>
          </a:xfrm>
        </p:grpSpPr>
        <p:sp>
          <p:nvSpPr>
            <p:cNvPr id="50186" name="Freeform 39"/>
            <p:cNvSpPr>
              <a:spLocks/>
            </p:cNvSpPr>
            <p:nvPr/>
          </p:nvSpPr>
          <p:spPr bwMode="auto">
            <a:xfrm>
              <a:off x="3547" y="1495"/>
              <a:ext cx="477" cy="119"/>
            </a:xfrm>
            <a:custGeom>
              <a:avLst/>
              <a:gdLst>
                <a:gd name="T0" fmla="*/ 477 w 477"/>
                <a:gd name="T1" fmla="*/ 97 h 119"/>
                <a:gd name="T2" fmla="*/ 231 w 477"/>
                <a:gd name="T3" fmla="*/ 97 h 119"/>
                <a:gd name="T4" fmla="*/ 220 w 477"/>
                <a:gd name="T5" fmla="*/ 76 h 119"/>
                <a:gd name="T6" fmla="*/ 197 w 477"/>
                <a:gd name="T7" fmla="*/ 119 h 119"/>
                <a:gd name="T8" fmla="*/ 177 w 477"/>
                <a:gd name="T9" fmla="*/ 76 h 119"/>
                <a:gd name="T10" fmla="*/ 154 w 477"/>
                <a:gd name="T11" fmla="*/ 119 h 119"/>
                <a:gd name="T12" fmla="*/ 134 w 477"/>
                <a:gd name="T13" fmla="*/ 76 h 119"/>
                <a:gd name="T14" fmla="*/ 111 w 477"/>
                <a:gd name="T15" fmla="*/ 119 h 119"/>
                <a:gd name="T16" fmla="*/ 100 w 477"/>
                <a:gd name="T17" fmla="*/ 97 h 119"/>
                <a:gd name="T18" fmla="*/ 0 w 477"/>
                <a:gd name="T19" fmla="*/ 97 h 119"/>
                <a:gd name="T20" fmla="*/ 0 w 477"/>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7"/>
                <a:gd name="T34" fmla="*/ 0 h 119"/>
                <a:gd name="T35" fmla="*/ 477 w 477"/>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7" h="119">
                  <a:moveTo>
                    <a:pt x="477" y="97"/>
                  </a:moveTo>
                  <a:lnTo>
                    <a:pt x="231" y="97"/>
                  </a:lnTo>
                  <a:lnTo>
                    <a:pt x="220" y="76"/>
                  </a:lnTo>
                  <a:lnTo>
                    <a:pt x="197" y="119"/>
                  </a:lnTo>
                  <a:lnTo>
                    <a:pt x="177" y="76"/>
                  </a:lnTo>
                  <a:lnTo>
                    <a:pt x="154" y="119"/>
                  </a:lnTo>
                  <a:lnTo>
                    <a:pt x="134" y="76"/>
                  </a:lnTo>
                  <a:lnTo>
                    <a:pt x="111" y="119"/>
                  </a:lnTo>
                  <a:lnTo>
                    <a:pt x="100" y="97"/>
                  </a:lnTo>
                  <a:lnTo>
                    <a:pt x="0" y="97"/>
                  </a:lnTo>
                  <a:lnTo>
                    <a:pt x="0" y="0"/>
                  </a:lnTo>
                </a:path>
              </a:pathLst>
            </a:custGeom>
            <a:noFill/>
            <a:ln w="7938">
              <a:solidFill>
                <a:srgbClr val="000000"/>
              </a:solidFill>
              <a:round/>
              <a:headEnd/>
              <a:tailEnd/>
            </a:ln>
          </p:spPr>
          <p:txBody>
            <a:bodyPr/>
            <a:lstStyle/>
            <a:p>
              <a:endParaRPr lang="en-US"/>
            </a:p>
          </p:txBody>
        </p:sp>
        <p:sp>
          <p:nvSpPr>
            <p:cNvPr id="50187" name="Freeform 40"/>
            <p:cNvSpPr>
              <a:spLocks/>
            </p:cNvSpPr>
            <p:nvPr/>
          </p:nvSpPr>
          <p:spPr bwMode="auto">
            <a:xfrm>
              <a:off x="4056" y="1495"/>
              <a:ext cx="1069" cy="119"/>
            </a:xfrm>
            <a:custGeom>
              <a:avLst/>
              <a:gdLst>
                <a:gd name="T0" fmla="*/ 1069 w 1069"/>
                <a:gd name="T1" fmla="*/ 0 h 119"/>
                <a:gd name="T2" fmla="*/ 1069 w 1069"/>
                <a:gd name="T3" fmla="*/ 97 h 119"/>
                <a:gd name="T4" fmla="*/ 882 w 1069"/>
                <a:gd name="T5" fmla="*/ 97 h 119"/>
                <a:gd name="T6" fmla="*/ 870 w 1069"/>
                <a:gd name="T7" fmla="*/ 119 h 119"/>
                <a:gd name="T8" fmla="*/ 850 w 1069"/>
                <a:gd name="T9" fmla="*/ 76 h 119"/>
                <a:gd name="T10" fmla="*/ 827 w 1069"/>
                <a:gd name="T11" fmla="*/ 119 h 119"/>
                <a:gd name="T12" fmla="*/ 807 w 1069"/>
                <a:gd name="T13" fmla="*/ 76 h 119"/>
                <a:gd name="T14" fmla="*/ 784 w 1069"/>
                <a:gd name="T15" fmla="*/ 119 h 119"/>
                <a:gd name="T16" fmla="*/ 762 w 1069"/>
                <a:gd name="T17" fmla="*/ 76 h 119"/>
                <a:gd name="T18" fmla="*/ 741 w 1069"/>
                <a:gd name="T19" fmla="*/ 119 h 119"/>
                <a:gd name="T20" fmla="*/ 719 w 1069"/>
                <a:gd name="T21" fmla="*/ 76 h 119"/>
                <a:gd name="T22" fmla="*/ 699 w 1069"/>
                <a:gd name="T23" fmla="*/ 119 h 119"/>
                <a:gd name="T24" fmla="*/ 676 w 1069"/>
                <a:gd name="T25" fmla="*/ 76 h 119"/>
                <a:gd name="T26" fmla="*/ 653 w 1069"/>
                <a:gd name="T27" fmla="*/ 119 h 119"/>
                <a:gd name="T28" fmla="*/ 633 w 1069"/>
                <a:gd name="T29" fmla="*/ 76 h 119"/>
                <a:gd name="T30" fmla="*/ 610 w 1069"/>
                <a:gd name="T31" fmla="*/ 119 h 119"/>
                <a:gd name="T32" fmla="*/ 590 w 1069"/>
                <a:gd name="T33" fmla="*/ 76 h 119"/>
                <a:gd name="T34" fmla="*/ 567 w 1069"/>
                <a:gd name="T35" fmla="*/ 119 h 119"/>
                <a:gd name="T36" fmla="*/ 547 w 1069"/>
                <a:gd name="T37" fmla="*/ 76 h 119"/>
                <a:gd name="T38" fmla="*/ 524 w 1069"/>
                <a:gd name="T39" fmla="*/ 119 h 119"/>
                <a:gd name="T40" fmla="*/ 502 w 1069"/>
                <a:gd name="T41" fmla="*/ 76 h 119"/>
                <a:gd name="T42" fmla="*/ 481 w 1069"/>
                <a:gd name="T43" fmla="*/ 119 h 119"/>
                <a:gd name="T44" fmla="*/ 459 w 1069"/>
                <a:gd name="T45" fmla="*/ 76 h 119"/>
                <a:gd name="T46" fmla="*/ 439 w 1069"/>
                <a:gd name="T47" fmla="*/ 119 h 119"/>
                <a:gd name="T48" fmla="*/ 416 w 1069"/>
                <a:gd name="T49" fmla="*/ 76 h 119"/>
                <a:gd name="T50" fmla="*/ 393 w 1069"/>
                <a:gd name="T51" fmla="*/ 119 h 119"/>
                <a:gd name="T52" fmla="*/ 373 w 1069"/>
                <a:gd name="T53" fmla="*/ 76 h 119"/>
                <a:gd name="T54" fmla="*/ 350 w 1069"/>
                <a:gd name="T55" fmla="*/ 119 h 119"/>
                <a:gd name="T56" fmla="*/ 330 w 1069"/>
                <a:gd name="T57" fmla="*/ 76 h 119"/>
                <a:gd name="T58" fmla="*/ 307 w 1069"/>
                <a:gd name="T59" fmla="*/ 119 h 119"/>
                <a:gd name="T60" fmla="*/ 296 w 1069"/>
                <a:gd name="T61" fmla="*/ 97 h 119"/>
                <a:gd name="T62" fmla="*/ 0 w 1069"/>
                <a:gd name="T63" fmla="*/ 97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9"/>
                <a:gd name="T97" fmla="*/ 0 h 119"/>
                <a:gd name="T98" fmla="*/ 1069 w 1069"/>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9" h="119">
                  <a:moveTo>
                    <a:pt x="1069" y="0"/>
                  </a:moveTo>
                  <a:lnTo>
                    <a:pt x="1069" y="97"/>
                  </a:lnTo>
                  <a:lnTo>
                    <a:pt x="882" y="97"/>
                  </a:lnTo>
                  <a:lnTo>
                    <a:pt x="870" y="119"/>
                  </a:lnTo>
                  <a:lnTo>
                    <a:pt x="850" y="76"/>
                  </a:lnTo>
                  <a:lnTo>
                    <a:pt x="827" y="119"/>
                  </a:lnTo>
                  <a:lnTo>
                    <a:pt x="807" y="76"/>
                  </a:lnTo>
                  <a:lnTo>
                    <a:pt x="784" y="119"/>
                  </a:lnTo>
                  <a:lnTo>
                    <a:pt x="762" y="76"/>
                  </a:lnTo>
                  <a:lnTo>
                    <a:pt x="741" y="119"/>
                  </a:lnTo>
                  <a:lnTo>
                    <a:pt x="719" y="76"/>
                  </a:lnTo>
                  <a:lnTo>
                    <a:pt x="699" y="119"/>
                  </a:lnTo>
                  <a:lnTo>
                    <a:pt x="676" y="76"/>
                  </a:lnTo>
                  <a:lnTo>
                    <a:pt x="653" y="119"/>
                  </a:lnTo>
                  <a:lnTo>
                    <a:pt x="633" y="76"/>
                  </a:lnTo>
                  <a:lnTo>
                    <a:pt x="610" y="119"/>
                  </a:lnTo>
                  <a:lnTo>
                    <a:pt x="590" y="76"/>
                  </a:lnTo>
                  <a:lnTo>
                    <a:pt x="567" y="119"/>
                  </a:lnTo>
                  <a:lnTo>
                    <a:pt x="547" y="76"/>
                  </a:lnTo>
                  <a:lnTo>
                    <a:pt x="524" y="119"/>
                  </a:lnTo>
                  <a:lnTo>
                    <a:pt x="502" y="76"/>
                  </a:lnTo>
                  <a:lnTo>
                    <a:pt x="481" y="119"/>
                  </a:lnTo>
                  <a:lnTo>
                    <a:pt x="459" y="76"/>
                  </a:lnTo>
                  <a:lnTo>
                    <a:pt x="439" y="119"/>
                  </a:lnTo>
                  <a:lnTo>
                    <a:pt x="416" y="76"/>
                  </a:lnTo>
                  <a:lnTo>
                    <a:pt x="393" y="119"/>
                  </a:lnTo>
                  <a:lnTo>
                    <a:pt x="373" y="76"/>
                  </a:lnTo>
                  <a:lnTo>
                    <a:pt x="350" y="119"/>
                  </a:lnTo>
                  <a:lnTo>
                    <a:pt x="330" y="76"/>
                  </a:lnTo>
                  <a:lnTo>
                    <a:pt x="307" y="119"/>
                  </a:lnTo>
                  <a:lnTo>
                    <a:pt x="296" y="97"/>
                  </a:lnTo>
                  <a:lnTo>
                    <a:pt x="0" y="97"/>
                  </a:lnTo>
                </a:path>
              </a:pathLst>
            </a:custGeom>
            <a:noFill/>
            <a:ln w="7938">
              <a:solidFill>
                <a:srgbClr val="000000"/>
              </a:solidFill>
              <a:round/>
              <a:headEnd/>
              <a:tailEnd/>
            </a:ln>
          </p:spPr>
          <p:txBody>
            <a:bodyPr/>
            <a:lstStyle/>
            <a:p>
              <a:endParaRPr lang="en-US"/>
            </a:p>
          </p:txBody>
        </p:sp>
        <p:sp>
          <p:nvSpPr>
            <p:cNvPr id="50188" name="Line 41"/>
            <p:cNvSpPr>
              <a:spLocks noChangeShapeType="1"/>
            </p:cNvSpPr>
            <p:nvPr/>
          </p:nvSpPr>
          <p:spPr bwMode="auto">
            <a:xfrm>
              <a:off x="5125" y="1282"/>
              <a:ext cx="1" cy="181"/>
            </a:xfrm>
            <a:prstGeom prst="line">
              <a:avLst/>
            </a:prstGeom>
            <a:noFill/>
            <a:ln w="7938">
              <a:solidFill>
                <a:srgbClr val="000000"/>
              </a:solidFill>
              <a:round/>
              <a:headEnd/>
              <a:tailEnd/>
            </a:ln>
          </p:spPr>
          <p:txBody>
            <a:bodyPr/>
            <a:lstStyle/>
            <a:p>
              <a:endParaRPr lang="en-US"/>
            </a:p>
          </p:txBody>
        </p:sp>
        <p:sp>
          <p:nvSpPr>
            <p:cNvPr id="50189" name="Line 42"/>
            <p:cNvSpPr>
              <a:spLocks noChangeShapeType="1"/>
            </p:cNvSpPr>
            <p:nvPr/>
          </p:nvSpPr>
          <p:spPr bwMode="auto">
            <a:xfrm>
              <a:off x="5125" y="900"/>
              <a:ext cx="1" cy="357"/>
            </a:xfrm>
            <a:prstGeom prst="line">
              <a:avLst/>
            </a:prstGeom>
            <a:noFill/>
            <a:ln w="7938">
              <a:solidFill>
                <a:srgbClr val="000000"/>
              </a:solidFill>
              <a:round/>
              <a:headEnd/>
              <a:tailEnd/>
            </a:ln>
          </p:spPr>
          <p:txBody>
            <a:bodyPr/>
            <a:lstStyle/>
            <a:p>
              <a:endParaRPr lang="en-US"/>
            </a:p>
          </p:txBody>
        </p:sp>
        <p:sp>
          <p:nvSpPr>
            <p:cNvPr id="50190" name="Freeform 43"/>
            <p:cNvSpPr>
              <a:spLocks/>
            </p:cNvSpPr>
            <p:nvPr/>
          </p:nvSpPr>
          <p:spPr bwMode="auto">
            <a:xfrm>
              <a:off x="3547" y="816"/>
              <a:ext cx="1578" cy="441"/>
            </a:xfrm>
            <a:custGeom>
              <a:avLst/>
              <a:gdLst>
                <a:gd name="T0" fmla="*/ 0 w 1578"/>
                <a:gd name="T1" fmla="*/ 441 h 441"/>
                <a:gd name="T2" fmla="*/ 0 w 1578"/>
                <a:gd name="T3" fmla="*/ 380 h 441"/>
                <a:gd name="T4" fmla="*/ 125 w 1578"/>
                <a:gd name="T5" fmla="*/ 251 h 441"/>
                <a:gd name="T6" fmla="*/ 147 w 1578"/>
                <a:gd name="T7" fmla="*/ 258 h 441"/>
                <a:gd name="T8" fmla="*/ 131 w 1578"/>
                <a:gd name="T9" fmla="*/ 213 h 441"/>
                <a:gd name="T10" fmla="*/ 179 w 1578"/>
                <a:gd name="T11" fmla="*/ 229 h 441"/>
                <a:gd name="T12" fmla="*/ 163 w 1578"/>
                <a:gd name="T13" fmla="*/ 181 h 441"/>
                <a:gd name="T14" fmla="*/ 208 w 1578"/>
                <a:gd name="T15" fmla="*/ 197 h 441"/>
                <a:gd name="T16" fmla="*/ 192 w 1578"/>
                <a:gd name="T17" fmla="*/ 152 h 441"/>
                <a:gd name="T18" fmla="*/ 240 w 1578"/>
                <a:gd name="T19" fmla="*/ 165 h 441"/>
                <a:gd name="T20" fmla="*/ 224 w 1578"/>
                <a:gd name="T21" fmla="*/ 120 h 441"/>
                <a:gd name="T22" fmla="*/ 269 w 1578"/>
                <a:gd name="T23" fmla="*/ 136 h 441"/>
                <a:gd name="T24" fmla="*/ 253 w 1578"/>
                <a:gd name="T25" fmla="*/ 88 h 441"/>
                <a:gd name="T26" fmla="*/ 301 w 1578"/>
                <a:gd name="T27" fmla="*/ 104 h 441"/>
                <a:gd name="T28" fmla="*/ 292 w 1578"/>
                <a:gd name="T29" fmla="*/ 82 h 441"/>
                <a:gd name="T30" fmla="*/ 371 w 1578"/>
                <a:gd name="T31" fmla="*/ 0 h 441"/>
                <a:gd name="T32" fmla="*/ 1578 w 1578"/>
                <a:gd name="T33" fmla="*/ 0 h 441"/>
                <a:gd name="T34" fmla="*/ 1578 w 1578"/>
                <a:gd name="T35" fmla="*/ 61 h 4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8"/>
                <a:gd name="T55" fmla="*/ 0 h 441"/>
                <a:gd name="T56" fmla="*/ 1578 w 1578"/>
                <a:gd name="T57" fmla="*/ 441 h 4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8" h="441">
                  <a:moveTo>
                    <a:pt x="0" y="441"/>
                  </a:moveTo>
                  <a:lnTo>
                    <a:pt x="0" y="380"/>
                  </a:lnTo>
                  <a:lnTo>
                    <a:pt x="125" y="251"/>
                  </a:lnTo>
                  <a:lnTo>
                    <a:pt x="147" y="258"/>
                  </a:lnTo>
                  <a:lnTo>
                    <a:pt x="131" y="213"/>
                  </a:lnTo>
                  <a:lnTo>
                    <a:pt x="179" y="229"/>
                  </a:lnTo>
                  <a:lnTo>
                    <a:pt x="163" y="181"/>
                  </a:lnTo>
                  <a:lnTo>
                    <a:pt x="208" y="197"/>
                  </a:lnTo>
                  <a:lnTo>
                    <a:pt x="192" y="152"/>
                  </a:lnTo>
                  <a:lnTo>
                    <a:pt x="240" y="165"/>
                  </a:lnTo>
                  <a:lnTo>
                    <a:pt x="224" y="120"/>
                  </a:lnTo>
                  <a:lnTo>
                    <a:pt x="269" y="136"/>
                  </a:lnTo>
                  <a:lnTo>
                    <a:pt x="253" y="88"/>
                  </a:lnTo>
                  <a:lnTo>
                    <a:pt x="301" y="104"/>
                  </a:lnTo>
                  <a:lnTo>
                    <a:pt x="292" y="82"/>
                  </a:lnTo>
                  <a:lnTo>
                    <a:pt x="371" y="0"/>
                  </a:lnTo>
                  <a:lnTo>
                    <a:pt x="1578" y="0"/>
                  </a:lnTo>
                  <a:lnTo>
                    <a:pt x="1578" y="61"/>
                  </a:lnTo>
                </a:path>
              </a:pathLst>
            </a:custGeom>
            <a:noFill/>
            <a:ln w="7938">
              <a:solidFill>
                <a:srgbClr val="000000"/>
              </a:solidFill>
              <a:round/>
              <a:headEnd/>
              <a:tailEnd/>
            </a:ln>
          </p:spPr>
          <p:txBody>
            <a:bodyPr/>
            <a:lstStyle/>
            <a:p>
              <a:endParaRPr lang="en-US"/>
            </a:p>
          </p:txBody>
        </p:sp>
        <p:sp>
          <p:nvSpPr>
            <p:cNvPr id="50191" name="Line 44"/>
            <p:cNvSpPr>
              <a:spLocks noChangeShapeType="1"/>
            </p:cNvSpPr>
            <p:nvPr/>
          </p:nvSpPr>
          <p:spPr bwMode="auto">
            <a:xfrm flipV="1">
              <a:off x="3547" y="1282"/>
              <a:ext cx="1" cy="181"/>
            </a:xfrm>
            <a:prstGeom prst="line">
              <a:avLst/>
            </a:prstGeom>
            <a:noFill/>
            <a:ln w="7938">
              <a:solidFill>
                <a:srgbClr val="000000"/>
              </a:solidFill>
              <a:round/>
              <a:headEnd/>
              <a:tailEnd/>
            </a:ln>
          </p:spPr>
          <p:txBody>
            <a:bodyPr/>
            <a:lstStyle/>
            <a:p>
              <a:endParaRPr lang="en-US"/>
            </a:p>
          </p:txBody>
        </p:sp>
        <p:sp>
          <p:nvSpPr>
            <p:cNvPr id="50192" name="Freeform 45"/>
            <p:cNvSpPr>
              <a:spLocks/>
            </p:cNvSpPr>
            <p:nvPr/>
          </p:nvSpPr>
          <p:spPr bwMode="auto">
            <a:xfrm>
              <a:off x="3387" y="1196"/>
              <a:ext cx="160" cy="145"/>
            </a:xfrm>
            <a:custGeom>
              <a:avLst/>
              <a:gdLst>
                <a:gd name="T0" fmla="*/ 160 w 160"/>
                <a:gd name="T1" fmla="*/ 0 h 145"/>
                <a:gd name="T2" fmla="*/ 20 w 160"/>
                <a:gd name="T3" fmla="*/ 0 h 145"/>
                <a:gd name="T4" fmla="*/ 20 w 160"/>
                <a:gd name="T5" fmla="*/ 14 h 145"/>
                <a:gd name="T6" fmla="*/ 0 w 160"/>
                <a:gd name="T7" fmla="*/ 25 h 145"/>
                <a:gd name="T8" fmla="*/ 38 w 160"/>
                <a:gd name="T9" fmla="*/ 45 h 145"/>
                <a:gd name="T10" fmla="*/ 0 w 160"/>
                <a:gd name="T11" fmla="*/ 63 h 145"/>
                <a:gd name="T12" fmla="*/ 38 w 160"/>
                <a:gd name="T13" fmla="*/ 84 h 145"/>
                <a:gd name="T14" fmla="*/ 0 w 160"/>
                <a:gd name="T15" fmla="*/ 104 h 145"/>
                <a:gd name="T16" fmla="*/ 38 w 160"/>
                <a:gd name="T17" fmla="*/ 122 h 145"/>
                <a:gd name="T18" fmla="*/ 20 w 160"/>
                <a:gd name="T19" fmla="*/ 131 h 145"/>
                <a:gd name="T20" fmla="*/ 20 w 160"/>
                <a:gd name="T21" fmla="*/ 145 h 145"/>
                <a:gd name="T22" fmla="*/ 160 w 160"/>
                <a:gd name="T23" fmla="*/ 145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
                <a:gd name="T37" fmla="*/ 0 h 145"/>
                <a:gd name="T38" fmla="*/ 160 w 160"/>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 h="145">
                  <a:moveTo>
                    <a:pt x="160" y="0"/>
                  </a:moveTo>
                  <a:lnTo>
                    <a:pt x="20" y="0"/>
                  </a:lnTo>
                  <a:lnTo>
                    <a:pt x="20" y="14"/>
                  </a:lnTo>
                  <a:lnTo>
                    <a:pt x="0" y="25"/>
                  </a:lnTo>
                  <a:lnTo>
                    <a:pt x="38" y="45"/>
                  </a:lnTo>
                  <a:lnTo>
                    <a:pt x="0" y="63"/>
                  </a:lnTo>
                  <a:lnTo>
                    <a:pt x="38" y="84"/>
                  </a:lnTo>
                  <a:lnTo>
                    <a:pt x="0" y="104"/>
                  </a:lnTo>
                  <a:lnTo>
                    <a:pt x="38" y="122"/>
                  </a:lnTo>
                  <a:lnTo>
                    <a:pt x="20" y="131"/>
                  </a:lnTo>
                  <a:lnTo>
                    <a:pt x="20" y="145"/>
                  </a:lnTo>
                  <a:lnTo>
                    <a:pt x="160" y="145"/>
                  </a:lnTo>
                </a:path>
              </a:pathLst>
            </a:custGeom>
            <a:noFill/>
            <a:ln w="7938">
              <a:solidFill>
                <a:srgbClr val="000000"/>
              </a:solidFill>
              <a:round/>
              <a:headEnd/>
              <a:tailEnd/>
            </a:ln>
          </p:spPr>
          <p:txBody>
            <a:bodyPr/>
            <a:lstStyle/>
            <a:p>
              <a:endParaRPr lang="en-US"/>
            </a:p>
          </p:txBody>
        </p:sp>
        <p:sp>
          <p:nvSpPr>
            <p:cNvPr id="50193" name="Freeform 46"/>
            <p:cNvSpPr>
              <a:spLocks/>
            </p:cNvSpPr>
            <p:nvPr/>
          </p:nvSpPr>
          <p:spPr bwMode="auto">
            <a:xfrm>
              <a:off x="5125" y="1196"/>
              <a:ext cx="161" cy="145"/>
            </a:xfrm>
            <a:custGeom>
              <a:avLst/>
              <a:gdLst>
                <a:gd name="T0" fmla="*/ 0 w 161"/>
                <a:gd name="T1" fmla="*/ 0 h 145"/>
                <a:gd name="T2" fmla="*/ 140 w 161"/>
                <a:gd name="T3" fmla="*/ 0 h 145"/>
                <a:gd name="T4" fmla="*/ 140 w 161"/>
                <a:gd name="T5" fmla="*/ 14 h 145"/>
                <a:gd name="T6" fmla="*/ 161 w 161"/>
                <a:gd name="T7" fmla="*/ 25 h 145"/>
                <a:gd name="T8" fmla="*/ 120 w 161"/>
                <a:gd name="T9" fmla="*/ 45 h 145"/>
                <a:gd name="T10" fmla="*/ 161 w 161"/>
                <a:gd name="T11" fmla="*/ 63 h 145"/>
                <a:gd name="T12" fmla="*/ 120 w 161"/>
                <a:gd name="T13" fmla="*/ 84 h 145"/>
                <a:gd name="T14" fmla="*/ 161 w 161"/>
                <a:gd name="T15" fmla="*/ 104 h 145"/>
                <a:gd name="T16" fmla="*/ 120 w 161"/>
                <a:gd name="T17" fmla="*/ 122 h 145"/>
                <a:gd name="T18" fmla="*/ 140 w 161"/>
                <a:gd name="T19" fmla="*/ 131 h 145"/>
                <a:gd name="T20" fmla="*/ 140 w 161"/>
                <a:gd name="T21" fmla="*/ 145 h 145"/>
                <a:gd name="T22" fmla="*/ 0 w 161"/>
                <a:gd name="T23" fmla="*/ 145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145"/>
                <a:gd name="T38" fmla="*/ 161 w 161"/>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145">
                  <a:moveTo>
                    <a:pt x="0" y="0"/>
                  </a:moveTo>
                  <a:lnTo>
                    <a:pt x="140" y="0"/>
                  </a:lnTo>
                  <a:lnTo>
                    <a:pt x="140" y="14"/>
                  </a:lnTo>
                  <a:lnTo>
                    <a:pt x="161" y="25"/>
                  </a:lnTo>
                  <a:lnTo>
                    <a:pt x="120" y="45"/>
                  </a:lnTo>
                  <a:lnTo>
                    <a:pt x="161" y="63"/>
                  </a:lnTo>
                  <a:lnTo>
                    <a:pt x="120" y="84"/>
                  </a:lnTo>
                  <a:lnTo>
                    <a:pt x="161" y="104"/>
                  </a:lnTo>
                  <a:lnTo>
                    <a:pt x="120" y="122"/>
                  </a:lnTo>
                  <a:lnTo>
                    <a:pt x="140" y="131"/>
                  </a:lnTo>
                  <a:lnTo>
                    <a:pt x="140" y="145"/>
                  </a:lnTo>
                  <a:lnTo>
                    <a:pt x="0" y="145"/>
                  </a:lnTo>
                </a:path>
              </a:pathLst>
            </a:custGeom>
            <a:noFill/>
            <a:ln w="7938">
              <a:solidFill>
                <a:srgbClr val="000000"/>
              </a:solidFill>
              <a:round/>
              <a:headEnd/>
              <a:tailEnd/>
            </a:ln>
          </p:spPr>
          <p:txBody>
            <a:bodyPr/>
            <a:lstStyle/>
            <a:p>
              <a:endParaRPr lang="en-US"/>
            </a:p>
          </p:txBody>
        </p:sp>
        <p:sp>
          <p:nvSpPr>
            <p:cNvPr id="50194" name="Line 47"/>
            <p:cNvSpPr>
              <a:spLocks noChangeShapeType="1"/>
            </p:cNvSpPr>
            <p:nvPr/>
          </p:nvSpPr>
          <p:spPr bwMode="auto">
            <a:xfrm>
              <a:off x="3988" y="1194"/>
              <a:ext cx="658" cy="377"/>
            </a:xfrm>
            <a:prstGeom prst="line">
              <a:avLst/>
            </a:prstGeom>
            <a:noFill/>
            <a:ln w="7938">
              <a:solidFill>
                <a:srgbClr val="000000"/>
              </a:solidFill>
              <a:round/>
              <a:headEnd/>
              <a:tailEnd/>
            </a:ln>
          </p:spPr>
          <p:txBody>
            <a:bodyPr/>
            <a:lstStyle/>
            <a:p>
              <a:endParaRPr lang="en-US"/>
            </a:p>
          </p:txBody>
        </p:sp>
        <p:sp>
          <p:nvSpPr>
            <p:cNvPr id="50195" name="Line 48"/>
            <p:cNvSpPr>
              <a:spLocks noChangeShapeType="1"/>
            </p:cNvSpPr>
            <p:nvPr/>
          </p:nvSpPr>
          <p:spPr bwMode="auto">
            <a:xfrm>
              <a:off x="3726" y="1045"/>
              <a:ext cx="240" cy="138"/>
            </a:xfrm>
            <a:prstGeom prst="line">
              <a:avLst/>
            </a:prstGeom>
            <a:noFill/>
            <a:ln w="7938">
              <a:solidFill>
                <a:srgbClr val="000000"/>
              </a:solidFill>
              <a:round/>
              <a:headEnd/>
              <a:tailEnd/>
            </a:ln>
          </p:spPr>
          <p:txBody>
            <a:bodyPr/>
            <a:lstStyle/>
            <a:p>
              <a:endParaRPr lang="en-US"/>
            </a:p>
          </p:txBody>
        </p:sp>
        <p:sp>
          <p:nvSpPr>
            <p:cNvPr id="50196" name="Line 49"/>
            <p:cNvSpPr>
              <a:spLocks noChangeShapeType="1"/>
            </p:cNvSpPr>
            <p:nvPr/>
          </p:nvSpPr>
          <p:spPr bwMode="auto">
            <a:xfrm>
              <a:off x="4049" y="1099"/>
              <a:ext cx="769" cy="470"/>
            </a:xfrm>
            <a:prstGeom prst="line">
              <a:avLst/>
            </a:prstGeom>
            <a:noFill/>
            <a:ln w="7938">
              <a:solidFill>
                <a:srgbClr val="000000"/>
              </a:solidFill>
              <a:round/>
              <a:headEnd/>
              <a:tailEnd/>
            </a:ln>
          </p:spPr>
          <p:txBody>
            <a:bodyPr/>
            <a:lstStyle/>
            <a:p>
              <a:endParaRPr lang="en-US"/>
            </a:p>
          </p:txBody>
        </p:sp>
        <p:sp>
          <p:nvSpPr>
            <p:cNvPr id="50197" name="Line 50"/>
            <p:cNvSpPr>
              <a:spLocks noChangeShapeType="1"/>
            </p:cNvSpPr>
            <p:nvPr/>
          </p:nvSpPr>
          <p:spPr bwMode="auto">
            <a:xfrm>
              <a:off x="3771" y="936"/>
              <a:ext cx="256" cy="149"/>
            </a:xfrm>
            <a:prstGeom prst="line">
              <a:avLst/>
            </a:prstGeom>
            <a:noFill/>
            <a:ln w="7938">
              <a:solidFill>
                <a:srgbClr val="000000"/>
              </a:solidFill>
              <a:round/>
              <a:headEnd/>
              <a:tailEnd/>
            </a:ln>
          </p:spPr>
          <p:txBody>
            <a:bodyPr/>
            <a:lstStyle/>
            <a:p>
              <a:endParaRPr lang="en-US"/>
            </a:p>
          </p:txBody>
        </p:sp>
        <p:sp>
          <p:nvSpPr>
            <p:cNvPr id="50198" name="Freeform 51"/>
            <p:cNvSpPr>
              <a:spLocks/>
            </p:cNvSpPr>
            <p:nvPr/>
          </p:nvSpPr>
          <p:spPr bwMode="auto">
            <a:xfrm>
              <a:off x="3640" y="1101"/>
              <a:ext cx="179" cy="260"/>
            </a:xfrm>
            <a:custGeom>
              <a:avLst/>
              <a:gdLst>
                <a:gd name="T0" fmla="*/ 179 w 179"/>
                <a:gd name="T1" fmla="*/ 260 h 260"/>
                <a:gd name="T2" fmla="*/ 179 w 179"/>
                <a:gd name="T3" fmla="*/ 158 h 260"/>
                <a:gd name="T4" fmla="*/ 0 w 179"/>
                <a:gd name="T5" fmla="*/ 0 h 260"/>
                <a:gd name="T6" fmla="*/ 0 60000 65536"/>
                <a:gd name="T7" fmla="*/ 0 60000 65536"/>
                <a:gd name="T8" fmla="*/ 0 60000 65536"/>
                <a:gd name="T9" fmla="*/ 0 w 179"/>
                <a:gd name="T10" fmla="*/ 0 h 260"/>
                <a:gd name="T11" fmla="*/ 179 w 179"/>
                <a:gd name="T12" fmla="*/ 260 h 260"/>
              </a:gdLst>
              <a:ahLst/>
              <a:cxnLst>
                <a:cxn ang="T6">
                  <a:pos x="T0" y="T1"/>
                </a:cxn>
                <a:cxn ang="T7">
                  <a:pos x="T2" y="T3"/>
                </a:cxn>
                <a:cxn ang="T8">
                  <a:pos x="T4" y="T5"/>
                </a:cxn>
              </a:cxnLst>
              <a:rect l="T9" t="T10" r="T11" b="T12"/>
              <a:pathLst>
                <a:path w="179" h="260">
                  <a:moveTo>
                    <a:pt x="179" y="260"/>
                  </a:moveTo>
                  <a:lnTo>
                    <a:pt x="179" y="158"/>
                  </a:lnTo>
                  <a:lnTo>
                    <a:pt x="0" y="0"/>
                  </a:lnTo>
                </a:path>
              </a:pathLst>
            </a:custGeom>
            <a:noFill/>
            <a:ln w="7938">
              <a:solidFill>
                <a:srgbClr val="000000"/>
              </a:solidFill>
              <a:round/>
              <a:headEnd/>
              <a:tailEnd/>
            </a:ln>
          </p:spPr>
          <p:txBody>
            <a:bodyPr/>
            <a:lstStyle/>
            <a:p>
              <a:endParaRPr lang="en-US"/>
            </a:p>
          </p:txBody>
        </p:sp>
        <p:sp>
          <p:nvSpPr>
            <p:cNvPr id="50199" name="Freeform 52"/>
            <p:cNvSpPr>
              <a:spLocks/>
            </p:cNvSpPr>
            <p:nvPr/>
          </p:nvSpPr>
          <p:spPr bwMode="auto">
            <a:xfrm>
              <a:off x="3724" y="1384"/>
              <a:ext cx="95" cy="187"/>
            </a:xfrm>
            <a:custGeom>
              <a:avLst/>
              <a:gdLst>
                <a:gd name="T0" fmla="*/ 0 w 95"/>
                <a:gd name="T1" fmla="*/ 187 h 187"/>
                <a:gd name="T2" fmla="*/ 95 w 95"/>
                <a:gd name="T3" fmla="*/ 97 h 187"/>
                <a:gd name="T4" fmla="*/ 95 w 95"/>
                <a:gd name="T5" fmla="*/ 0 h 187"/>
                <a:gd name="T6" fmla="*/ 0 60000 65536"/>
                <a:gd name="T7" fmla="*/ 0 60000 65536"/>
                <a:gd name="T8" fmla="*/ 0 60000 65536"/>
                <a:gd name="T9" fmla="*/ 0 w 95"/>
                <a:gd name="T10" fmla="*/ 0 h 187"/>
                <a:gd name="T11" fmla="*/ 95 w 95"/>
                <a:gd name="T12" fmla="*/ 187 h 187"/>
              </a:gdLst>
              <a:ahLst/>
              <a:cxnLst>
                <a:cxn ang="T6">
                  <a:pos x="T0" y="T1"/>
                </a:cxn>
                <a:cxn ang="T7">
                  <a:pos x="T2" y="T3"/>
                </a:cxn>
                <a:cxn ang="T8">
                  <a:pos x="T4" y="T5"/>
                </a:cxn>
              </a:cxnLst>
              <a:rect l="T9" t="T10" r="T11" b="T12"/>
              <a:pathLst>
                <a:path w="95" h="187">
                  <a:moveTo>
                    <a:pt x="0" y="187"/>
                  </a:moveTo>
                  <a:lnTo>
                    <a:pt x="95" y="97"/>
                  </a:lnTo>
                  <a:lnTo>
                    <a:pt x="95" y="0"/>
                  </a:lnTo>
                </a:path>
              </a:pathLst>
            </a:custGeom>
            <a:noFill/>
            <a:ln w="7938">
              <a:solidFill>
                <a:srgbClr val="000000"/>
              </a:solidFill>
              <a:round/>
              <a:headEnd/>
              <a:tailEnd/>
            </a:ln>
          </p:spPr>
          <p:txBody>
            <a:bodyPr/>
            <a:lstStyle/>
            <a:p>
              <a:endParaRPr lang="en-US"/>
            </a:p>
          </p:txBody>
        </p:sp>
        <p:sp>
          <p:nvSpPr>
            <p:cNvPr id="50200" name="Line 53"/>
            <p:cNvSpPr>
              <a:spLocks noChangeShapeType="1"/>
            </p:cNvSpPr>
            <p:nvPr/>
          </p:nvSpPr>
          <p:spPr bwMode="auto">
            <a:xfrm>
              <a:off x="5125" y="816"/>
              <a:ext cx="238" cy="1"/>
            </a:xfrm>
            <a:prstGeom prst="line">
              <a:avLst/>
            </a:prstGeom>
            <a:noFill/>
            <a:ln w="7938">
              <a:solidFill>
                <a:srgbClr val="000000"/>
              </a:solidFill>
              <a:round/>
              <a:headEnd/>
              <a:tailEnd/>
            </a:ln>
          </p:spPr>
          <p:txBody>
            <a:bodyPr/>
            <a:lstStyle/>
            <a:p>
              <a:endParaRPr lang="en-US"/>
            </a:p>
          </p:txBody>
        </p:sp>
        <p:sp>
          <p:nvSpPr>
            <p:cNvPr id="50201" name="Line 54"/>
            <p:cNvSpPr>
              <a:spLocks noChangeShapeType="1"/>
            </p:cNvSpPr>
            <p:nvPr/>
          </p:nvSpPr>
          <p:spPr bwMode="auto">
            <a:xfrm>
              <a:off x="5125" y="977"/>
              <a:ext cx="238" cy="1"/>
            </a:xfrm>
            <a:prstGeom prst="line">
              <a:avLst/>
            </a:prstGeom>
            <a:noFill/>
            <a:ln w="7938">
              <a:solidFill>
                <a:srgbClr val="000000"/>
              </a:solidFill>
              <a:round/>
              <a:headEnd/>
              <a:tailEnd/>
            </a:ln>
          </p:spPr>
          <p:txBody>
            <a:bodyPr/>
            <a:lstStyle/>
            <a:p>
              <a:endParaRPr lang="en-US"/>
            </a:p>
          </p:txBody>
        </p:sp>
        <p:sp>
          <p:nvSpPr>
            <p:cNvPr id="50202" name="Freeform 55"/>
            <p:cNvSpPr>
              <a:spLocks/>
            </p:cNvSpPr>
            <p:nvPr/>
          </p:nvSpPr>
          <p:spPr bwMode="auto">
            <a:xfrm>
              <a:off x="5078" y="902"/>
              <a:ext cx="97" cy="11"/>
            </a:xfrm>
            <a:custGeom>
              <a:avLst/>
              <a:gdLst>
                <a:gd name="T0" fmla="*/ 97 w 97"/>
                <a:gd name="T1" fmla="*/ 11 h 11"/>
                <a:gd name="T2" fmla="*/ 97 w 97"/>
                <a:gd name="T3" fmla="*/ 11 h 11"/>
                <a:gd name="T4" fmla="*/ 86 w 97"/>
                <a:gd name="T5" fmla="*/ 7 h 11"/>
                <a:gd name="T6" fmla="*/ 74 w 97"/>
                <a:gd name="T7" fmla="*/ 2 h 11"/>
                <a:gd name="T8" fmla="*/ 61 w 97"/>
                <a:gd name="T9" fmla="*/ 0 h 11"/>
                <a:gd name="T10" fmla="*/ 47 w 97"/>
                <a:gd name="T11" fmla="*/ 0 h 11"/>
                <a:gd name="T12" fmla="*/ 47 w 97"/>
                <a:gd name="T13" fmla="*/ 0 h 11"/>
                <a:gd name="T14" fmla="*/ 34 w 97"/>
                <a:gd name="T15" fmla="*/ 0 h 11"/>
                <a:gd name="T16" fmla="*/ 22 w 97"/>
                <a:gd name="T17" fmla="*/ 2 h 11"/>
                <a:gd name="T18" fmla="*/ 9 w 97"/>
                <a:gd name="T19" fmla="*/ 7 h 11"/>
                <a:gd name="T20" fmla="*/ 0 w 97"/>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1"/>
                <a:gd name="T35" fmla="*/ 97 w 9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1">
                  <a:moveTo>
                    <a:pt x="97" y="11"/>
                  </a:moveTo>
                  <a:lnTo>
                    <a:pt x="97" y="11"/>
                  </a:lnTo>
                  <a:lnTo>
                    <a:pt x="86" y="7"/>
                  </a:lnTo>
                  <a:lnTo>
                    <a:pt x="74" y="2"/>
                  </a:lnTo>
                  <a:lnTo>
                    <a:pt x="61" y="0"/>
                  </a:lnTo>
                  <a:lnTo>
                    <a:pt x="47" y="0"/>
                  </a:lnTo>
                  <a:lnTo>
                    <a:pt x="34" y="0"/>
                  </a:lnTo>
                  <a:lnTo>
                    <a:pt x="22" y="2"/>
                  </a:lnTo>
                  <a:lnTo>
                    <a:pt x="9" y="7"/>
                  </a:lnTo>
                  <a:lnTo>
                    <a:pt x="0" y="11"/>
                  </a:lnTo>
                </a:path>
              </a:pathLst>
            </a:custGeom>
            <a:noFill/>
            <a:ln w="7938">
              <a:solidFill>
                <a:srgbClr val="000000"/>
              </a:solidFill>
              <a:round/>
              <a:headEnd/>
              <a:tailEnd/>
            </a:ln>
          </p:spPr>
          <p:txBody>
            <a:bodyPr/>
            <a:lstStyle/>
            <a:p>
              <a:endParaRPr lang="en-US"/>
            </a:p>
          </p:txBody>
        </p:sp>
        <p:sp>
          <p:nvSpPr>
            <p:cNvPr id="50203" name="Line 56"/>
            <p:cNvSpPr>
              <a:spLocks noChangeShapeType="1"/>
            </p:cNvSpPr>
            <p:nvPr/>
          </p:nvSpPr>
          <p:spPr bwMode="auto">
            <a:xfrm flipH="1">
              <a:off x="5078" y="877"/>
              <a:ext cx="97" cy="1"/>
            </a:xfrm>
            <a:prstGeom prst="line">
              <a:avLst/>
            </a:prstGeom>
            <a:noFill/>
            <a:ln w="7938">
              <a:solidFill>
                <a:srgbClr val="000000"/>
              </a:solidFill>
              <a:round/>
              <a:headEnd/>
              <a:tailEnd/>
            </a:ln>
          </p:spPr>
          <p:txBody>
            <a:bodyPr/>
            <a:lstStyle/>
            <a:p>
              <a:endParaRPr lang="en-US"/>
            </a:p>
          </p:txBody>
        </p:sp>
        <p:sp>
          <p:nvSpPr>
            <p:cNvPr id="50204" name="Freeform 57"/>
            <p:cNvSpPr>
              <a:spLocks/>
            </p:cNvSpPr>
            <p:nvPr/>
          </p:nvSpPr>
          <p:spPr bwMode="auto">
            <a:xfrm>
              <a:off x="3771" y="1386"/>
              <a:ext cx="97" cy="11"/>
            </a:xfrm>
            <a:custGeom>
              <a:avLst/>
              <a:gdLst>
                <a:gd name="T0" fmla="*/ 97 w 97"/>
                <a:gd name="T1" fmla="*/ 11 h 11"/>
                <a:gd name="T2" fmla="*/ 97 w 97"/>
                <a:gd name="T3" fmla="*/ 11 h 11"/>
                <a:gd name="T4" fmla="*/ 86 w 97"/>
                <a:gd name="T5" fmla="*/ 7 h 11"/>
                <a:gd name="T6" fmla="*/ 75 w 97"/>
                <a:gd name="T7" fmla="*/ 2 h 11"/>
                <a:gd name="T8" fmla="*/ 61 w 97"/>
                <a:gd name="T9" fmla="*/ 0 h 11"/>
                <a:gd name="T10" fmla="*/ 48 w 97"/>
                <a:gd name="T11" fmla="*/ 0 h 11"/>
                <a:gd name="T12" fmla="*/ 48 w 97"/>
                <a:gd name="T13" fmla="*/ 0 h 11"/>
                <a:gd name="T14" fmla="*/ 34 w 97"/>
                <a:gd name="T15" fmla="*/ 0 h 11"/>
                <a:gd name="T16" fmla="*/ 23 w 97"/>
                <a:gd name="T17" fmla="*/ 2 h 11"/>
                <a:gd name="T18" fmla="*/ 9 w 97"/>
                <a:gd name="T19" fmla="*/ 7 h 11"/>
                <a:gd name="T20" fmla="*/ 0 w 97"/>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1"/>
                <a:gd name="T35" fmla="*/ 97 w 9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1">
                  <a:moveTo>
                    <a:pt x="97" y="11"/>
                  </a:moveTo>
                  <a:lnTo>
                    <a:pt x="97" y="11"/>
                  </a:lnTo>
                  <a:lnTo>
                    <a:pt x="86" y="7"/>
                  </a:lnTo>
                  <a:lnTo>
                    <a:pt x="75" y="2"/>
                  </a:lnTo>
                  <a:lnTo>
                    <a:pt x="61" y="0"/>
                  </a:lnTo>
                  <a:lnTo>
                    <a:pt x="48" y="0"/>
                  </a:lnTo>
                  <a:lnTo>
                    <a:pt x="34" y="0"/>
                  </a:lnTo>
                  <a:lnTo>
                    <a:pt x="23" y="2"/>
                  </a:lnTo>
                  <a:lnTo>
                    <a:pt x="9" y="7"/>
                  </a:lnTo>
                  <a:lnTo>
                    <a:pt x="0" y="11"/>
                  </a:lnTo>
                </a:path>
              </a:pathLst>
            </a:custGeom>
            <a:noFill/>
            <a:ln w="7938">
              <a:solidFill>
                <a:srgbClr val="000000"/>
              </a:solidFill>
              <a:round/>
              <a:headEnd/>
              <a:tailEnd/>
            </a:ln>
          </p:spPr>
          <p:txBody>
            <a:bodyPr/>
            <a:lstStyle/>
            <a:p>
              <a:endParaRPr lang="en-US"/>
            </a:p>
          </p:txBody>
        </p:sp>
        <p:sp>
          <p:nvSpPr>
            <p:cNvPr id="50205" name="Line 58"/>
            <p:cNvSpPr>
              <a:spLocks noChangeShapeType="1"/>
            </p:cNvSpPr>
            <p:nvPr/>
          </p:nvSpPr>
          <p:spPr bwMode="auto">
            <a:xfrm flipH="1">
              <a:off x="3771" y="1361"/>
              <a:ext cx="97" cy="1"/>
            </a:xfrm>
            <a:prstGeom prst="line">
              <a:avLst/>
            </a:prstGeom>
            <a:noFill/>
            <a:ln w="7938">
              <a:solidFill>
                <a:srgbClr val="000000"/>
              </a:solidFill>
              <a:round/>
              <a:headEnd/>
              <a:tailEnd/>
            </a:ln>
          </p:spPr>
          <p:txBody>
            <a:bodyPr/>
            <a:lstStyle/>
            <a:p>
              <a:endParaRPr lang="en-US"/>
            </a:p>
          </p:txBody>
        </p:sp>
        <p:sp>
          <p:nvSpPr>
            <p:cNvPr id="50206" name="Freeform 59"/>
            <p:cNvSpPr>
              <a:spLocks/>
            </p:cNvSpPr>
            <p:nvPr/>
          </p:nvSpPr>
          <p:spPr bwMode="auto">
            <a:xfrm>
              <a:off x="3972" y="1160"/>
              <a:ext cx="52" cy="84"/>
            </a:xfrm>
            <a:custGeom>
              <a:avLst/>
              <a:gdLst>
                <a:gd name="T0" fmla="*/ 52 w 52"/>
                <a:gd name="T1" fmla="*/ 0 h 84"/>
                <a:gd name="T2" fmla="*/ 52 w 52"/>
                <a:gd name="T3" fmla="*/ 0 h 84"/>
                <a:gd name="T4" fmla="*/ 43 w 52"/>
                <a:gd name="T5" fmla="*/ 7 h 84"/>
                <a:gd name="T6" fmla="*/ 32 w 52"/>
                <a:gd name="T7" fmla="*/ 13 h 84"/>
                <a:gd name="T8" fmla="*/ 23 w 52"/>
                <a:gd name="T9" fmla="*/ 23 h 84"/>
                <a:gd name="T10" fmla="*/ 16 w 52"/>
                <a:gd name="T11" fmla="*/ 34 h 84"/>
                <a:gd name="T12" fmla="*/ 16 w 52"/>
                <a:gd name="T13" fmla="*/ 34 h 84"/>
                <a:gd name="T14" fmla="*/ 9 w 52"/>
                <a:gd name="T15" fmla="*/ 47 h 84"/>
                <a:gd name="T16" fmla="*/ 5 w 52"/>
                <a:gd name="T17" fmla="*/ 59 h 84"/>
                <a:gd name="T18" fmla="*/ 3 w 52"/>
                <a:gd name="T19" fmla="*/ 70 h 84"/>
                <a:gd name="T20" fmla="*/ 0 w 52"/>
                <a:gd name="T21" fmla="*/ 84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84"/>
                <a:gd name="T35" fmla="*/ 52 w 52"/>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84">
                  <a:moveTo>
                    <a:pt x="52" y="0"/>
                  </a:moveTo>
                  <a:lnTo>
                    <a:pt x="52" y="0"/>
                  </a:lnTo>
                  <a:lnTo>
                    <a:pt x="43" y="7"/>
                  </a:lnTo>
                  <a:lnTo>
                    <a:pt x="32" y="13"/>
                  </a:lnTo>
                  <a:lnTo>
                    <a:pt x="23" y="23"/>
                  </a:lnTo>
                  <a:lnTo>
                    <a:pt x="16" y="34"/>
                  </a:lnTo>
                  <a:lnTo>
                    <a:pt x="9" y="47"/>
                  </a:lnTo>
                  <a:lnTo>
                    <a:pt x="5" y="59"/>
                  </a:lnTo>
                  <a:lnTo>
                    <a:pt x="3" y="70"/>
                  </a:lnTo>
                  <a:lnTo>
                    <a:pt x="0" y="84"/>
                  </a:lnTo>
                </a:path>
              </a:pathLst>
            </a:custGeom>
            <a:noFill/>
            <a:ln w="7938">
              <a:solidFill>
                <a:srgbClr val="000000"/>
              </a:solidFill>
              <a:round/>
              <a:headEnd/>
              <a:tailEnd/>
            </a:ln>
          </p:spPr>
          <p:txBody>
            <a:bodyPr/>
            <a:lstStyle/>
            <a:p>
              <a:endParaRPr lang="en-US"/>
            </a:p>
          </p:txBody>
        </p:sp>
        <p:sp>
          <p:nvSpPr>
            <p:cNvPr id="50207" name="Line 60"/>
            <p:cNvSpPr>
              <a:spLocks noChangeShapeType="1"/>
            </p:cNvSpPr>
            <p:nvPr/>
          </p:nvSpPr>
          <p:spPr bwMode="auto">
            <a:xfrm flipH="1">
              <a:off x="3941" y="1140"/>
              <a:ext cx="52" cy="83"/>
            </a:xfrm>
            <a:prstGeom prst="line">
              <a:avLst/>
            </a:prstGeom>
            <a:noFill/>
            <a:ln w="7938">
              <a:solidFill>
                <a:srgbClr val="000000"/>
              </a:solidFill>
              <a:round/>
              <a:headEnd/>
              <a:tailEnd/>
            </a:ln>
          </p:spPr>
          <p:txBody>
            <a:bodyPr/>
            <a:lstStyle/>
            <a:p>
              <a:endParaRPr lang="en-US"/>
            </a:p>
          </p:txBody>
        </p:sp>
        <p:sp>
          <p:nvSpPr>
            <p:cNvPr id="50208" name="Freeform 61"/>
            <p:cNvSpPr>
              <a:spLocks/>
            </p:cNvSpPr>
            <p:nvPr/>
          </p:nvSpPr>
          <p:spPr bwMode="auto">
            <a:xfrm>
              <a:off x="4033" y="1063"/>
              <a:ext cx="52" cy="83"/>
            </a:xfrm>
            <a:custGeom>
              <a:avLst/>
              <a:gdLst>
                <a:gd name="T0" fmla="*/ 52 w 52"/>
                <a:gd name="T1" fmla="*/ 0 h 83"/>
                <a:gd name="T2" fmla="*/ 52 w 52"/>
                <a:gd name="T3" fmla="*/ 0 h 83"/>
                <a:gd name="T4" fmla="*/ 41 w 52"/>
                <a:gd name="T5" fmla="*/ 6 h 83"/>
                <a:gd name="T6" fmla="*/ 32 w 52"/>
                <a:gd name="T7" fmla="*/ 13 h 83"/>
                <a:gd name="T8" fmla="*/ 23 w 52"/>
                <a:gd name="T9" fmla="*/ 25 h 83"/>
                <a:gd name="T10" fmla="*/ 16 w 52"/>
                <a:gd name="T11" fmla="*/ 34 h 83"/>
                <a:gd name="T12" fmla="*/ 16 w 52"/>
                <a:gd name="T13" fmla="*/ 34 h 83"/>
                <a:gd name="T14" fmla="*/ 9 w 52"/>
                <a:gd name="T15" fmla="*/ 47 h 83"/>
                <a:gd name="T16" fmla="*/ 5 w 52"/>
                <a:gd name="T17" fmla="*/ 58 h 83"/>
                <a:gd name="T18" fmla="*/ 0 w 52"/>
                <a:gd name="T19" fmla="*/ 72 h 83"/>
                <a:gd name="T20" fmla="*/ 0 w 52"/>
                <a:gd name="T21" fmla="*/ 83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83"/>
                <a:gd name="T35" fmla="*/ 52 w 52"/>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83">
                  <a:moveTo>
                    <a:pt x="52" y="0"/>
                  </a:moveTo>
                  <a:lnTo>
                    <a:pt x="52" y="0"/>
                  </a:lnTo>
                  <a:lnTo>
                    <a:pt x="41" y="6"/>
                  </a:lnTo>
                  <a:lnTo>
                    <a:pt x="32" y="13"/>
                  </a:lnTo>
                  <a:lnTo>
                    <a:pt x="23" y="25"/>
                  </a:lnTo>
                  <a:lnTo>
                    <a:pt x="16" y="34"/>
                  </a:lnTo>
                  <a:lnTo>
                    <a:pt x="9" y="47"/>
                  </a:lnTo>
                  <a:lnTo>
                    <a:pt x="5" y="58"/>
                  </a:lnTo>
                  <a:lnTo>
                    <a:pt x="0" y="72"/>
                  </a:lnTo>
                  <a:lnTo>
                    <a:pt x="0" y="83"/>
                  </a:lnTo>
                </a:path>
              </a:pathLst>
            </a:custGeom>
            <a:noFill/>
            <a:ln w="7938">
              <a:solidFill>
                <a:srgbClr val="000000"/>
              </a:solidFill>
              <a:round/>
              <a:headEnd/>
              <a:tailEnd/>
            </a:ln>
          </p:spPr>
          <p:txBody>
            <a:bodyPr/>
            <a:lstStyle/>
            <a:p>
              <a:endParaRPr lang="en-US"/>
            </a:p>
          </p:txBody>
        </p:sp>
        <p:sp>
          <p:nvSpPr>
            <p:cNvPr id="50209" name="Line 62"/>
            <p:cNvSpPr>
              <a:spLocks noChangeShapeType="1"/>
            </p:cNvSpPr>
            <p:nvPr/>
          </p:nvSpPr>
          <p:spPr bwMode="auto">
            <a:xfrm flipH="1">
              <a:off x="4002" y="1042"/>
              <a:ext cx="52" cy="84"/>
            </a:xfrm>
            <a:prstGeom prst="line">
              <a:avLst/>
            </a:prstGeom>
            <a:noFill/>
            <a:ln w="7938">
              <a:solidFill>
                <a:srgbClr val="000000"/>
              </a:solidFill>
              <a:round/>
              <a:headEnd/>
              <a:tailEnd/>
            </a:ln>
          </p:spPr>
          <p:txBody>
            <a:bodyPr/>
            <a:lstStyle/>
            <a:p>
              <a:endParaRPr lang="en-US"/>
            </a:p>
          </p:txBody>
        </p:sp>
        <p:sp>
          <p:nvSpPr>
            <p:cNvPr id="50210" name="Freeform 63"/>
            <p:cNvSpPr>
              <a:spLocks/>
            </p:cNvSpPr>
            <p:nvPr/>
          </p:nvSpPr>
          <p:spPr bwMode="auto">
            <a:xfrm>
              <a:off x="5078" y="1282"/>
              <a:ext cx="97" cy="14"/>
            </a:xfrm>
            <a:custGeom>
              <a:avLst/>
              <a:gdLst>
                <a:gd name="T0" fmla="*/ 97 w 97"/>
                <a:gd name="T1" fmla="*/ 14 h 14"/>
                <a:gd name="T2" fmla="*/ 97 w 97"/>
                <a:gd name="T3" fmla="*/ 14 h 14"/>
                <a:gd name="T4" fmla="*/ 86 w 97"/>
                <a:gd name="T5" fmla="*/ 7 h 14"/>
                <a:gd name="T6" fmla="*/ 74 w 97"/>
                <a:gd name="T7" fmla="*/ 2 h 14"/>
                <a:gd name="T8" fmla="*/ 61 w 97"/>
                <a:gd name="T9" fmla="*/ 0 h 14"/>
                <a:gd name="T10" fmla="*/ 47 w 97"/>
                <a:gd name="T11" fmla="*/ 0 h 14"/>
                <a:gd name="T12" fmla="*/ 47 w 97"/>
                <a:gd name="T13" fmla="*/ 0 h 14"/>
                <a:gd name="T14" fmla="*/ 34 w 97"/>
                <a:gd name="T15" fmla="*/ 0 h 14"/>
                <a:gd name="T16" fmla="*/ 22 w 97"/>
                <a:gd name="T17" fmla="*/ 2 h 14"/>
                <a:gd name="T18" fmla="*/ 9 w 97"/>
                <a:gd name="T19" fmla="*/ 7 h 14"/>
                <a:gd name="T20" fmla="*/ 0 w 9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
                <a:gd name="T35" fmla="*/ 97 w 9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
                  <a:moveTo>
                    <a:pt x="97" y="14"/>
                  </a:moveTo>
                  <a:lnTo>
                    <a:pt x="97" y="14"/>
                  </a:lnTo>
                  <a:lnTo>
                    <a:pt x="86" y="7"/>
                  </a:lnTo>
                  <a:lnTo>
                    <a:pt x="74" y="2"/>
                  </a:lnTo>
                  <a:lnTo>
                    <a:pt x="61" y="0"/>
                  </a:lnTo>
                  <a:lnTo>
                    <a:pt x="47" y="0"/>
                  </a:lnTo>
                  <a:lnTo>
                    <a:pt x="34" y="0"/>
                  </a:lnTo>
                  <a:lnTo>
                    <a:pt x="22" y="2"/>
                  </a:lnTo>
                  <a:lnTo>
                    <a:pt x="9" y="7"/>
                  </a:lnTo>
                  <a:lnTo>
                    <a:pt x="0" y="14"/>
                  </a:lnTo>
                </a:path>
              </a:pathLst>
            </a:custGeom>
            <a:noFill/>
            <a:ln w="7938">
              <a:solidFill>
                <a:srgbClr val="000000"/>
              </a:solidFill>
              <a:round/>
              <a:headEnd/>
              <a:tailEnd/>
            </a:ln>
          </p:spPr>
          <p:txBody>
            <a:bodyPr/>
            <a:lstStyle/>
            <a:p>
              <a:endParaRPr lang="en-US"/>
            </a:p>
          </p:txBody>
        </p:sp>
        <p:sp>
          <p:nvSpPr>
            <p:cNvPr id="50211" name="Line 64"/>
            <p:cNvSpPr>
              <a:spLocks noChangeShapeType="1"/>
            </p:cNvSpPr>
            <p:nvPr/>
          </p:nvSpPr>
          <p:spPr bwMode="auto">
            <a:xfrm flipH="1">
              <a:off x="5078" y="1257"/>
              <a:ext cx="97" cy="1"/>
            </a:xfrm>
            <a:prstGeom prst="line">
              <a:avLst/>
            </a:prstGeom>
            <a:noFill/>
            <a:ln w="7938">
              <a:solidFill>
                <a:srgbClr val="000000"/>
              </a:solidFill>
              <a:round/>
              <a:headEnd/>
              <a:tailEnd/>
            </a:ln>
          </p:spPr>
          <p:txBody>
            <a:bodyPr/>
            <a:lstStyle/>
            <a:p>
              <a:endParaRPr lang="en-US"/>
            </a:p>
          </p:txBody>
        </p:sp>
        <p:sp>
          <p:nvSpPr>
            <p:cNvPr id="50212" name="Freeform 65"/>
            <p:cNvSpPr>
              <a:spLocks/>
            </p:cNvSpPr>
            <p:nvPr/>
          </p:nvSpPr>
          <p:spPr bwMode="auto">
            <a:xfrm>
              <a:off x="3498" y="1282"/>
              <a:ext cx="97" cy="14"/>
            </a:xfrm>
            <a:custGeom>
              <a:avLst/>
              <a:gdLst>
                <a:gd name="T0" fmla="*/ 97 w 97"/>
                <a:gd name="T1" fmla="*/ 14 h 14"/>
                <a:gd name="T2" fmla="*/ 97 w 97"/>
                <a:gd name="T3" fmla="*/ 14 h 14"/>
                <a:gd name="T4" fmla="*/ 88 w 97"/>
                <a:gd name="T5" fmla="*/ 7 h 14"/>
                <a:gd name="T6" fmla="*/ 74 w 97"/>
                <a:gd name="T7" fmla="*/ 2 h 14"/>
                <a:gd name="T8" fmla="*/ 63 w 97"/>
                <a:gd name="T9" fmla="*/ 0 h 14"/>
                <a:gd name="T10" fmla="*/ 49 w 97"/>
                <a:gd name="T11" fmla="*/ 0 h 14"/>
                <a:gd name="T12" fmla="*/ 49 w 97"/>
                <a:gd name="T13" fmla="*/ 0 h 14"/>
                <a:gd name="T14" fmla="*/ 33 w 97"/>
                <a:gd name="T15" fmla="*/ 0 h 14"/>
                <a:gd name="T16" fmla="*/ 22 w 97"/>
                <a:gd name="T17" fmla="*/ 2 h 14"/>
                <a:gd name="T18" fmla="*/ 11 w 97"/>
                <a:gd name="T19" fmla="*/ 7 h 14"/>
                <a:gd name="T20" fmla="*/ 0 w 9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
                <a:gd name="T35" fmla="*/ 97 w 9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
                  <a:moveTo>
                    <a:pt x="97" y="14"/>
                  </a:moveTo>
                  <a:lnTo>
                    <a:pt x="97" y="14"/>
                  </a:lnTo>
                  <a:lnTo>
                    <a:pt x="88" y="7"/>
                  </a:lnTo>
                  <a:lnTo>
                    <a:pt x="74" y="2"/>
                  </a:lnTo>
                  <a:lnTo>
                    <a:pt x="63" y="0"/>
                  </a:lnTo>
                  <a:lnTo>
                    <a:pt x="49" y="0"/>
                  </a:lnTo>
                  <a:lnTo>
                    <a:pt x="33" y="0"/>
                  </a:lnTo>
                  <a:lnTo>
                    <a:pt x="22" y="2"/>
                  </a:lnTo>
                  <a:lnTo>
                    <a:pt x="11" y="7"/>
                  </a:lnTo>
                  <a:lnTo>
                    <a:pt x="0" y="14"/>
                  </a:lnTo>
                </a:path>
              </a:pathLst>
            </a:custGeom>
            <a:noFill/>
            <a:ln w="7938">
              <a:solidFill>
                <a:srgbClr val="000000"/>
              </a:solidFill>
              <a:round/>
              <a:headEnd/>
              <a:tailEnd/>
            </a:ln>
          </p:spPr>
          <p:txBody>
            <a:bodyPr/>
            <a:lstStyle/>
            <a:p>
              <a:endParaRPr lang="en-US"/>
            </a:p>
          </p:txBody>
        </p:sp>
        <p:sp>
          <p:nvSpPr>
            <p:cNvPr id="50213" name="Line 66"/>
            <p:cNvSpPr>
              <a:spLocks noChangeShapeType="1"/>
            </p:cNvSpPr>
            <p:nvPr/>
          </p:nvSpPr>
          <p:spPr bwMode="auto">
            <a:xfrm flipH="1">
              <a:off x="3498" y="1257"/>
              <a:ext cx="97" cy="1"/>
            </a:xfrm>
            <a:prstGeom prst="line">
              <a:avLst/>
            </a:prstGeom>
            <a:noFill/>
            <a:ln w="7938">
              <a:solidFill>
                <a:srgbClr val="000000"/>
              </a:solidFill>
              <a:round/>
              <a:headEnd/>
              <a:tailEnd/>
            </a:ln>
          </p:spPr>
          <p:txBody>
            <a:bodyPr/>
            <a:lstStyle/>
            <a:p>
              <a:endParaRPr lang="en-US"/>
            </a:p>
          </p:txBody>
        </p:sp>
        <p:sp>
          <p:nvSpPr>
            <p:cNvPr id="50214" name="Line 67"/>
            <p:cNvSpPr>
              <a:spLocks noChangeShapeType="1"/>
            </p:cNvSpPr>
            <p:nvPr/>
          </p:nvSpPr>
          <p:spPr bwMode="auto">
            <a:xfrm>
              <a:off x="4056" y="1538"/>
              <a:ext cx="1" cy="108"/>
            </a:xfrm>
            <a:prstGeom prst="line">
              <a:avLst/>
            </a:prstGeom>
            <a:noFill/>
            <a:ln w="7938">
              <a:solidFill>
                <a:srgbClr val="000000"/>
              </a:solidFill>
              <a:round/>
              <a:headEnd/>
              <a:tailEnd/>
            </a:ln>
          </p:spPr>
          <p:txBody>
            <a:bodyPr/>
            <a:lstStyle/>
            <a:p>
              <a:endParaRPr lang="en-US"/>
            </a:p>
          </p:txBody>
        </p:sp>
        <p:sp>
          <p:nvSpPr>
            <p:cNvPr id="50215" name="Line 68"/>
            <p:cNvSpPr>
              <a:spLocks noChangeShapeType="1"/>
            </p:cNvSpPr>
            <p:nvPr/>
          </p:nvSpPr>
          <p:spPr bwMode="auto">
            <a:xfrm>
              <a:off x="4024" y="1560"/>
              <a:ext cx="1" cy="63"/>
            </a:xfrm>
            <a:prstGeom prst="line">
              <a:avLst/>
            </a:prstGeom>
            <a:noFill/>
            <a:ln w="17463">
              <a:solidFill>
                <a:srgbClr val="000000"/>
              </a:solidFill>
              <a:round/>
              <a:headEnd/>
              <a:tailEnd/>
            </a:ln>
          </p:spPr>
          <p:txBody>
            <a:bodyPr/>
            <a:lstStyle/>
            <a:p>
              <a:endParaRPr lang="en-US"/>
            </a:p>
          </p:txBody>
        </p:sp>
        <p:sp>
          <p:nvSpPr>
            <p:cNvPr id="50216" name="Line 69"/>
            <p:cNvSpPr>
              <a:spLocks noChangeShapeType="1"/>
            </p:cNvSpPr>
            <p:nvPr/>
          </p:nvSpPr>
          <p:spPr bwMode="auto">
            <a:xfrm flipH="1">
              <a:off x="3493" y="1463"/>
              <a:ext cx="106" cy="1"/>
            </a:xfrm>
            <a:prstGeom prst="line">
              <a:avLst/>
            </a:prstGeom>
            <a:noFill/>
            <a:ln w="7938">
              <a:solidFill>
                <a:srgbClr val="000000"/>
              </a:solidFill>
              <a:round/>
              <a:headEnd/>
              <a:tailEnd/>
            </a:ln>
          </p:spPr>
          <p:txBody>
            <a:bodyPr/>
            <a:lstStyle/>
            <a:p>
              <a:endParaRPr lang="en-US"/>
            </a:p>
          </p:txBody>
        </p:sp>
        <p:sp>
          <p:nvSpPr>
            <p:cNvPr id="50217" name="Line 70"/>
            <p:cNvSpPr>
              <a:spLocks noChangeShapeType="1"/>
            </p:cNvSpPr>
            <p:nvPr/>
          </p:nvSpPr>
          <p:spPr bwMode="auto">
            <a:xfrm flipH="1">
              <a:off x="3516" y="1497"/>
              <a:ext cx="61" cy="1"/>
            </a:xfrm>
            <a:prstGeom prst="line">
              <a:avLst/>
            </a:prstGeom>
            <a:noFill/>
            <a:ln w="17463">
              <a:solidFill>
                <a:srgbClr val="000000"/>
              </a:solidFill>
              <a:round/>
              <a:headEnd/>
              <a:tailEnd/>
            </a:ln>
          </p:spPr>
          <p:txBody>
            <a:bodyPr/>
            <a:lstStyle/>
            <a:p>
              <a:endParaRPr lang="en-US"/>
            </a:p>
          </p:txBody>
        </p:sp>
        <p:sp>
          <p:nvSpPr>
            <p:cNvPr id="50218" name="Line 71"/>
            <p:cNvSpPr>
              <a:spLocks noChangeShapeType="1"/>
            </p:cNvSpPr>
            <p:nvPr/>
          </p:nvSpPr>
          <p:spPr bwMode="auto">
            <a:xfrm flipH="1">
              <a:off x="5073" y="1463"/>
              <a:ext cx="107" cy="1"/>
            </a:xfrm>
            <a:prstGeom prst="line">
              <a:avLst/>
            </a:prstGeom>
            <a:noFill/>
            <a:ln w="7938">
              <a:solidFill>
                <a:srgbClr val="000000"/>
              </a:solidFill>
              <a:round/>
              <a:headEnd/>
              <a:tailEnd/>
            </a:ln>
          </p:spPr>
          <p:txBody>
            <a:bodyPr/>
            <a:lstStyle/>
            <a:p>
              <a:endParaRPr lang="en-US"/>
            </a:p>
          </p:txBody>
        </p:sp>
        <p:sp>
          <p:nvSpPr>
            <p:cNvPr id="50219" name="Line 72"/>
            <p:cNvSpPr>
              <a:spLocks noChangeShapeType="1"/>
            </p:cNvSpPr>
            <p:nvPr/>
          </p:nvSpPr>
          <p:spPr bwMode="auto">
            <a:xfrm flipH="1">
              <a:off x="5096" y="1497"/>
              <a:ext cx="61" cy="1"/>
            </a:xfrm>
            <a:prstGeom prst="line">
              <a:avLst/>
            </a:prstGeom>
            <a:noFill/>
            <a:ln w="17463">
              <a:solidFill>
                <a:srgbClr val="000000"/>
              </a:solidFill>
              <a:round/>
              <a:headEnd/>
              <a:tailEnd/>
            </a:ln>
          </p:spPr>
          <p:txBody>
            <a:bodyPr/>
            <a:lstStyle/>
            <a:p>
              <a:endParaRPr lang="en-US"/>
            </a:p>
          </p:txBody>
        </p:sp>
        <p:sp>
          <p:nvSpPr>
            <p:cNvPr id="50220" name="Freeform 73"/>
            <p:cNvSpPr>
              <a:spLocks/>
            </p:cNvSpPr>
            <p:nvPr/>
          </p:nvSpPr>
          <p:spPr bwMode="auto">
            <a:xfrm>
              <a:off x="5347" y="800"/>
              <a:ext cx="31" cy="32"/>
            </a:xfrm>
            <a:custGeom>
              <a:avLst/>
              <a:gdLst>
                <a:gd name="T0" fmla="*/ 16 w 31"/>
                <a:gd name="T1" fmla="*/ 32 h 32"/>
                <a:gd name="T2" fmla="*/ 16 w 31"/>
                <a:gd name="T3" fmla="*/ 32 h 32"/>
                <a:gd name="T4" fmla="*/ 22 w 31"/>
                <a:gd name="T5" fmla="*/ 32 h 32"/>
                <a:gd name="T6" fmla="*/ 27 w 31"/>
                <a:gd name="T7" fmla="*/ 28 h 32"/>
                <a:gd name="T8" fmla="*/ 31 w 31"/>
                <a:gd name="T9" fmla="*/ 23 h 32"/>
                <a:gd name="T10" fmla="*/ 31 w 31"/>
                <a:gd name="T11" fmla="*/ 16 h 32"/>
                <a:gd name="T12" fmla="*/ 31 w 31"/>
                <a:gd name="T13" fmla="*/ 16 h 32"/>
                <a:gd name="T14" fmla="*/ 31 w 31"/>
                <a:gd name="T15" fmla="*/ 12 h 32"/>
                <a:gd name="T16" fmla="*/ 27 w 31"/>
                <a:gd name="T17" fmla="*/ 5 h 32"/>
                <a:gd name="T18" fmla="*/ 22 w 31"/>
                <a:gd name="T19" fmla="*/ 3 h 32"/>
                <a:gd name="T20" fmla="*/ 16 w 31"/>
                <a:gd name="T21" fmla="*/ 0 h 32"/>
                <a:gd name="T22" fmla="*/ 16 w 31"/>
                <a:gd name="T23" fmla="*/ 0 h 32"/>
                <a:gd name="T24" fmla="*/ 9 w 31"/>
                <a:gd name="T25" fmla="*/ 3 h 32"/>
                <a:gd name="T26" fmla="*/ 4 w 31"/>
                <a:gd name="T27" fmla="*/ 5 h 32"/>
                <a:gd name="T28" fmla="*/ 2 w 31"/>
                <a:gd name="T29" fmla="*/ 12 h 32"/>
                <a:gd name="T30" fmla="*/ 0 w 31"/>
                <a:gd name="T31" fmla="*/ 16 h 32"/>
                <a:gd name="T32" fmla="*/ 0 w 31"/>
                <a:gd name="T33" fmla="*/ 16 h 32"/>
                <a:gd name="T34" fmla="*/ 2 w 31"/>
                <a:gd name="T35" fmla="*/ 23 h 32"/>
                <a:gd name="T36" fmla="*/ 4 w 31"/>
                <a:gd name="T37" fmla="*/ 28 h 32"/>
                <a:gd name="T38" fmla="*/ 9 w 31"/>
                <a:gd name="T39" fmla="*/ 32 h 32"/>
                <a:gd name="T40" fmla="*/ 16 w 31"/>
                <a:gd name="T41" fmla="*/ 32 h 32"/>
                <a:gd name="T42" fmla="*/ 16 w 31"/>
                <a:gd name="T43" fmla="*/ 32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2"/>
                <a:gd name="T68" fmla="*/ 31 w 31"/>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2">
                  <a:moveTo>
                    <a:pt x="16" y="32"/>
                  </a:moveTo>
                  <a:lnTo>
                    <a:pt x="16" y="32"/>
                  </a:lnTo>
                  <a:lnTo>
                    <a:pt x="22" y="32"/>
                  </a:lnTo>
                  <a:lnTo>
                    <a:pt x="27" y="28"/>
                  </a:lnTo>
                  <a:lnTo>
                    <a:pt x="31" y="23"/>
                  </a:lnTo>
                  <a:lnTo>
                    <a:pt x="31" y="16"/>
                  </a:lnTo>
                  <a:lnTo>
                    <a:pt x="31" y="12"/>
                  </a:lnTo>
                  <a:lnTo>
                    <a:pt x="27" y="5"/>
                  </a:lnTo>
                  <a:lnTo>
                    <a:pt x="22" y="3"/>
                  </a:lnTo>
                  <a:lnTo>
                    <a:pt x="16" y="0"/>
                  </a:lnTo>
                  <a:lnTo>
                    <a:pt x="9" y="3"/>
                  </a:lnTo>
                  <a:lnTo>
                    <a:pt x="4" y="5"/>
                  </a:lnTo>
                  <a:lnTo>
                    <a:pt x="2" y="12"/>
                  </a:lnTo>
                  <a:lnTo>
                    <a:pt x="0" y="16"/>
                  </a:lnTo>
                  <a:lnTo>
                    <a:pt x="2" y="23"/>
                  </a:lnTo>
                  <a:lnTo>
                    <a:pt x="4" y="28"/>
                  </a:lnTo>
                  <a:lnTo>
                    <a:pt x="9" y="32"/>
                  </a:lnTo>
                  <a:lnTo>
                    <a:pt x="16" y="32"/>
                  </a:lnTo>
                  <a:close/>
                </a:path>
              </a:pathLst>
            </a:custGeom>
            <a:solidFill>
              <a:srgbClr val="000000"/>
            </a:solidFill>
            <a:ln w="3175">
              <a:solidFill>
                <a:srgbClr val="000000"/>
              </a:solidFill>
              <a:round/>
              <a:headEnd/>
              <a:tailEnd/>
            </a:ln>
          </p:spPr>
          <p:txBody>
            <a:bodyPr/>
            <a:lstStyle/>
            <a:p>
              <a:endParaRPr lang="en-US"/>
            </a:p>
          </p:txBody>
        </p:sp>
        <p:sp>
          <p:nvSpPr>
            <p:cNvPr id="50221" name="Line 74"/>
            <p:cNvSpPr>
              <a:spLocks noChangeShapeType="1"/>
            </p:cNvSpPr>
            <p:nvPr/>
          </p:nvSpPr>
          <p:spPr bwMode="auto">
            <a:xfrm>
              <a:off x="5363" y="816"/>
              <a:ext cx="1" cy="1"/>
            </a:xfrm>
            <a:prstGeom prst="line">
              <a:avLst/>
            </a:prstGeom>
            <a:noFill/>
            <a:ln w="3175">
              <a:solidFill>
                <a:srgbClr val="000000"/>
              </a:solidFill>
              <a:round/>
              <a:headEnd/>
              <a:tailEnd/>
            </a:ln>
          </p:spPr>
          <p:txBody>
            <a:bodyPr/>
            <a:lstStyle/>
            <a:p>
              <a:endParaRPr lang="en-US"/>
            </a:p>
          </p:txBody>
        </p:sp>
        <p:sp>
          <p:nvSpPr>
            <p:cNvPr id="50222" name="Freeform 75"/>
            <p:cNvSpPr>
              <a:spLocks/>
            </p:cNvSpPr>
            <p:nvPr/>
          </p:nvSpPr>
          <p:spPr bwMode="auto">
            <a:xfrm>
              <a:off x="5347" y="959"/>
              <a:ext cx="31" cy="31"/>
            </a:xfrm>
            <a:custGeom>
              <a:avLst/>
              <a:gdLst>
                <a:gd name="T0" fmla="*/ 16 w 31"/>
                <a:gd name="T1" fmla="*/ 31 h 31"/>
                <a:gd name="T2" fmla="*/ 16 w 31"/>
                <a:gd name="T3" fmla="*/ 31 h 31"/>
                <a:gd name="T4" fmla="*/ 22 w 31"/>
                <a:gd name="T5" fmla="*/ 31 h 31"/>
                <a:gd name="T6" fmla="*/ 27 w 31"/>
                <a:gd name="T7" fmla="*/ 27 h 31"/>
                <a:gd name="T8" fmla="*/ 31 w 31"/>
                <a:gd name="T9" fmla="*/ 22 h 31"/>
                <a:gd name="T10" fmla="*/ 31 w 31"/>
                <a:gd name="T11" fmla="*/ 16 h 31"/>
                <a:gd name="T12" fmla="*/ 31 w 31"/>
                <a:gd name="T13" fmla="*/ 16 h 31"/>
                <a:gd name="T14" fmla="*/ 31 w 31"/>
                <a:gd name="T15" fmla="*/ 11 h 31"/>
                <a:gd name="T16" fmla="*/ 27 w 31"/>
                <a:gd name="T17" fmla="*/ 6 h 31"/>
                <a:gd name="T18" fmla="*/ 22 w 31"/>
                <a:gd name="T19" fmla="*/ 2 h 31"/>
                <a:gd name="T20" fmla="*/ 16 w 31"/>
                <a:gd name="T21" fmla="*/ 0 h 31"/>
                <a:gd name="T22" fmla="*/ 16 w 31"/>
                <a:gd name="T23" fmla="*/ 0 h 31"/>
                <a:gd name="T24" fmla="*/ 9 w 31"/>
                <a:gd name="T25" fmla="*/ 2 h 31"/>
                <a:gd name="T26" fmla="*/ 4 w 31"/>
                <a:gd name="T27" fmla="*/ 6 h 31"/>
                <a:gd name="T28" fmla="*/ 2 w 31"/>
                <a:gd name="T29" fmla="*/ 11 h 31"/>
                <a:gd name="T30" fmla="*/ 0 w 31"/>
                <a:gd name="T31" fmla="*/ 16 h 31"/>
                <a:gd name="T32" fmla="*/ 0 w 31"/>
                <a:gd name="T33" fmla="*/ 16 h 31"/>
                <a:gd name="T34" fmla="*/ 2 w 31"/>
                <a:gd name="T35" fmla="*/ 22 h 31"/>
                <a:gd name="T36" fmla="*/ 4 w 31"/>
                <a:gd name="T37" fmla="*/ 27 h 31"/>
                <a:gd name="T38" fmla="*/ 9 w 31"/>
                <a:gd name="T39" fmla="*/ 31 h 31"/>
                <a:gd name="T40" fmla="*/ 16 w 31"/>
                <a:gd name="T41" fmla="*/ 31 h 31"/>
                <a:gd name="T42" fmla="*/ 16 w 31"/>
                <a:gd name="T43" fmla="*/ 31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1"/>
                <a:gd name="T68" fmla="*/ 31 w 3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1">
                  <a:moveTo>
                    <a:pt x="16" y="31"/>
                  </a:moveTo>
                  <a:lnTo>
                    <a:pt x="16" y="31"/>
                  </a:lnTo>
                  <a:lnTo>
                    <a:pt x="22" y="31"/>
                  </a:lnTo>
                  <a:lnTo>
                    <a:pt x="27" y="27"/>
                  </a:lnTo>
                  <a:lnTo>
                    <a:pt x="31" y="22"/>
                  </a:lnTo>
                  <a:lnTo>
                    <a:pt x="31" y="16"/>
                  </a:lnTo>
                  <a:lnTo>
                    <a:pt x="31" y="11"/>
                  </a:lnTo>
                  <a:lnTo>
                    <a:pt x="27" y="6"/>
                  </a:lnTo>
                  <a:lnTo>
                    <a:pt x="22" y="2"/>
                  </a:lnTo>
                  <a:lnTo>
                    <a:pt x="16" y="0"/>
                  </a:lnTo>
                  <a:lnTo>
                    <a:pt x="9" y="2"/>
                  </a:lnTo>
                  <a:lnTo>
                    <a:pt x="4" y="6"/>
                  </a:lnTo>
                  <a:lnTo>
                    <a:pt x="2" y="11"/>
                  </a:lnTo>
                  <a:lnTo>
                    <a:pt x="0" y="16"/>
                  </a:lnTo>
                  <a:lnTo>
                    <a:pt x="2" y="22"/>
                  </a:lnTo>
                  <a:lnTo>
                    <a:pt x="4" y="27"/>
                  </a:lnTo>
                  <a:lnTo>
                    <a:pt x="9" y="31"/>
                  </a:lnTo>
                  <a:lnTo>
                    <a:pt x="16" y="31"/>
                  </a:lnTo>
                  <a:close/>
                </a:path>
              </a:pathLst>
            </a:custGeom>
            <a:solidFill>
              <a:srgbClr val="000000"/>
            </a:solidFill>
            <a:ln w="3175">
              <a:solidFill>
                <a:srgbClr val="000000"/>
              </a:solidFill>
              <a:round/>
              <a:headEnd/>
              <a:tailEnd/>
            </a:ln>
          </p:spPr>
          <p:txBody>
            <a:bodyPr/>
            <a:lstStyle/>
            <a:p>
              <a:endParaRPr lang="en-US"/>
            </a:p>
          </p:txBody>
        </p:sp>
        <p:sp>
          <p:nvSpPr>
            <p:cNvPr id="50223" name="Line 76"/>
            <p:cNvSpPr>
              <a:spLocks noChangeShapeType="1"/>
            </p:cNvSpPr>
            <p:nvPr/>
          </p:nvSpPr>
          <p:spPr bwMode="auto">
            <a:xfrm>
              <a:off x="5363" y="975"/>
              <a:ext cx="1" cy="1"/>
            </a:xfrm>
            <a:prstGeom prst="line">
              <a:avLst/>
            </a:prstGeom>
            <a:noFill/>
            <a:ln w="3175">
              <a:solidFill>
                <a:srgbClr val="000000"/>
              </a:solidFill>
              <a:round/>
              <a:headEnd/>
              <a:tailEnd/>
            </a:ln>
          </p:spPr>
          <p:txBody>
            <a:bodyPr/>
            <a:lstStyle/>
            <a:p>
              <a:endParaRPr lang="en-US"/>
            </a:p>
          </p:txBody>
        </p:sp>
        <p:sp>
          <p:nvSpPr>
            <p:cNvPr id="50224" name="Rectangle 77"/>
            <p:cNvSpPr>
              <a:spLocks noChangeArrowheads="1"/>
            </p:cNvSpPr>
            <p:nvPr/>
          </p:nvSpPr>
          <p:spPr bwMode="auto">
            <a:xfrm>
              <a:off x="5390" y="938"/>
              <a:ext cx="55" cy="89"/>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B</a:t>
              </a:r>
              <a:endParaRPr lang="en-US" sz="1400" b="0">
                <a:latin typeface="Times New Roman" pitchFamily="18" charset="0"/>
              </a:endParaRPr>
            </a:p>
          </p:txBody>
        </p:sp>
        <p:sp>
          <p:nvSpPr>
            <p:cNvPr id="50225" name="Rectangle 78"/>
            <p:cNvSpPr>
              <a:spLocks noChangeArrowheads="1"/>
            </p:cNvSpPr>
            <p:nvPr/>
          </p:nvSpPr>
          <p:spPr bwMode="auto">
            <a:xfrm>
              <a:off x="3292" y="1743"/>
              <a:ext cx="0" cy="89"/>
            </a:xfrm>
            <a:prstGeom prst="rect">
              <a:avLst/>
            </a:prstGeom>
            <a:noFill/>
            <a:ln w="9525">
              <a:noFill/>
              <a:miter lim="800000"/>
              <a:headEnd/>
              <a:tailEnd/>
            </a:ln>
          </p:spPr>
          <p:txBody>
            <a:bodyPr wrap="none" lIns="0" tIns="0" rIns="0" bIns="0">
              <a:spAutoFit/>
            </a:bodyPr>
            <a:lstStyle/>
            <a:p>
              <a:pPr eaLnBrk="1" hangingPunct="1"/>
              <a:endParaRPr lang="en-US" sz="1400" b="0">
                <a:latin typeface="Times New Roman" pitchFamily="18" charset="0"/>
              </a:endParaRPr>
            </a:p>
          </p:txBody>
        </p:sp>
        <p:sp>
          <p:nvSpPr>
            <p:cNvPr id="50226" name="Rectangle 79"/>
            <p:cNvSpPr>
              <a:spLocks noChangeArrowheads="1"/>
            </p:cNvSpPr>
            <p:nvPr/>
          </p:nvSpPr>
          <p:spPr bwMode="auto">
            <a:xfrm>
              <a:off x="5391" y="780"/>
              <a:ext cx="60" cy="89"/>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a:t>
              </a:r>
              <a:endParaRPr lang="en-US" sz="1400" b="0">
                <a:latin typeface="Times New Roman" pitchFamily="18" charset="0"/>
              </a:endParaRPr>
            </a:p>
          </p:txBody>
        </p:sp>
        <p:sp>
          <p:nvSpPr>
            <p:cNvPr id="50227" name="Rectangle 80"/>
            <p:cNvSpPr>
              <a:spLocks noChangeArrowheads="1"/>
            </p:cNvSpPr>
            <p:nvPr/>
          </p:nvSpPr>
          <p:spPr bwMode="auto">
            <a:xfrm>
              <a:off x="5305" y="1228"/>
              <a:ext cx="118"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R</a:t>
              </a:r>
              <a:r>
                <a:rPr lang="en-US" sz="1400" b="0" baseline="-25000">
                  <a:solidFill>
                    <a:srgbClr val="000000"/>
                  </a:solidFill>
                  <a:latin typeface="Times New Roman" pitchFamily="18" charset="0"/>
                </a:rPr>
                <a:t>mb</a:t>
              </a:r>
            </a:p>
          </p:txBody>
        </p:sp>
        <p:sp>
          <p:nvSpPr>
            <p:cNvPr id="50228" name="Rectangle 81"/>
            <p:cNvSpPr>
              <a:spLocks noChangeArrowheads="1"/>
            </p:cNvSpPr>
            <p:nvPr/>
          </p:nvSpPr>
          <p:spPr bwMode="auto">
            <a:xfrm>
              <a:off x="3253" y="1228"/>
              <a:ext cx="115"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R</a:t>
              </a:r>
              <a:r>
                <a:rPr lang="en-US" sz="1400" b="0" baseline="-25000">
                  <a:solidFill>
                    <a:srgbClr val="000000"/>
                  </a:solidFill>
                  <a:latin typeface="Times New Roman" pitchFamily="18" charset="0"/>
                </a:rPr>
                <a:t>ma</a:t>
              </a:r>
            </a:p>
          </p:txBody>
        </p:sp>
        <p:sp>
          <p:nvSpPr>
            <p:cNvPr id="50229" name="Rectangle 82"/>
            <p:cNvSpPr>
              <a:spLocks noChangeArrowheads="1"/>
            </p:cNvSpPr>
            <p:nvPr/>
          </p:nvSpPr>
          <p:spPr bwMode="auto">
            <a:xfrm>
              <a:off x="5193" y="1442"/>
              <a:ext cx="118"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E</a:t>
              </a:r>
              <a:r>
                <a:rPr lang="en-US" sz="1400" b="0" baseline="-25000">
                  <a:solidFill>
                    <a:srgbClr val="000000"/>
                  </a:solidFill>
                  <a:latin typeface="Times New Roman" pitchFamily="18" charset="0"/>
                </a:rPr>
                <a:t>mb</a:t>
              </a:r>
            </a:p>
          </p:txBody>
        </p:sp>
        <p:sp>
          <p:nvSpPr>
            <p:cNvPr id="50230" name="Rectangle 83"/>
            <p:cNvSpPr>
              <a:spLocks noChangeArrowheads="1"/>
            </p:cNvSpPr>
            <p:nvPr/>
          </p:nvSpPr>
          <p:spPr bwMode="auto">
            <a:xfrm>
              <a:off x="3385" y="1442"/>
              <a:ext cx="115"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E</a:t>
              </a:r>
              <a:r>
                <a:rPr lang="en-US" sz="1400" b="0" baseline="-25000">
                  <a:solidFill>
                    <a:srgbClr val="000000"/>
                  </a:solidFill>
                  <a:latin typeface="Times New Roman" pitchFamily="18" charset="0"/>
                </a:rPr>
                <a:t>ma</a:t>
              </a:r>
            </a:p>
          </p:txBody>
        </p:sp>
        <p:sp>
          <p:nvSpPr>
            <p:cNvPr id="50231" name="Rectangle 84"/>
            <p:cNvSpPr>
              <a:spLocks noChangeArrowheads="1"/>
            </p:cNvSpPr>
            <p:nvPr/>
          </p:nvSpPr>
          <p:spPr bwMode="auto">
            <a:xfrm>
              <a:off x="3981" y="1632"/>
              <a:ext cx="118"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E</a:t>
              </a:r>
              <a:r>
                <a:rPr lang="en-US" sz="1400" b="0" baseline="-25000">
                  <a:solidFill>
                    <a:srgbClr val="000000"/>
                  </a:solidFill>
                  <a:latin typeface="Times New Roman" pitchFamily="18" charset="0"/>
                </a:rPr>
                <a:t>mp</a:t>
              </a:r>
            </a:p>
          </p:txBody>
        </p:sp>
        <p:sp>
          <p:nvSpPr>
            <p:cNvPr id="50232" name="Rectangle 85"/>
            <p:cNvSpPr>
              <a:spLocks noChangeArrowheads="1"/>
            </p:cNvSpPr>
            <p:nvPr/>
          </p:nvSpPr>
          <p:spPr bwMode="auto">
            <a:xfrm>
              <a:off x="3685" y="1619"/>
              <a:ext cx="65"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R</a:t>
              </a:r>
              <a:r>
                <a:rPr lang="en-US" sz="1400" b="0" baseline="-25000">
                  <a:solidFill>
                    <a:srgbClr val="000000"/>
                  </a:solidFill>
                  <a:latin typeface="Times New Roman" pitchFamily="18" charset="0"/>
                </a:rPr>
                <a:t>i</a:t>
              </a:r>
            </a:p>
          </p:txBody>
        </p:sp>
        <p:sp>
          <p:nvSpPr>
            <p:cNvPr id="50233" name="Rectangle 86"/>
            <p:cNvSpPr>
              <a:spLocks noChangeArrowheads="1"/>
            </p:cNvSpPr>
            <p:nvPr/>
          </p:nvSpPr>
          <p:spPr bwMode="auto">
            <a:xfrm>
              <a:off x="4618" y="1619"/>
              <a:ext cx="74"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R</a:t>
              </a:r>
              <a:r>
                <a:rPr lang="en-US" sz="1400" b="0" baseline="-25000">
                  <a:solidFill>
                    <a:srgbClr val="000000"/>
                  </a:solidFill>
                  <a:latin typeface="Times New Roman" pitchFamily="18" charset="0"/>
                </a:rPr>
                <a:t>e</a:t>
              </a:r>
            </a:p>
          </p:txBody>
        </p:sp>
        <p:sp>
          <p:nvSpPr>
            <p:cNvPr id="50234" name="Rectangle 87"/>
            <p:cNvSpPr>
              <a:spLocks noChangeArrowheads="1"/>
            </p:cNvSpPr>
            <p:nvPr/>
          </p:nvSpPr>
          <p:spPr bwMode="auto">
            <a:xfrm>
              <a:off x="4931" y="1228"/>
              <a:ext cx="123"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C</a:t>
              </a:r>
              <a:r>
                <a:rPr lang="en-US" sz="1400" b="0" baseline="-25000">
                  <a:solidFill>
                    <a:srgbClr val="000000"/>
                  </a:solidFill>
                  <a:latin typeface="Times New Roman" pitchFamily="18" charset="0"/>
                </a:rPr>
                <a:t>mb</a:t>
              </a:r>
            </a:p>
          </p:txBody>
        </p:sp>
        <p:sp>
          <p:nvSpPr>
            <p:cNvPr id="50235" name="Rectangle 88"/>
            <p:cNvSpPr>
              <a:spLocks noChangeArrowheads="1"/>
            </p:cNvSpPr>
            <p:nvPr/>
          </p:nvSpPr>
          <p:spPr bwMode="auto">
            <a:xfrm>
              <a:off x="3608" y="1237"/>
              <a:ext cx="120"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C</a:t>
              </a:r>
              <a:r>
                <a:rPr lang="en-US" sz="1400" b="0" baseline="-25000">
                  <a:solidFill>
                    <a:srgbClr val="000000"/>
                  </a:solidFill>
                  <a:latin typeface="Times New Roman" pitchFamily="18" charset="0"/>
                </a:rPr>
                <a:t>ma</a:t>
              </a:r>
            </a:p>
          </p:txBody>
        </p:sp>
        <p:sp>
          <p:nvSpPr>
            <p:cNvPr id="50236" name="Rectangle 89"/>
            <p:cNvSpPr>
              <a:spLocks noChangeArrowheads="1"/>
            </p:cNvSpPr>
            <p:nvPr/>
          </p:nvSpPr>
          <p:spPr bwMode="auto">
            <a:xfrm>
              <a:off x="3884" y="1343"/>
              <a:ext cx="97" cy="90"/>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C</a:t>
              </a:r>
              <a:r>
                <a:rPr lang="en-US" sz="1400" b="0" baseline="-25000">
                  <a:solidFill>
                    <a:srgbClr val="000000"/>
                  </a:solidFill>
                  <a:latin typeface="Times New Roman" pitchFamily="18" charset="0"/>
                </a:rPr>
                <a:t>di</a:t>
              </a:r>
            </a:p>
          </p:txBody>
        </p:sp>
        <p:sp>
          <p:nvSpPr>
            <p:cNvPr id="50237" name="Rectangle 90"/>
            <p:cNvSpPr>
              <a:spLocks noChangeArrowheads="1"/>
            </p:cNvSpPr>
            <p:nvPr/>
          </p:nvSpPr>
          <p:spPr bwMode="auto">
            <a:xfrm>
              <a:off x="4070" y="979"/>
              <a:ext cx="108"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C</a:t>
              </a:r>
              <a:r>
                <a:rPr lang="en-US" sz="1400" b="0" baseline="-25000">
                  <a:solidFill>
                    <a:srgbClr val="000000"/>
                  </a:solidFill>
                  <a:latin typeface="Times New Roman" pitchFamily="18" charset="0"/>
                </a:rPr>
                <a:t>d2</a:t>
              </a:r>
            </a:p>
          </p:txBody>
        </p:sp>
        <p:sp>
          <p:nvSpPr>
            <p:cNvPr id="50238" name="Rectangle 91"/>
            <p:cNvSpPr>
              <a:spLocks noChangeArrowheads="1"/>
            </p:cNvSpPr>
            <p:nvPr/>
          </p:nvSpPr>
          <p:spPr bwMode="auto">
            <a:xfrm>
              <a:off x="3648" y="816"/>
              <a:ext cx="71"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R</a:t>
              </a:r>
              <a:r>
                <a:rPr lang="en-US" sz="1400" b="0" baseline="-25000">
                  <a:solidFill>
                    <a:srgbClr val="000000"/>
                  </a:solidFill>
                  <a:latin typeface="Times New Roman" pitchFamily="18" charset="0"/>
                </a:rPr>
                <a:t>s</a:t>
              </a:r>
            </a:p>
          </p:txBody>
        </p:sp>
        <p:sp>
          <p:nvSpPr>
            <p:cNvPr id="50239" name="Rectangle 92"/>
            <p:cNvSpPr>
              <a:spLocks noChangeArrowheads="1"/>
            </p:cNvSpPr>
            <p:nvPr/>
          </p:nvSpPr>
          <p:spPr bwMode="auto">
            <a:xfrm>
              <a:off x="4963" y="848"/>
              <a:ext cx="94" cy="89"/>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C</a:t>
              </a:r>
              <a:r>
                <a:rPr lang="en-US" sz="1400" b="0" baseline="-25000">
                  <a:solidFill>
                    <a:srgbClr val="000000"/>
                  </a:solidFill>
                  <a:latin typeface="Times New Roman" pitchFamily="18" charset="0"/>
                </a:rPr>
                <a:t>w</a:t>
              </a:r>
            </a:p>
          </p:txBody>
        </p:sp>
        <p:sp>
          <p:nvSpPr>
            <p:cNvPr id="50240" name="Line 93"/>
            <p:cNvSpPr>
              <a:spLocks noChangeShapeType="1"/>
            </p:cNvSpPr>
            <p:nvPr/>
          </p:nvSpPr>
          <p:spPr bwMode="auto">
            <a:xfrm flipV="1">
              <a:off x="3988" y="1544"/>
              <a:ext cx="91" cy="75"/>
            </a:xfrm>
            <a:prstGeom prst="line">
              <a:avLst/>
            </a:prstGeom>
            <a:noFill/>
            <a:ln w="7938">
              <a:solidFill>
                <a:srgbClr val="000000"/>
              </a:solidFill>
              <a:round/>
              <a:headEnd/>
              <a:tailEnd/>
            </a:ln>
          </p:spPr>
          <p:txBody>
            <a:bodyPr/>
            <a:lstStyle/>
            <a:p>
              <a:endParaRPr lang="en-US"/>
            </a:p>
          </p:txBody>
        </p:sp>
        <p:sp>
          <p:nvSpPr>
            <p:cNvPr id="50241" name="Freeform 94"/>
            <p:cNvSpPr>
              <a:spLocks/>
            </p:cNvSpPr>
            <p:nvPr/>
          </p:nvSpPr>
          <p:spPr bwMode="auto">
            <a:xfrm>
              <a:off x="4065" y="1526"/>
              <a:ext cx="38" cy="34"/>
            </a:xfrm>
            <a:custGeom>
              <a:avLst/>
              <a:gdLst>
                <a:gd name="T0" fmla="*/ 9 w 38"/>
                <a:gd name="T1" fmla="*/ 23 h 34"/>
                <a:gd name="T2" fmla="*/ 9 w 38"/>
                <a:gd name="T3" fmla="*/ 23 h 34"/>
                <a:gd name="T4" fmla="*/ 5 w 38"/>
                <a:gd name="T5" fmla="*/ 18 h 34"/>
                <a:gd name="T6" fmla="*/ 0 w 38"/>
                <a:gd name="T7" fmla="*/ 16 h 34"/>
                <a:gd name="T8" fmla="*/ 0 w 38"/>
                <a:gd name="T9" fmla="*/ 16 h 34"/>
                <a:gd name="T10" fmla="*/ 18 w 38"/>
                <a:gd name="T11" fmla="*/ 9 h 34"/>
                <a:gd name="T12" fmla="*/ 38 w 38"/>
                <a:gd name="T13" fmla="*/ 0 h 34"/>
                <a:gd name="T14" fmla="*/ 38 w 38"/>
                <a:gd name="T15" fmla="*/ 0 h 34"/>
                <a:gd name="T16" fmla="*/ 25 w 38"/>
                <a:gd name="T17" fmla="*/ 16 h 34"/>
                <a:gd name="T18" fmla="*/ 16 w 38"/>
                <a:gd name="T19" fmla="*/ 34 h 34"/>
                <a:gd name="T20" fmla="*/ 16 w 38"/>
                <a:gd name="T21" fmla="*/ 34 h 34"/>
                <a:gd name="T22" fmla="*/ 11 w 38"/>
                <a:gd name="T23" fmla="*/ 27 h 34"/>
                <a:gd name="T24" fmla="*/ 9 w 38"/>
                <a:gd name="T25" fmla="*/ 23 h 34"/>
                <a:gd name="T26" fmla="*/ 9 w 38"/>
                <a:gd name="T27" fmla="*/ 23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4"/>
                <a:gd name="T44" fmla="*/ 38 w 38"/>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4">
                  <a:moveTo>
                    <a:pt x="9" y="23"/>
                  </a:moveTo>
                  <a:lnTo>
                    <a:pt x="9" y="23"/>
                  </a:lnTo>
                  <a:lnTo>
                    <a:pt x="5" y="18"/>
                  </a:lnTo>
                  <a:lnTo>
                    <a:pt x="0" y="16"/>
                  </a:lnTo>
                  <a:lnTo>
                    <a:pt x="18" y="9"/>
                  </a:lnTo>
                  <a:lnTo>
                    <a:pt x="38" y="0"/>
                  </a:lnTo>
                  <a:lnTo>
                    <a:pt x="25" y="16"/>
                  </a:lnTo>
                  <a:lnTo>
                    <a:pt x="16" y="34"/>
                  </a:lnTo>
                  <a:lnTo>
                    <a:pt x="11" y="27"/>
                  </a:lnTo>
                  <a:lnTo>
                    <a:pt x="9" y="23"/>
                  </a:lnTo>
                  <a:close/>
                </a:path>
              </a:pathLst>
            </a:custGeom>
            <a:solidFill>
              <a:srgbClr val="000000"/>
            </a:solidFill>
            <a:ln w="7938">
              <a:solidFill>
                <a:srgbClr val="000000"/>
              </a:solidFill>
              <a:round/>
              <a:headEnd/>
              <a:tailEnd/>
            </a:ln>
          </p:spPr>
          <p:txBody>
            <a:bodyPr/>
            <a:lstStyle/>
            <a:p>
              <a:endParaRPr lang="en-US"/>
            </a:p>
          </p:txBody>
        </p:sp>
      </p:grpSp>
      <p:sp>
        <p:nvSpPr>
          <p:cNvPr id="50181" name="Rectangle 95"/>
          <p:cNvSpPr>
            <a:spLocks noChangeArrowheads="1"/>
          </p:cNvSpPr>
          <p:nvPr/>
        </p:nvSpPr>
        <p:spPr bwMode="auto">
          <a:xfrm>
            <a:off x="2838450" y="3035300"/>
            <a:ext cx="0" cy="182563"/>
          </a:xfrm>
          <a:prstGeom prst="rect">
            <a:avLst/>
          </a:prstGeom>
          <a:noFill/>
          <a:ln w="9525">
            <a:noFill/>
            <a:miter lim="800000"/>
            <a:headEnd/>
            <a:tailEnd/>
          </a:ln>
        </p:spPr>
        <p:txBody>
          <a:bodyPr wrap="none" lIns="0" tIns="0" rIns="0" bIns="0">
            <a:spAutoFit/>
          </a:bodyPr>
          <a:lstStyle/>
          <a:p>
            <a:pPr eaLnBrk="1" hangingPunct="1"/>
            <a:endParaRPr lang="en-US" sz="1200" b="0">
              <a:latin typeface="Times New Roman" pitchFamily="18" charset="0"/>
            </a:endParaRPr>
          </a:p>
        </p:txBody>
      </p:sp>
      <p:sp>
        <p:nvSpPr>
          <p:cNvPr id="50182" name="Rectangle 242"/>
          <p:cNvSpPr>
            <a:spLocks noChangeArrowheads="1"/>
          </p:cNvSpPr>
          <p:nvPr/>
        </p:nvSpPr>
        <p:spPr bwMode="auto">
          <a:xfrm>
            <a:off x="835025" y="3149600"/>
            <a:ext cx="3143250" cy="719138"/>
          </a:xfrm>
          <a:prstGeom prst="rect">
            <a:avLst/>
          </a:prstGeom>
          <a:noFill/>
          <a:ln w="9525">
            <a:noFill/>
            <a:miter lim="800000"/>
            <a:headEnd/>
            <a:tailEnd/>
          </a:ln>
        </p:spPr>
        <p:txBody>
          <a:bodyPr anchor="ctr"/>
          <a:lstStyle/>
          <a:p>
            <a:r>
              <a:rPr lang="en-US" sz="1600">
                <a:latin typeface="Arial" pitchFamily="34" charset="0"/>
                <a:ea typeface="MS Mincho" pitchFamily="49" charset="-128"/>
              </a:rPr>
              <a:t>(c)</a:t>
            </a:r>
            <a:r>
              <a:rPr lang="en-US" sz="1600" b="0">
                <a:latin typeface="Arial" pitchFamily="34" charset="0"/>
                <a:ea typeface="MS Mincho" pitchFamily="49" charset="-128"/>
              </a:rPr>
              <a:t> Simplified equivalent circuit</a:t>
            </a:r>
            <a:endParaRPr lang="en-US" sz="1600" b="0">
              <a:latin typeface="Arial" pitchFamily="34" charset="0"/>
              <a:cs typeface="Courier New" pitchFamily="49" charset="0"/>
            </a:endParaRPr>
          </a:p>
        </p:txBody>
      </p:sp>
      <p:sp>
        <p:nvSpPr>
          <p:cNvPr id="50183" name="Rectangle 243"/>
          <p:cNvSpPr>
            <a:spLocks noChangeArrowheads="1"/>
          </p:cNvSpPr>
          <p:nvPr/>
        </p:nvSpPr>
        <p:spPr bwMode="auto">
          <a:xfrm>
            <a:off x="798513" y="1149350"/>
            <a:ext cx="2178050" cy="481013"/>
          </a:xfrm>
          <a:prstGeom prst="rect">
            <a:avLst/>
          </a:prstGeom>
          <a:noFill/>
          <a:ln w="9525">
            <a:noFill/>
            <a:miter lim="800000"/>
            <a:headEnd/>
            <a:tailEnd/>
          </a:ln>
        </p:spPr>
        <p:txBody>
          <a:bodyPr anchor="ctr"/>
          <a:lstStyle/>
          <a:p>
            <a:r>
              <a:rPr lang="en-US" sz="1600">
                <a:latin typeface="Arial" pitchFamily="34" charset="0"/>
                <a:ea typeface="MS Mincho" pitchFamily="49" charset="-128"/>
              </a:rPr>
              <a:t>(b)</a:t>
            </a:r>
            <a:r>
              <a:rPr lang="en-US" sz="1600" b="0">
                <a:latin typeface="Arial" pitchFamily="34" charset="0"/>
                <a:ea typeface="MS Mincho" pitchFamily="49" charset="-128"/>
              </a:rPr>
              <a:t> Equivalent circuit</a:t>
            </a:r>
            <a:endParaRPr lang="en-US" sz="1600" b="0">
              <a:latin typeface="Arial" pitchFamily="34" charset="0"/>
              <a:cs typeface="Courier New" pitchFamily="49" charset="0"/>
            </a:endParaRPr>
          </a:p>
        </p:txBody>
      </p:sp>
      <p:sp>
        <p:nvSpPr>
          <p:cNvPr id="50184" name="Rectangle 244"/>
          <p:cNvSpPr>
            <a:spLocks noChangeArrowheads="1"/>
          </p:cNvSpPr>
          <p:nvPr/>
        </p:nvSpPr>
        <p:spPr bwMode="auto">
          <a:xfrm>
            <a:off x="847725" y="661988"/>
            <a:ext cx="1304925" cy="652462"/>
          </a:xfrm>
          <a:prstGeom prst="rect">
            <a:avLst/>
          </a:prstGeom>
          <a:noFill/>
          <a:ln w="9525">
            <a:noFill/>
            <a:miter lim="800000"/>
            <a:headEnd/>
            <a:tailEnd/>
          </a:ln>
        </p:spPr>
        <p:txBody>
          <a:bodyPr anchor="ctr"/>
          <a:lstStyle/>
          <a:p>
            <a:r>
              <a:rPr lang="en-US" sz="1600">
                <a:latin typeface="Arial" pitchFamily="34" charset="0"/>
                <a:ea typeface="MS Mincho" pitchFamily="49" charset="-128"/>
              </a:rPr>
              <a:t>Figure 5.21</a:t>
            </a:r>
            <a:endParaRPr lang="en-US" sz="1600" b="0">
              <a:latin typeface="Arial" pitchFamily="34" charset="0"/>
              <a:cs typeface="Courier New" pitchFamily="49" charset="0"/>
            </a:endParaRPr>
          </a:p>
        </p:txBody>
      </p:sp>
      <p:sp>
        <p:nvSpPr>
          <p:cNvPr id="524533" name="Text Box 245"/>
          <p:cNvSpPr txBox="1">
            <a:spLocks noChangeArrowheads="1"/>
          </p:cNvSpPr>
          <p:nvPr/>
        </p:nvSpPr>
        <p:spPr bwMode="auto">
          <a:xfrm>
            <a:off x="4987925" y="3143250"/>
            <a:ext cx="2474913" cy="581025"/>
          </a:xfrm>
          <a:prstGeom prst="rect">
            <a:avLst/>
          </a:prstGeom>
          <a:noFill/>
          <a:ln w="9525">
            <a:noFill/>
            <a:miter lim="800000"/>
            <a:headEnd/>
            <a:tailEnd/>
          </a:ln>
          <a:effectLst/>
        </p:spPr>
        <p:txBody>
          <a:bodyPr wrap="none">
            <a:spAutoFit/>
          </a:bodyPr>
          <a:lstStyle/>
          <a:p>
            <a:pPr>
              <a:defRPr/>
            </a:pPr>
            <a:r>
              <a:rPr lang="en-US" sz="1600" i="1">
                <a:solidFill>
                  <a:schemeClr val="accent2"/>
                </a:solidFill>
                <a:effectLst>
                  <a:outerShdw blurRad="38100" dist="38100" dir="2700000" algn="tl">
                    <a:srgbClr val="C0C0C0"/>
                  </a:outerShdw>
                </a:effectLst>
                <a:latin typeface="Times New Roman" pitchFamily="18" charset="0"/>
              </a:rPr>
              <a:t>R</a:t>
            </a:r>
            <a:r>
              <a:rPr lang="en-US" sz="1600" baseline="-25000">
                <a:solidFill>
                  <a:schemeClr val="accent2"/>
                </a:solidFill>
                <a:effectLst>
                  <a:outerShdw blurRad="38100" dist="38100" dir="2700000" algn="tl">
                    <a:srgbClr val="C0C0C0"/>
                  </a:outerShdw>
                </a:effectLst>
                <a:latin typeface="Times New Roman" pitchFamily="18" charset="0"/>
              </a:rPr>
              <a:t>s</a:t>
            </a:r>
            <a:r>
              <a:rPr lang="en-US" sz="1600">
                <a:solidFill>
                  <a:schemeClr val="accent2"/>
                </a:solidFill>
                <a:effectLst>
                  <a:outerShdw blurRad="38100" dist="38100" dir="2700000" algn="tl">
                    <a:srgbClr val="C0C0C0"/>
                  </a:outerShdw>
                </a:effectLst>
                <a:latin typeface="Times New Roman" pitchFamily="18" charset="0"/>
              </a:rPr>
              <a:t>, </a:t>
            </a:r>
            <a:r>
              <a:rPr lang="en-US" sz="1600" i="1">
                <a:solidFill>
                  <a:schemeClr val="accent2"/>
                </a:solidFill>
                <a:effectLst>
                  <a:outerShdw blurRad="38100" dist="38100" dir="2700000" algn="tl">
                    <a:srgbClr val="C0C0C0"/>
                  </a:outerShdw>
                </a:effectLst>
                <a:latin typeface="Times New Roman" pitchFamily="18" charset="0"/>
              </a:rPr>
              <a:t>R</a:t>
            </a:r>
            <a:r>
              <a:rPr lang="en-US" sz="1600" baseline="-25000">
                <a:solidFill>
                  <a:schemeClr val="accent2"/>
                </a:solidFill>
                <a:effectLst>
                  <a:outerShdw blurRad="38100" dist="38100" dir="2700000" algn="tl">
                    <a:srgbClr val="C0C0C0"/>
                  </a:outerShdw>
                </a:effectLst>
                <a:latin typeface="Times New Roman" pitchFamily="18" charset="0"/>
              </a:rPr>
              <a:t>i</a:t>
            </a:r>
            <a:r>
              <a:rPr lang="en-US" sz="1600">
                <a:solidFill>
                  <a:schemeClr val="accent2"/>
                </a:solidFill>
                <a:effectLst>
                  <a:outerShdw blurRad="38100" dist="38100" dir="2700000" algn="tl">
                    <a:srgbClr val="C0C0C0"/>
                  </a:outerShdw>
                </a:effectLst>
                <a:latin typeface="Times New Roman" pitchFamily="18" charset="0"/>
              </a:rPr>
              <a:t>, </a:t>
            </a:r>
            <a:r>
              <a:rPr lang="en-US" sz="1600" i="1">
                <a:solidFill>
                  <a:schemeClr val="accent2"/>
                </a:solidFill>
                <a:effectLst>
                  <a:outerShdw blurRad="38100" dist="38100" dir="2700000" algn="tl">
                    <a:srgbClr val="C0C0C0"/>
                  </a:outerShdw>
                </a:effectLst>
                <a:latin typeface="Times New Roman" pitchFamily="18" charset="0"/>
              </a:rPr>
              <a:t>R</a:t>
            </a:r>
            <a:r>
              <a:rPr lang="en-US" sz="1600" baseline="-25000">
                <a:solidFill>
                  <a:schemeClr val="accent2"/>
                </a:solidFill>
                <a:effectLst>
                  <a:outerShdw blurRad="38100" dist="38100" dir="2700000" algn="tl">
                    <a:srgbClr val="C0C0C0"/>
                  </a:outerShdw>
                </a:effectLst>
                <a:latin typeface="Times New Roman" pitchFamily="18" charset="0"/>
              </a:rPr>
              <a:t>e</a:t>
            </a:r>
            <a:r>
              <a:rPr lang="en-US" sz="1600">
                <a:solidFill>
                  <a:schemeClr val="accent2"/>
                </a:solidFill>
                <a:effectLst>
                  <a:outerShdw blurRad="38100" dist="38100" dir="2700000" algn="tl">
                    <a:srgbClr val="C0C0C0"/>
                  </a:outerShdw>
                </a:effectLst>
                <a:latin typeface="Times New Roman" pitchFamily="18" charset="0"/>
              </a:rPr>
              <a:t>, </a:t>
            </a:r>
            <a:r>
              <a:rPr lang="en-US" sz="1400">
                <a:solidFill>
                  <a:schemeClr val="accent2"/>
                </a:solidFill>
                <a:effectLst>
                  <a:outerShdw blurRad="38100" dist="38100" dir="2700000" algn="tl">
                    <a:srgbClr val="C0C0C0"/>
                  </a:outerShdw>
                </a:effectLst>
                <a:latin typeface="Arial" charset="0"/>
              </a:rPr>
              <a:t>and </a:t>
            </a:r>
            <a:r>
              <a:rPr lang="en-US" sz="1600" i="1">
                <a:solidFill>
                  <a:schemeClr val="accent2"/>
                </a:solidFill>
                <a:effectLst>
                  <a:outerShdw blurRad="38100" dist="38100" dir="2700000" algn="tl">
                    <a:srgbClr val="C0C0C0"/>
                  </a:outerShdw>
                </a:effectLst>
                <a:latin typeface="Times New Roman" pitchFamily="18" charset="0"/>
              </a:rPr>
              <a:t>R</a:t>
            </a:r>
            <a:r>
              <a:rPr lang="en-US" sz="1600" baseline="-25000">
                <a:solidFill>
                  <a:schemeClr val="accent2"/>
                </a:solidFill>
                <a:effectLst>
                  <a:outerShdw blurRad="38100" dist="38100" dir="2700000" algn="tl">
                    <a:srgbClr val="C0C0C0"/>
                  </a:outerShdw>
                </a:effectLst>
                <a:latin typeface="Times New Roman" pitchFamily="18" charset="0"/>
              </a:rPr>
              <a:t>mb</a:t>
            </a:r>
            <a:r>
              <a:rPr lang="en-US" sz="1600">
                <a:solidFill>
                  <a:schemeClr val="accent2"/>
                </a:solidFill>
                <a:effectLst>
                  <a:outerShdw blurRad="38100" dist="38100" dir="2700000" algn="tl">
                    <a:srgbClr val="C0C0C0"/>
                  </a:outerShdw>
                </a:effectLst>
                <a:latin typeface="Times New Roman" pitchFamily="18" charset="0"/>
              </a:rPr>
              <a:t> </a:t>
            </a:r>
            <a:r>
              <a:rPr lang="en-US" sz="1400">
                <a:solidFill>
                  <a:schemeClr val="accent2"/>
                </a:solidFill>
                <a:effectLst>
                  <a:outerShdw blurRad="38100" dist="38100" dir="2700000" algn="tl">
                    <a:srgbClr val="C0C0C0"/>
                  </a:outerShdw>
                </a:effectLst>
                <a:latin typeface="Arial" charset="0"/>
              </a:rPr>
              <a:t>are very</a:t>
            </a:r>
          </a:p>
          <a:p>
            <a:pPr>
              <a:defRPr/>
            </a:pPr>
            <a:r>
              <a:rPr lang="en-US" sz="1400">
                <a:solidFill>
                  <a:schemeClr val="accent2"/>
                </a:solidFill>
                <a:effectLst>
                  <a:outerShdw blurRad="38100" dist="38100" dir="2700000" algn="tl">
                    <a:srgbClr val="C0C0C0"/>
                  </a:outerShdw>
                </a:effectLst>
                <a:latin typeface="Arial" charset="0"/>
              </a:rPr>
              <a:t>small compared to</a:t>
            </a:r>
            <a:r>
              <a:rPr lang="en-US" sz="1600">
                <a:solidFill>
                  <a:schemeClr val="accent2"/>
                </a:solidFill>
                <a:effectLst>
                  <a:outerShdw blurRad="38100" dist="38100" dir="2700000" algn="tl">
                    <a:srgbClr val="C0C0C0"/>
                  </a:outerShdw>
                </a:effectLst>
                <a:latin typeface="Times New Roman" pitchFamily="18" charset="0"/>
              </a:rPr>
              <a:t> </a:t>
            </a:r>
            <a:r>
              <a:rPr lang="en-US" sz="1600" i="1">
                <a:solidFill>
                  <a:schemeClr val="accent2"/>
                </a:solidFill>
                <a:effectLst>
                  <a:outerShdw blurRad="38100" dist="38100" dir="2700000" algn="tl">
                    <a:srgbClr val="C0C0C0"/>
                  </a:outerShdw>
                </a:effectLst>
                <a:latin typeface="Times New Roman" pitchFamily="18" charset="0"/>
              </a:rPr>
              <a:t>R</a:t>
            </a:r>
            <a:r>
              <a:rPr lang="en-US" sz="1600" baseline="-25000">
                <a:solidFill>
                  <a:schemeClr val="accent2"/>
                </a:solidFill>
                <a:effectLst>
                  <a:outerShdw blurRad="38100" dist="38100" dir="2700000" algn="tl">
                    <a:srgbClr val="C0C0C0"/>
                  </a:outerShdw>
                </a:effectLst>
                <a:latin typeface="Times New Roman" pitchFamily="18" charset="0"/>
              </a:rPr>
              <a:t>ma</a:t>
            </a:r>
            <a:r>
              <a:rPr lang="en-US" sz="1600">
                <a:solidFill>
                  <a:schemeClr val="accent2"/>
                </a:solidFill>
                <a:effectLst>
                  <a:outerShdw blurRad="38100" dist="38100" dir="2700000" algn="tl">
                    <a:srgbClr val="C0C0C0"/>
                  </a:outerShdw>
                </a:effectLst>
                <a:latin typeface="Times New Roman" pitchFamily="18" charset="0"/>
              </a:rPr>
              <a:t>.</a:t>
            </a:r>
          </a:p>
        </p:txBody>
      </p:sp>
      <p:sp>
        <p:nvSpPr>
          <p:cNvPr id="4" name="Footer Placeholder 3"/>
          <p:cNvSpPr>
            <a:spLocks noGrp="1"/>
          </p:cNvSpPr>
          <p:nvPr>
            <p:ph type="ftr" sz="quarter" idx="11"/>
          </p:nvPr>
        </p:nvSpPr>
        <p:spPr/>
        <p:txBody>
          <a:bodyPr/>
          <a:lstStyle/>
          <a:p>
            <a:r>
              <a:rPr lang="en-US" smtClean="0"/>
              <a:t>J.K.Roy</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80"/>
          <p:cNvSpPr>
            <a:spLocks noChangeArrowheads="1"/>
          </p:cNvSpPr>
          <p:nvPr/>
        </p:nvSpPr>
        <p:spPr bwMode="auto">
          <a:xfrm>
            <a:off x="7567613" y="2005013"/>
            <a:ext cx="1247775" cy="1057275"/>
          </a:xfrm>
          <a:prstGeom prst="rect">
            <a:avLst/>
          </a:prstGeom>
          <a:solidFill>
            <a:srgbClr val="FFF5B8"/>
          </a:solidFill>
          <a:ln w="9525">
            <a:noFill/>
            <a:miter lim="800000"/>
            <a:headEnd/>
            <a:tailEnd/>
          </a:ln>
        </p:spPr>
        <p:txBody>
          <a:bodyPr wrap="none" anchor="ctr"/>
          <a:lstStyle/>
          <a:p>
            <a:endParaRPr lang="en-US"/>
          </a:p>
        </p:txBody>
      </p:sp>
      <p:sp>
        <p:nvSpPr>
          <p:cNvPr id="51203" name="Rectangle 279"/>
          <p:cNvSpPr>
            <a:spLocks noChangeArrowheads="1"/>
          </p:cNvSpPr>
          <p:nvPr/>
        </p:nvSpPr>
        <p:spPr bwMode="auto">
          <a:xfrm>
            <a:off x="5175250" y="836613"/>
            <a:ext cx="1247775" cy="866775"/>
          </a:xfrm>
          <a:prstGeom prst="rect">
            <a:avLst/>
          </a:prstGeom>
          <a:solidFill>
            <a:srgbClr val="FFF5B8"/>
          </a:solidFill>
          <a:ln w="9525">
            <a:noFill/>
            <a:miter lim="800000"/>
            <a:headEnd/>
            <a:tailEnd/>
          </a:ln>
        </p:spPr>
        <p:txBody>
          <a:bodyPr wrap="none" anchor="ctr"/>
          <a:lstStyle/>
          <a:p>
            <a:endParaRPr lang="en-US"/>
          </a:p>
        </p:txBody>
      </p:sp>
      <p:sp>
        <p:nvSpPr>
          <p:cNvPr id="51204" name="Rectangle 2"/>
          <p:cNvSpPr>
            <a:spLocks noGrp="1" noChangeArrowheads="1"/>
          </p:cNvSpPr>
          <p:nvPr>
            <p:ph type="title"/>
          </p:nvPr>
        </p:nvSpPr>
        <p:spPr>
          <a:xfrm>
            <a:off x="696913" y="322263"/>
            <a:ext cx="4257675" cy="396875"/>
          </a:xfrm>
        </p:spPr>
        <p:txBody>
          <a:bodyPr/>
          <a:lstStyle/>
          <a:p>
            <a:pPr eaLnBrk="1" hangingPunct="1"/>
            <a:r>
              <a:rPr lang="en-US" sz="1800" smtClean="0"/>
              <a:t>Glass Micropipet</a:t>
            </a:r>
          </a:p>
        </p:txBody>
      </p:sp>
      <p:sp>
        <p:nvSpPr>
          <p:cNvPr id="514051" name="Rectangle 3"/>
          <p:cNvSpPr>
            <a:spLocks noChangeArrowheads="1"/>
          </p:cNvSpPr>
          <p:nvPr/>
        </p:nvSpPr>
        <p:spPr bwMode="auto">
          <a:xfrm>
            <a:off x="698500" y="4668838"/>
            <a:ext cx="3421063" cy="1371600"/>
          </a:xfrm>
          <a:prstGeom prst="rect">
            <a:avLst/>
          </a:prstGeom>
          <a:noFill/>
          <a:ln w="9525">
            <a:noFill/>
            <a:miter lim="800000"/>
            <a:headEnd/>
            <a:tailEnd/>
          </a:ln>
          <a:effectLst/>
        </p:spPr>
        <p:txBody>
          <a:bodyPr anchor="ctr"/>
          <a:lstStyle/>
          <a:p>
            <a:pPr>
              <a:defRPr/>
            </a:pPr>
            <a:r>
              <a:rPr lang="en-US" sz="1600">
                <a:effectLst>
                  <a:outerShdw blurRad="38100" dist="38100" dir="2700000" algn="tl">
                    <a:srgbClr val="C0C0C0"/>
                  </a:outerShdw>
                </a:effectLst>
                <a:latin typeface="Arial" charset="0"/>
                <a:ea typeface="MS Mincho" pitchFamily="49" charset="-128"/>
              </a:rPr>
              <a:t>Figure 5.22</a:t>
            </a:r>
            <a:r>
              <a:rPr lang="en-US" sz="1600" b="0">
                <a:effectLst>
                  <a:outerShdw blurRad="38100" dist="38100" dir="2700000" algn="tl">
                    <a:srgbClr val="C0C0C0"/>
                  </a:outerShdw>
                </a:effectLst>
                <a:latin typeface="Arial" charset="0"/>
                <a:ea typeface="MS Mincho" pitchFamily="49" charset="-128"/>
              </a:rPr>
              <a:t/>
            </a:r>
            <a:br>
              <a:rPr lang="en-US" sz="1600" b="0">
                <a:effectLst>
                  <a:outerShdw blurRad="38100" dist="38100" dir="2700000" algn="tl">
                    <a:srgbClr val="C0C0C0"/>
                  </a:outerShdw>
                </a:effectLst>
                <a:latin typeface="Arial" charset="0"/>
                <a:ea typeface="MS Mincho" pitchFamily="49" charset="-128"/>
              </a:rPr>
            </a:br>
            <a:r>
              <a:rPr lang="en-US" sz="1600">
                <a:effectLst>
                  <a:outerShdw blurRad="38100" dist="38100" dir="2700000" algn="tl">
                    <a:srgbClr val="C0C0C0"/>
                  </a:outerShdw>
                </a:effectLst>
                <a:latin typeface="Arial" charset="0"/>
                <a:ea typeface="MS Mincho" pitchFamily="49" charset="-128"/>
              </a:rPr>
              <a:t>(a)</a:t>
            </a:r>
            <a:r>
              <a:rPr lang="en-US" sz="1600" b="0">
                <a:effectLst>
                  <a:outerShdw blurRad="38100" dist="38100" dir="2700000" algn="tl">
                    <a:srgbClr val="C0C0C0"/>
                  </a:outerShdw>
                </a:effectLst>
                <a:latin typeface="Arial" charset="0"/>
                <a:ea typeface="MS Mincho" pitchFamily="49" charset="-128"/>
              </a:rPr>
              <a:t> Electrode with its tip placed within a cell, showing the origin of distributed capacitance. </a:t>
            </a:r>
            <a:br>
              <a:rPr lang="en-US" sz="1600" b="0">
                <a:effectLst>
                  <a:outerShdw blurRad="38100" dist="38100" dir="2700000" algn="tl">
                    <a:srgbClr val="C0C0C0"/>
                  </a:outerShdw>
                </a:effectLst>
                <a:latin typeface="Arial" charset="0"/>
                <a:ea typeface="MS Mincho" pitchFamily="49" charset="-128"/>
              </a:rPr>
            </a:br>
            <a:r>
              <a:rPr lang="en-US" sz="1600">
                <a:effectLst>
                  <a:outerShdw blurRad="38100" dist="38100" dir="2700000" algn="tl">
                    <a:srgbClr val="C0C0C0"/>
                  </a:outerShdw>
                </a:effectLst>
                <a:latin typeface="Arial" charset="0"/>
                <a:ea typeface="MS Mincho" pitchFamily="49" charset="-128"/>
              </a:rPr>
              <a:t>(b)</a:t>
            </a:r>
            <a:r>
              <a:rPr lang="en-US" sz="1600" b="0">
                <a:effectLst>
                  <a:outerShdw blurRad="38100" dist="38100" dir="2700000" algn="tl">
                    <a:srgbClr val="C0C0C0"/>
                  </a:outerShdw>
                </a:effectLst>
                <a:latin typeface="Arial" charset="0"/>
                <a:ea typeface="MS Mincho" pitchFamily="49" charset="-128"/>
              </a:rPr>
              <a:t> Equivalent circuit. </a:t>
            </a:r>
          </a:p>
        </p:txBody>
      </p:sp>
      <p:grpSp>
        <p:nvGrpSpPr>
          <p:cNvPr id="2" name="Group 4"/>
          <p:cNvGrpSpPr>
            <a:grpSpLocks/>
          </p:cNvGrpSpPr>
          <p:nvPr/>
        </p:nvGrpSpPr>
        <p:grpSpPr bwMode="auto">
          <a:xfrm>
            <a:off x="5302250" y="444500"/>
            <a:ext cx="3411538" cy="2927350"/>
            <a:chOff x="3547" y="320"/>
            <a:chExt cx="2149" cy="1844"/>
          </a:xfrm>
        </p:grpSpPr>
        <p:sp>
          <p:nvSpPr>
            <p:cNvPr id="51375" name="Freeform 5"/>
            <p:cNvSpPr>
              <a:spLocks noChangeAspect="1"/>
            </p:cNvSpPr>
            <p:nvPr/>
          </p:nvSpPr>
          <p:spPr bwMode="auto">
            <a:xfrm>
              <a:off x="5309" y="1333"/>
              <a:ext cx="222" cy="201"/>
            </a:xfrm>
            <a:custGeom>
              <a:avLst/>
              <a:gdLst>
                <a:gd name="T0" fmla="*/ 0 w 196"/>
                <a:gd name="T1" fmla="*/ 227 h 178"/>
                <a:gd name="T2" fmla="*/ 220 w 196"/>
                <a:gd name="T3" fmla="*/ 227 h 178"/>
                <a:gd name="T4" fmla="*/ 220 w 196"/>
                <a:gd name="T5" fmla="*/ 206 h 178"/>
                <a:gd name="T6" fmla="*/ 251 w 196"/>
                <a:gd name="T7" fmla="*/ 187 h 178"/>
                <a:gd name="T8" fmla="*/ 189 w 196"/>
                <a:gd name="T9" fmla="*/ 157 h 178"/>
                <a:gd name="T10" fmla="*/ 251 w 196"/>
                <a:gd name="T11" fmla="*/ 126 h 178"/>
                <a:gd name="T12" fmla="*/ 189 w 196"/>
                <a:gd name="T13" fmla="*/ 95 h 178"/>
                <a:gd name="T14" fmla="*/ 251 w 196"/>
                <a:gd name="T15" fmla="*/ 63 h 178"/>
                <a:gd name="T16" fmla="*/ 189 w 196"/>
                <a:gd name="T17" fmla="*/ 33 h 178"/>
                <a:gd name="T18" fmla="*/ 220 w 196"/>
                <a:gd name="T19" fmla="*/ 18 h 178"/>
                <a:gd name="T20" fmla="*/ 220 w 196"/>
                <a:gd name="T21" fmla="*/ 0 h 178"/>
                <a:gd name="T22" fmla="*/ 0 w 196"/>
                <a:gd name="T23" fmla="*/ 0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178"/>
                <a:gd name="T38" fmla="*/ 196 w 196"/>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178">
                  <a:moveTo>
                    <a:pt x="0" y="178"/>
                  </a:moveTo>
                  <a:lnTo>
                    <a:pt x="171" y="178"/>
                  </a:lnTo>
                  <a:lnTo>
                    <a:pt x="171" y="161"/>
                  </a:lnTo>
                  <a:lnTo>
                    <a:pt x="196" y="147"/>
                  </a:lnTo>
                  <a:lnTo>
                    <a:pt x="147" y="123"/>
                  </a:lnTo>
                  <a:lnTo>
                    <a:pt x="196" y="99"/>
                  </a:lnTo>
                  <a:lnTo>
                    <a:pt x="147" y="74"/>
                  </a:lnTo>
                  <a:lnTo>
                    <a:pt x="196" y="50"/>
                  </a:lnTo>
                  <a:lnTo>
                    <a:pt x="147" y="26"/>
                  </a:lnTo>
                  <a:lnTo>
                    <a:pt x="171" y="14"/>
                  </a:lnTo>
                  <a:lnTo>
                    <a:pt x="171" y="0"/>
                  </a:lnTo>
                  <a:lnTo>
                    <a:pt x="0" y="0"/>
                  </a:lnTo>
                </a:path>
              </a:pathLst>
            </a:custGeom>
            <a:noFill/>
            <a:ln w="7938">
              <a:solidFill>
                <a:srgbClr val="000000"/>
              </a:solidFill>
              <a:round/>
              <a:headEnd/>
              <a:tailEnd/>
            </a:ln>
          </p:spPr>
          <p:txBody>
            <a:bodyPr/>
            <a:lstStyle/>
            <a:p>
              <a:endParaRPr lang="en-US"/>
            </a:p>
          </p:txBody>
        </p:sp>
        <p:sp>
          <p:nvSpPr>
            <p:cNvPr id="51376" name="Freeform 6"/>
            <p:cNvSpPr>
              <a:spLocks noChangeAspect="1"/>
            </p:cNvSpPr>
            <p:nvPr/>
          </p:nvSpPr>
          <p:spPr bwMode="auto">
            <a:xfrm>
              <a:off x="5249" y="1439"/>
              <a:ext cx="117" cy="16"/>
            </a:xfrm>
            <a:custGeom>
              <a:avLst/>
              <a:gdLst>
                <a:gd name="T0" fmla="*/ 132 w 104"/>
                <a:gd name="T1" fmla="*/ 18 h 14"/>
                <a:gd name="T2" fmla="*/ 132 w 104"/>
                <a:gd name="T3" fmla="*/ 18 h 14"/>
                <a:gd name="T4" fmla="*/ 119 w 104"/>
                <a:gd name="T5" fmla="*/ 11 h 14"/>
                <a:gd name="T6" fmla="*/ 104 w 104"/>
                <a:gd name="T7" fmla="*/ 7 h 14"/>
                <a:gd name="T8" fmla="*/ 84 w 104"/>
                <a:gd name="T9" fmla="*/ 2 h 14"/>
                <a:gd name="T10" fmla="*/ 67 w 104"/>
                <a:gd name="T11" fmla="*/ 0 h 14"/>
                <a:gd name="T12" fmla="*/ 67 w 104"/>
                <a:gd name="T13" fmla="*/ 0 h 14"/>
                <a:gd name="T14" fmla="*/ 48 w 104"/>
                <a:gd name="T15" fmla="*/ 2 h 14"/>
                <a:gd name="T16" fmla="*/ 30 w 104"/>
                <a:gd name="T17" fmla="*/ 7 h 14"/>
                <a:gd name="T18" fmla="*/ 16 w 104"/>
                <a:gd name="T19" fmla="*/ 11 h 14"/>
                <a:gd name="T20" fmla="*/ 0 w 104"/>
                <a:gd name="T21" fmla="*/ 1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4"/>
                <a:gd name="T35" fmla="*/ 104 w 10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4">
                  <a:moveTo>
                    <a:pt x="104" y="14"/>
                  </a:moveTo>
                  <a:lnTo>
                    <a:pt x="104" y="14"/>
                  </a:lnTo>
                  <a:lnTo>
                    <a:pt x="94" y="9"/>
                  </a:lnTo>
                  <a:lnTo>
                    <a:pt x="82" y="5"/>
                  </a:lnTo>
                  <a:lnTo>
                    <a:pt x="67" y="2"/>
                  </a:lnTo>
                  <a:lnTo>
                    <a:pt x="53" y="0"/>
                  </a:lnTo>
                  <a:lnTo>
                    <a:pt x="38" y="2"/>
                  </a:lnTo>
                  <a:lnTo>
                    <a:pt x="24" y="5"/>
                  </a:lnTo>
                  <a:lnTo>
                    <a:pt x="12" y="9"/>
                  </a:lnTo>
                  <a:lnTo>
                    <a:pt x="0" y="14"/>
                  </a:lnTo>
                </a:path>
              </a:pathLst>
            </a:custGeom>
            <a:noFill/>
            <a:ln w="7938">
              <a:solidFill>
                <a:srgbClr val="000000"/>
              </a:solidFill>
              <a:round/>
              <a:headEnd/>
              <a:tailEnd/>
            </a:ln>
          </p:spPr>
          <p:txBody>
            <a:bodyPr/>
            <a:lstStyle/>
            <a:p>
              <a:endParaRPr lang="en-US"/>
            </a:p>
          </p:txBody>
        </p:sp>
        <p:sp>
          <p:nvSpPr>
            <p:cNvPr id="51377" name="Line 7"/>
            <p:cNvSpPr>
              <a:spLocks noChangeAspect="1" noChangeShapeType="1"/>
            </p:cNvSpPr>
            <p:nvPr/>
          </p:nvSpPr>
          <p:spPr bwMode="auto">
            <a:xfrm flipH="1">
              <a:off x="5254" y="1409"/>
              <a:ext cx="120" cy="1"/>
            </a:xfrm>
            <a:prstGeom prst="line">
              <a:avLst/>
            </a:prstGeom>
            <a:noFill/>
            <a:ln w="7938">
              <a:solidFill>
                <a:srgbClr val="000000"/>
              </a:solidFill>
              <a:round/>
              <a:headEnd/>
              <a:tailEnd/>
            </a:ln>
          </p:spPr>
          <p:txBody>
            <a:bodyPr/>
            <a:lstStyle/>
            <a:p>
              <a:endParaRPr lang="en-US"/>
            </a:p>
          </p:txBody>
        </p:sp>
        <p:sp>
          <p:nvSpPr>
            <p:cNvPr id="51378" name="Freeform 8"/>
            <p:cNvSpPr>
              <a:spLocks noChangeAspect="1"/>
            </p:cNvSpPr>
            <p:nvPr/>
          </p:nvSpPr>
          <p:spPr bwMode="auto">
            <a:xfrm>
              <a:off x="3715" y="631"/>
              <a:ext cx="224" cy="203"/>
            </a:xfrm>
            <a:custGeom>
              <a:avLst/>
              <a:gdLst>
                <a:gd name="T0" fmla="*/ 253 w 198"/>
                <a:gd name="T1" fmla="*/ 230 h 179"/>
                <a:gd name="T2" fmla="*/ 33 w 198"/>
                <a:gd name="T3" fmla="*/ 230 h 179"/>
                <a:gd name="T4" fmla="*/ 33 w 198"/>
                <a:gd name="T5" fmla="*/ 209 h 179"/>
                <a:gd name="T6" fmla="*/ 0 w 198"/>
                <a:gd name="T7" fmla="*/ 189 h 179"/>
                <a:gd name="T8" fmla="*/ 61 w 198"/>
                <a:gd name="T9" fmla="*/ 158 h 179"/>
                <a:gd name="T10" fmla="*/ 0 w 198"/>
                <a:gd name="T11" fmla="*/ 127 h 179"/>
                <a:gd name="T12" fmla="*/ 61 w 198"/>
                <a:gd name="T13" fmla="*/ 96 h 179"/>
                <a:gd name="T14" fmla="*/ 0 w 198"/>
                <a:gd name="T15" fmla="*/ 66 h 179"/>
                <a:gd name="T16" fmla="*/ 61 w 198"/>
                <a:gd name="T17" fmla="*/ 35 h 179"/>
                <a:gd name="T18" fmla="*/ 33 w 198"/>
                <a:gd name="T19" fmla="*/ 19 h 179"/>
                <a:gd name="T20" fmla="*/ 33 w 198"/>
                <a:gd name="T21" fmla="*/ 0 h 179"/>
                <a:gd name="T22" fmla="*/ 253 w 198"/>
                <a:gd name="T23" fmla="*/ 0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79"/>
                <a:gd name="T38" fmla="*/ 198 w 198"/>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79">
                  <a:moveTo>
                    <a:pt x="198" y="179"/>
                  </a:moveTo>
                  <a:lnTo>
                    <a:pt x="26" y="179"/>
                  </a:lnTo>
                  <a:lnTo>
                    <a:pt x="26" y="162"/>
                  </a:lnTo>
                  <a:lnTo>
                    <a:pt x="0" y="147"/>
                  </a:lnTo>
                  <a:lnTo>
                    <a:pt x="48" y="123"/>
                  </a:lnTo>
                  <a:lnTo>
                    <a:pt x="0" y="99"/>
                  </a:lnTo>
                  <a:lnTo>
                    <a:pt x="48" y="75"/>
                  </a:lnTo>
                  <a:lnTo>
                    <a:pt x="0" y="51"/>
                  </a:lnTo>
                  <a:lnTo>
                    <a:pt x="48" y="27"/>
                  </a:lnTo>
                  <a:lnTo>
                    <a:pt x="26" y="15"/>
                  </a:lnTo>
                  <a:lnTo>
                    <a:pt x="26" y="0"/>
                  </a:lnTo>
                  <a:lnTo>
                    <a:pt x="198" y="0"/>
                  </a:lnTo>
                </a:path>
              </a:pathLst>
            </a:custGeom>
            <a:noFill/>
            <a:ln w="7938">
              <a:solidFill>
                <a:srgbClr val="000000"/>
              </a:solidFill>
              <a:round/>
              <a:headEnd/>
              <a:tailEnd/>
            </a:ln>
          </p:spPr>
          <p:txBody>
            <a:bodyPr/>
            <a:lstStyle/>
            <a:p>
              <a:endParaRPr lang="en-US"/>
            </a:p>
          </p:txBody>
        </p:sp>
        <p:sp>
          <p:nvSpPr>
            <p:cNvPr id="51379" name="Freeform 9"/>
            <p:cNvSpPr>
              <a:spLocks noChangeAspect="1"/>
            </p:cNvSpPr>
            <p:nvPr/>
          </p:nvSpPr>
          <p:spPr bwMode="auto">
            <a:xfrm>
              <a:off x="3881" y="738"/>
              <a:ext cx="118" cy="17"/>
            </a:xfrm>
            <a:custGeom>
              <a:avLst/>
              <a:gdLst>
                <a:gd name="T0" fmla="*/ 134 w 104"/>
                <a:gd name="T1" fmla="*/ 19 h 15"/>
                <a:gd name="T2" fmla="*/ 134 w 104"/>
                <a:gd name="T3" fmla="*/ 19 h 15"/>
                <a:gd name="T4" fmla="*/ 118 w 104"/>
                <a:gd name="T5" fmla="*/ 12 h 15"/>
                <a:gd name="T6" fmla="*/ 103 w 104"/>
                <a:gd name="T7" fmla="*/ 7 h 15"/>
                <a:gd name="T8" fmla="*/ 84 w 104"/>
                <a:gd name="T9" fmla="*/ 3 h 15"/>
                <a:gd name="T10" fmla="*/ 66 w 104"/>
                <a:gd name="T11" fmla="*/ 0 h 15"/>
                <a:gd name="T12" fmla="*/ 66 w 104"/>
                <a:gd name="T13" fmla="*/ 0 h 15"/>
                <a:gd name="T14" fmla="*/ 47 w 104"/>
                <a:gd name="T15" fmla="*/ 3 h 15"/>
                <a:gd name="T16" fmla="*/ 28 w 104"/>
                <a:gd name="T17" fmla="*/ 7 h 15"/>
                <a:gd name="T18" fmla="*/ 12 w 104"/>
                <a:gd name="T19" fmla="*/ 12 h 15"/>
                <a:gd name="T20" fmla="*/ 0 w 104"/>
                <a:gd name="T21" fmla="*/ 19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5"/>
                <a:gd name="T35" fmla="*/ 104 w 104"/>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5">
                  <a:moveTo>
                    <a:pt x="104" y="15"/>
                  </a:moveTo>
                  <a:lnTo>
                    <a:pt x="104" y="15"/>
                  </a:lnTo>
                  <a:lnTo>
                    <a:pt x="92" y="10"/>
                  </a:lnTo>
                  <a:lnTo>
                    <a:pt x="80" y="5"/>
                  </a:lnTo>
                  <a:lnTo>
                    <a:pt x="65" y="3"/>
                  </a:lnTo>
                  <a:lnTo>
                    <a:pt x="51" y="0"/>
                  </a:lnTo>
                  <a:lnTo>
                    <a:pt x="36" y="3"/>
                  </a:lnTo>
                  <a:lnTo>
                    <a:pt x="22" y="5"/>
                  </a:lnTo>
                  <a:lnTo>
                    <a:pt x="10" y="10"/>
                  </a:lnTo>
                  <a:lnTo>
                    <a:pt x="0" y="15"/>
                  </a:lnTo>
                </a:path>
              </a:pathLst>
            </a:custGeom>
            <a:noFill/>
            <a:ln w="7938">
              <a:solidFill>
                <a:srgbClr val="000000"/>
              </a:solidFill>
              <a:round/>
              <a:headEnd/>
              <a:tailEnd/>
            </a:ln>
          </p:spPr>
          <p:txBody>
            <a:bodyPr/>
            <a:lstStyle/>
            <a:p>
              <a:endParaRPr lang="en-US"/>
            </a:p>
          </p:txBody>
        </p:sp>
        <p:sp>
          <p:nvSpPr>
            <p:cNvPr id="51380" name="Line 10"/>
            <p:cNvSpPr>
              <a:spLocks noChangeAspect="1" noChangeShapeType="1"/>
            </p:cNvSpPr>
            <p:nvPr/>
          </p:nvSpPr>
          <p:spPr bwMode="auto">
            <a:xfrm flipH="1">
              <a:off x="3881" y="708"/>
              <a:ext cx="118" cy="1"/>
            </a:xfrm>
            <a:prstGeom prst="line">
              <a:avLst/>
            </a:prstGeom>
            <a:noFill/>
            <a:ln w="7938">
              <a:solidFill>
                <a:srgbClr val="000000"/>
              </a:solidFill>
              <a:round/>
              <a:headEnd/>
              <a:tailEnd/>
            </a:ln>
          </p:spPr>
          <p:txBody>
            <a:bodyPr/>
            <a:lstStyle/>
            <a:p>
              <a:endParaRPr lang="en-US"/>
            </a:p>
          </p:txBody>
        </p:sp>
        <p:sp>
          <p:nvSpPr>
            <p:cNvPr id="51381" name="Line 11"/>
            <p:cNvSpPr>
              <a:spLocks noChangeAspect="1" noChangeShapeType="1"/>
            </p:cNvSpPr>
            <p:nvPr/>
          </p:nvSpPr>
          <p:spPr bwMode="auto">
            <a:xfrm>
              <a:off x="5243" y="1685"/>
              <a:ext cx="129" cy="1"/>
            </a:xfrm>
            <a:prstGeom prst="line">
              <a:avLst/>
            </a:prstGeom>
            <a:noFill/>
            <a:ln w="7938">
              <a:solidFill>
                <a:srgbClr val="000000"/>
              </a:solidFill>
              <a:round/>
              <a:headEnd/>
              <a:tailEnd/>
            </a:ln>
          </p:spPr>
          <p:txBody>
            <a:bodyPr/>
            <a:lstStyle/>
            <a:p>
              <a:endParaRPr lang="en-US"/>
            </a:p>
          </p:txBody>
        </p:sp>
        <p:sp>
          <p:nvSpPr>
            <p:cNvPr id="51382" name="Line 12"/>
            <p:cNvSpPr>
              <a:spLocks noChangeAspect="1" noChangeShapeType="1"/>
            </p:cNvSpPr>
            <p:nvPr/>
          </p:nvSpPr>
          <p:spPr bwMode="auto">
            <a:xfrm>
              <a:off x="5270" y="1726"/>
              <a:ext cx="74" cy="1"/>
            </a:xfrm>
            <a:prstGeom prst="line">
              <a:avLst/>
            </a:prstGeom>
            <a:noFill/>
            <a:ln w="19050">
              <a:solidFill>
                <a:srgbClr val="000000"/>
              </a:solidFill>
              <a:round/>
              <a:headEnd/>
              <a:tailEnd/>
            </a:ln>
          </p:spPr>
          <p:txBody>
            <a:bodyPr/>
            <a:lstStyle/>
            <a:p>
              <a:endParaRPr lang="en-US"/>
            </a:p>
          </p:txBody>
        </p:sp>
        <p:sp>
          <p:nvSpPr>
            <p:cNvPr id="51383" name="Line 13"/>
            <p:cNvSpPr>
              <a:spLocks noChangeAspect="1" noChangeShapeType="1"/>
            </p:cNvSpPr>
            <p:nvPr/>
          </p:nvSpPr>
          <p:spPr bwMode="auto">
            <a:xfrm>
              <a:off x="3873" y="973"/>
              <a:ext cx="132" cy="1"/>
            </a:xfrm>
            <a:prstGeom prst="line">
              <a:avLst/>
            </a:prstGeom>
            <a:noFill/>
            <a:ln w="7938">
              <a:solidFill>
                <a:srgbClr val="000000"/>
              </a:solidFill>
              <a:round/>
              <a:headEnd/>
              <a:tailEnd/>
            </a:ln>
          </p:spPr>
          <p:txBody>
            <a:bodyPr/>
            <a:lstStyle/>
            <a:p>
              <a:endParaRPr lang="en-US"/>
            </a:p>
          </p:txBody>
        </p:sp>
        <p:sp>
          <p:nvSpPr>
            <p:cNvPr id="51384" name="Line 14"/>
            <p:cNvSpPr>
              <a:spLocks noChangeAspect="1" noChangeShapeType="1"/>
            </p:cNvSpPr>
            <p:nvPr/>
          </p:nvSpPr>
          <p:spPr bwMode="auto">
            <a:xfrm>
              <a:off x="3901" y="1014"/>
              <a:ext cx="77" cy="1"/>
            </a:xfrm>
            <a:prstGeom prst="line">
              <a:avLst/>
            </a:prstGeom>
            <a:noFill/>
            <a:ln w="19050">
              <a:solidFill>
                <a:srgbClr val="000000"/>
              </a:solidFill>
              <a:round/>
              <a:headEnd/>
              <a:tailEnd/>
            </a:ln>
          </p:spPr>
          <p:txBody>
            <a:bodyPr/>
            <a:lstStyle/>
            <a:p>
              <a:endParaRPr lang="en-US"/>
            </a:p>
          </p:txBody>
        </p:sp>
        <p:sp>
          <p:nvSpPr>
            <p:cNvPr id="51385" name="Line 15"/>
            <p:cNvSpPr>
              <a:spLocks noChangeAspect="1" noChangeShapeType="1"/>
            </p:cNvSpPr>
            <p:nvPr/>
          </p:nvSpPr>
          <p:spPr bwMode="auto">
            <a:xfrm>
              <a:off x="3873" y="1652"/>
              <a:ext cx="132" cy="1"/>
            </a:xfrm>
            <a:prstGeom prst="line">
              <a:avLst/>
            </a:prstGeom>
            <a:noFill/>
            <a:ln w="7938">
              <a:solidFill>
                <a:srgbClr val="000000"/>
              </a:solidFill>
              <a:round/>
              <a:headEnd/>
              <a:tailEnd/>
            </a:ln>
          </p:spPr>
          <p:txBody>
            <a:bodyPr/>
            <a:lstStyle/>
            <a:p>
              <a:endParaRPr lang="en-US"/>
            </a:p>
          </p:txBody>
        </p:sp>
        <p:sp>
          <p:nvSpPr>
            <p:cNvPr id="51386" name="Line 16"/>
            <p:cNvSpPr>
              <a:spLocks noChangeAspect="1" noChangeShapeType="1"/>
            </p:cNvSpPr>
            <p:nvPr/>
          </p:nvSpPr>
          <p:spPr bwMode="auto">
            <a:xfrm>
              <a:off x="3901" y="1693"/>
              <a:ext cx="77" cy="1"/>
            </a:xfrm>
            <a:prstGeom prst="line">
              <a:avLst/>
            </a:prstGeom>
            <a:noFill/>
            <a:ln w="19050">
              <a:solidFill>
                <a:srgbClr val="000000"/>
              </a:solidFill>
              <a:round/>
              <a:headEnd/>
              <a:tailEnd/>
            </a:ln>
          </p:spPr>
          <p:txBody>
            <a:bodyPr/>
            <a:lstStyle/>
            <a:p>
              <a:endParaRPr lang="en-US"/>
            </a:p>
          </p:txBody>
        </p:sp>
        <p:sp>
          <p:nvSpPr>
            <p:cNvPr id="51387" name="Line 17"/>
            <p:cNvSpPr>
              <a:spLocks noChangeAspect="1" noChangeShapeType="1"/>
            </p:cNvSpPr>
            <p:nvPr/>
          </p:nvSpPr>
          <p:spPr bwMode="auto">
            <a:xfrm>
              <a:off x="3873" y="1805"/>
              <a:ext cx="132" cy="1"/>
            </a:xfrm>
            <a:prstGeom prst="line">
              <a:avLst/>
            </a:prstGeom>
            <a:noFill/>
            <a:ln w="7938">
              <a:solidFill>
                <a:srgbClr val="000000"/>
              </a:solidFill>
              <a:round/>
              <a:headEnd/>
              <a:tailEnd/>
            </a:ln>
          </p:spPr>
          <p:txBody>
            <a:bodyPr/>
            <a:lstStyle/>
            <a:p>
              <a:endParaRPr lang="en-US"/>
            </a:p>
          </p:txBody>
        </p:sp>
        <p:sp>
          <p:nvSpPr>
            <p:cNvPr id="51388" name="Line 18"/>
            <p:cNvSpPr>
              <a:spLocks noChangeAspect="1" noChangeShapeType="1"/>
            </p:cNvSpPr>
            <p:nvPr/>
          </p:nvSpPr>
          <p:spPr bwMode="auto">
            <a:xfrm>
              <a:off x="3901" y="1768"/>
              <a:ext cx="77" cy="1"/>
            </a:xfrm>
            <a:prstGeom prst="line">
              <a:avLst/>
            </a:prstGeom>
            <a:noFill/>
            <a:ln w="19050">
              <a:solidFill>
                <a:srgbClr val="000000"/>
              </a:solidFill>
              <a:round/>
              <a:headEnd/>
              <a:tailEnd/>
            </a:ln>
          </p:spPr>
          <p:txBody>
            <a:bodyPr/>
            <a:lstStyle/>
            <a:p>
              <a:endParaRPr lang="en-US"/>
            </a:p>
          </p:txBody>
        </p:sp>
        <p:sp>
          <p:nvSpPr>
            <p:cNvPr id="51389" name="Freeform 19"/>
            <p:cNvSpPr>
              <a:spLocks noChangeAspect="1"/>
            </p:cNvSpPr>
            <p:nvPr/>
          </p:nvSpPr>
          <p:spPr bwMode="auto">
            <a:xfrm>
              <a:off x="4148" y="1803"/>
              <a:ext cx="234" cy="236"/>
            </a:xfrm>
            <a:custGeom>
              <a:avLst/>
              <a:gdLst>
                <a:gd name="T0" fmla="*/ 131 w 207"/>
                <a:gd name="T1" fmla="*/ 268 h 208"/>
                <a:gd name="T2" fmla="*/ 131 w 207"/>
                <a:gd name="T3" fmla="*/ 268 h 208"/>
                <a:gd name="T4" fmla="*/ 159 w 207"/>
                <a:gd name="T5" fmla="*/ 268 h 208"/>
                <a:gd name="T6" fmla="*/ 185 w 207"/>
                <a:gd name="T7" fmla="*/ 259 h 208"/>
                <a:gd name="T8" fmla="*/ 206 w 207"/>
                <a:gd name="T9" fmla="*/ 246 h 208"/>
                <a:gd name="T10" fmla="*/ 225 w 207"/>
                <a:gd name="T11" fmla="*/ 230 h 208"/>
                <a:gd name="T12" fmla="*/ 243 w 207"/>
                <a:gd name="T13" fmla="*/ 209 h 208"/>
                <a:gd name="T14" fmla="*/ 255 w 207"/>
                <a:gd name="T15" fmla="*/ 187 h 208"/>
                <a:gd name="T16" fmla="*/ 262 w 207"/>
                <a:gd name="T17" fmla="*/ 162 h 208"/>
                <a:gd name="T18" fmla="*/ 265 w 207"/>
                <a:gd name="T19" fmla="*/ 134 h 208"/>
                <a:gd name="T20" fmla="*/ 265 w 207"/>
                <a:gd name="T21" fmla="*/ 134 h 208"/>
                <a:gd name="T22" fmla="*/ 262 w 207"/>
                <a:gd name="T23" fmla="*/ 109 h 208"/>
                <a:gd name="T24" fmla="*/ 255 w 207"/>
                <a:gd name="T25" fmla="*/ 84 h 208"/>
                <a:gd name="T26" fmla="*/ 243 w 207"/>
                <a:gd name="T27" fmla="*/ 59 h 208"/>
                <a:gd name="T28" fmla="*/ 225 w 207"/>
                <a:gd name="T29" fmla="*/ 40 h 208"/>
                <a:gd name="T30" fmla="*/ 206 w 207"/>
                <a:gd name="T31" fmla="*/ 25 h 208"/>
                <a:gd name="T32" fmla="*/ 185 w 207"/>
                <a:gd name="T33" fmla="*/ 12 h 208"/>
                <a:gd name="T34" fmla="*/ 159 w 207"/>
                <a:gd name="T35" fmla="*/ 2 h 208"/>
                <a:gd name="T36" fmla="*/ 131 w 207"/>
                <a:gd name="T37" fmla="*/ 0 h 208"/>
                <a:gd name="T38" fmla="*/ 131 w 207"/>
                <a:gd name="T39" fmla="*/ 0 h 208"/>
                <a:gd name="T40" fmla="*/ 105 w 207"/>
                <a:gd name="T41" fmla="*/ 2 h 208"/>
                <a:gd name="T42" fmla="*/ 79 w 207"/>
                <a:gd name="T43" fmla="*/ 12 h 208"/>
                <a:gd name="T44" fmla="*/ 58 w 207"/>
                <a:gd name="T45" fmla="*/ 25 h 208"/>
                <a:gd name="T46" fmla="*/ 40 w 207"/>
                <a:gd name="T47" fmla="*/ 40 h 208"/>
                <a:gd name="T48" fmla="*/ 20 w 207"/>
                <a:gd name="T49" fmla="*/ 59 h 208"/>
                <a:gd name="T50" fmla="*/ 9 w 207"/>
                <a:gd name="T51" fmla="*/ 84 h 208"/>
                <a:gd name="T52" fmla="*/ 2 w 207"/>
                <a:gd name="T53" fmla="*/ 109 h 208"/>
                <a:gd name="T54" fmla="*/ 0 w 207"/>
                <a:gd name="T55" fmla="*/ 134 h 208"/>
                <a:gd name="T56" fmla="*/ 0 w 207"/>
                <a:gd name="T57" fmla="*/ 134 h 208"/>
                <a:gd name="T58" fmla="*/ 2 w 207"/>
                <a:gd name="T59" fmla="*/ 162 h 208"/>
                <a:gd name="T60" fmla="*/ 9 w 207"/>
                <a:gd name="T61" fmla="*/ 187 h 208"/>
                <a:gd name="T62" fmla="*/ 20 w 207"/>
                <a:gd name="T63" fmla="*/ 209 h 208"/>
                <a:gd name="T64" fmla="*/ 40 w 207"/>
                <a:gd name="T65" fmla="*/ 230 h 208"/>
                <a:gd name="T66" fmla="*/ 58 w 207"/>
                <a:gd name="T67" fmla="*/ 246 h 208"/>
                <a:gd name="T68" fmla="*/ 79 w 207"/>
                <a:gd name="T69" fmla="*/ 259 h 208"/>
                <a:gd name="T70" fmla="*/ 105 w 207"/>
                <a:gd name="T71" fmla="*/ 268 h 208"/>
                <a:gd name="T72" fmla="*/ 131 w 207"/>
                <a:gd name="T73" fmla="*/ 268 h 208"/>
                <a:gd name="T74" fmla="*/ 131 w 207"/>
                <a:gd name="T75" fmla="*/ 268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7"/>
                <a:gd name="T115" fmla="*/ 0 h 208"/>
                <a:gd name="T116" fmla="*/ 207 w 207"/>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7" h="208">
                  <a:moveTo>
                    <a:pt x="103" y="208"/>
                  </a:moveTo>
                  <a:lnTo>
                    <a:pt x="103" y="208"/>
                  </a:lnTo>
                  <a:lnTo>
                    <a:pt x="125" y="208"/>
                  </a:lnTo>
                  <a:lnTo>
                    <a:pt x="145" y="201"/>
                  </a:lnTo>
                  <a:lnTo>
                    <a:pt x="161" y="191"/>
                  </a:lnTo>
                  <a:lnTo>
                    <a:pt x="176" y="179"/>
                  </a:lnTo>
                  <a:lnTo>
                    <a:pt x="190" y="162"/>
                  </a:lnTo>
                  <a:lnTo>
                    <a:pt x="200" y="145"/>
                  </a:lnTo>
                  <a:lnTo>
                    <a:pt x="205" y="126"/>
                  </a:lnTo>
                  <a:lnTo>
                    <a:pt x="207" y="104"/>
                  </a:lnTo>
                  <a:lnTo>
                    <a:pt x="205" y="85"/>
                  </a:lnTo>
                  <a:lnTo>
                    <a:pt x="200" y="65"/>
                  </a:lnTo>
                  <a:lnTo>
                    <a:pt x="190" y="46"/>
                  </a:lnTo>
                  <a:lnTo>
                    <a:pt x="176" y="31"/>
                  </a:lnTo>
                  <a:lnTo>
                    <a:pt x="161" y="19"/>
                  </a:lnTo>
                  <a:lnTo>
                    <a:pt x="145" y="10"/>
                  </a:lnTo>
                  <a:lnTo>
                    <a:pt x="125" y="2"/>
                  </a:lnTo>
                  <a:lnTo>
                    <a:pt x="103" y="0"/>
                  </a:lnTo>
                  <a:lnTo>
                    <a:pt x="82" y="2"/>
                  </a:lnTo>
                  <a:lnTo>
                    <a:pt x="62" y="10"/>
                  </a:lnTo>
                  <a:lnTo>
                    <a:pt x="45" y="19"/>
                  </a:lnTo>
                  <a:lnTo>
                    <a:pt x="31" y="31"/>
                  </a:lnTo>
                  <a:lnTo>
                    <a:pt x="16" y="46"/>
                  </a:lnTo>
                  <a:lnTo>
                    <a:pt x="7" y="65"/>
                  </a:lnTo>
                  <a:lnTo>
                    <a:pt x="2" y="85"/>
                  </a:lnTo>
                  <a:lnTo>
                    <a:pt x="0" y="104"/>
                  </a:lnTo>
                  <a:lnTo>
                    <a:pt x="2" y="126"/>
                  </a:lnTo>
                  <a:lnTo>
                    <a:pt x="7" y="145"/>
                  </a:lnTo>
                  <a:lnTo>
                    <a:pt x="16" y="162"/>
                  </a:lnTo>
                  <a:lnTo>
                    <a:pt x="31" y="179"/>
                  </a:lnTo>
                  <a:lnTo>
                    <a:pt x="45" y="191"/>
                  </a:lnTo>
                  <a:lnTo>
                    <a:pt x="62" y="201"/>
                  </a:lnTo>
                  <a:lnTo>
                    <a:pt x="82" y="208"/>
                  </a:lnTo>
                  <a:lnTo>
                    <a:pt x="103" y="208"/>
                  </a:lnTo>
                  <a:close/>
                </a:path>
              </a:pathLst>
            </a:custGeom>
            <a:solidFill>
              <a:srgbClr val="FFFFFF"/>
            </a:solidFill>
            <a:ln w="7938">
              <a:solidFill>
                <a:srgbClr val="000000"/>
              </a:solidFill>
              <a:round/>
              <a:headEnd/>
              <a:tailEnd/>
            </a:ln>
          </p:spPr>
          <p:txBody>
            <a:bodyPr/>
            <a:lstStyle/>
            <a:p>
              <a:endParaRPr lang="en-US"/>
            </a:p>
          </p:txBody>
        </p:sp>
        <p:sp>
          <p:nvSpPr>
            <p:cNvPr id="51390" name="Line 20"/>
            <p:cNvSpPr>
              <a:spLocks noChangeAspect="1" noChangeShapeType="1"/>
            </p:cNvSpPr>
            <p:nvPr/>
          </p:nvSpPr>
          <p:spPr bwMode="auto">
            <a:xfrm>
              <a:off x="4150" y="1896"/>
              <a:ext cx="33" cy="1"/>
            </a:xfrm>
            <a:prstGeom prst="line">
              <a:avLst/>
            </a:prstGeom>
            <a:noFill/>
            <a:ln w="7938">
              <a:solidFill>
                <a:srgbClr val="000000"/>
              </a:solidFill>
              <a:round/>
              <a:headEnd/>
              <a:tailEnd/>
            </a:ln>
          </p:spPr>
          <p:txBody>
            <a:bodyPr/>
            <a:lstStyle/>
            <a:p>
              <a:endParaRPr lang="en-US"/>
            </a:p>
          </p:txBody>
        </p:sp>
        <p:sp>
          <p:nvSpPr>
            <p:cNvPr id="51391" name="Line 21"/>
            <p:cNvSpPr>
              <a:spLocks noChangeAspect="1" noChangeShapeType="1"/>
            </p:cNvSpPr>
            <p:nvPr/>
          </p:nvSpPr>
          <p:spPr bwMode="auto">
            <a:xfrm>
              <a:off x="4194" y="1896"/>
              <a:ext cx="33" cy="1"/>
            </a:xfrm>
            <a:prstGeom prst="line">
              <a:avLst/>
            </a:prstGeom>
            <a:noFill/>
            <a:ln w="7938">
              <a:solidFill>
                <a:srgbClr val="000000"/>
              </a:solidFill>
              <a:round/>
              <a:headEnd/>
              <a:tailEnd/>
            </a:ln>
          </p:spPr>
          <p:txBody>
            <a:bodyPr/>
            <a:lstStyle/>
            <a:p>
              <a:endParaRPr lang="en-US"/>
            </a:p>
          </p:txBody>
        </p:sp>
        <p:sp>
          <p:nvSpPr>
            <p:cNvPr id="51392" name="Line 22"/>
            <p:cNvSpPr>
              <a:spLocks noChangeAspect="1" noChangeShapeType="1"/>
            </p:cNvSpPr>
            <p:nvPr/>
          </p:nvSpPr>
          <p:spPr bwMode="auto">
            <a:xfrm>
              <a:off x="4237" y="1896"/>
              <a:ext cx="33" cy="1"/>
            </a:xfrm>
            <a:prstGeom prst="line">
              <a:avLst/>
            </a:prstGeom>
            <a:noFill/>
            <a:ln w="7938">
              <a:solidFill>
                <a:srgbClr val="000000"/>
              </a:solidFill>
              <a:round/>
              <a:headEnd/>
              <a:tailEnd/>
            </a:ln>
          </p:spPr>
          <p:txBody>
            <a:bodyPr/>
            <a:lstStyle/>
            <a:p>
              <a:endParaRPr lang="en-US"/>
            </a:p>
          </p:txBody>
        </p:sp>
        <p:sp>
          <p:nvSpPr>
            <p:cNvPr id="51393" name="Line 23"/>
            <p:cNvSpPr>
              <a:spLocks noChangeAspect="1" noChangeShapeType="1"/>
            </p:cNvSpPr>
            <p:nvPr/>
          </p:nvSpPr>
          <p:spPr bwMode="auto">
            <a:xfrm>
              <a:off x="4282" y="1896"/>
              <a:ext cx="32" cy="1"/>
            </a:xfrm>
            <a:prstGeom prst="line">
              <a:avLst/>
            </a:prstGeom>
            <a:noFill/>
            <a:ln w="7938">
              <a:solidFill>
                <a:srgbClr val="000000"/>
              </a:solidFill>
              <a:round/>
              <a:headEnd/>
              <a:tailEnd/>
            </a:ln>
          </p:spPr>
          <p:txBody>
            <a:bodyPr/>
            <a:lstStyle/>
            <a:p>
              <a:endParaRPr lang="en-US"/>
            </a:p>
          </p:txBody>
        </p:sp>
        <p:sp>
          <p:nvSpPr>
            <p:cNvPr id="51394" name="Line 24"/>
            <p:cNvSpPr>
              <a:spLocks noChangeAspect="1" noChangeShapeType="1"/>
            </p:cNvSpPr>
            <p:nvPr/>
          </p:nvSpPr>
          <p:spPr bwMode="auto">
            <a:xfrm>
              <a:off x="4326" y="1896"/>
              <a:ext cx="33" cy="1"/>
            </a:xfrm>
            <a:prstGeom prst="line">
              <a:avLst/>
            </a:prstGeom>
            <a:noFill/>
            <a:ln w="7938">
              <a:solidFill>
                <a:srgbClr val="000000"/>
              </a:solidFill>
              <a:round/>
              <a:headEnd/>
              <a:tailEnd/>
            </a:ln>
          </p:spPr>
          <p:txBody>
            <a:bodyPr/>
            <a:lstStyle/>
            <a:p>
              <a:endParaRPr lang="en-US"/>
            </a:p>
          </p:txBody>
        </p:sp>
        <p:sp>
          <p:nvSpPr>
            <p:cNvPr id="51395" name="Line 25"/>
            <p:cNvSpPr>
              <a:spLocks noChangeAspect="1" noChangeShapeType="1"/>
            </p:cNvSpPr>
            <p:nvPr/>
          </p:nvSpPr>
          <p:spPr bwMode="auto">
            <a:xfrm>
              <a:off x="4369" y="1896"/>
              <a:ext cx="9" cy="1"/>
            </a:xfrm>
            <a:prstGeom prst="line">
              <a:avLst/>
            </a:prstGeom>
            <a:noFill/>
            <a:ln w="7938">
              <a:solidFill>
                <a:srgbClr val="000000"/>
              </a:solidFill>
              <a:round/>
              <a:headEnd/>
              <a:tailEnd/>
            </a:ln>
          </p:spPr>
          <p:txBody>
            <a:bodyPr/>
            <a:lstStyle/>
            <a:p>
              <a:endParaRPr lang="en-US"/>
            </a:p>
          </p:txBody>
        </p:sp>
        <p:sp>
          <p:nvSpPr>
            <p:cNvPr id="51396" name="Freeform 26"/>
            <p:cNvSpPr>
              <a:spLocks noChangeAspect="1"/>
            </p:cNvSpPr>
            <p:nvPr/>
          </p:nvSpPr>
          <p:spPr bwMode="auto">
            <a:xfrm>
              <a:off x="4194" y="1841"/>
              <a:ext cx="159" cy="140"/>
            </a:xfrm>
            <a:custGeom>
              <a:avLst/>
              <a:gdLst>
                <a:gd name="T0" fmla="*/ 0 w 140"/>
                <a:gd name="T1" fmla="*/ 138 h 123"/>
                <a:gd name="T2" fmla="*/ 22 w 140"/>
                <a:gd name="T3" fmla="*/ 131 h 123"/>
                <a:gd name="T4" fmla="*/ 22 w 140"/>
                <a:gd name="T5" fmla="*/ 0 h 123"/>
                <a:gd name="T6" fmla="*/ 31 w 140"/>
                <a:gd name="T7" fmla="*/ 18 h 123"/>
                <a:gd name="T8" fmla="*/ 86 w 140"/>
                <a:gd name="T9" fmla="*/ 31 h 123"/>
                <a:gd name="T10" fmla="*/ 86 w 140"/>
                <a:gd name="T11" fmla="*/ 31 h 123"/>
                <a:gd name="T12" fmla="*/ 93 w 140"/>
                <a:gd name="T13" fmla="*/ 38 h 123"/>
                <a:gd name="T14" fmla="*/ 99 w 140"/>
                <a:gd name="T15" fmla="*/ 44 h 123"/>
                <a:gd name="T16" fmla="*/ 108 w 140"/>
                <a:gd name="T17" fmla="*/ 66 h 123"/>
                <a:gd name="T18" fmla="*/ 145 w 140"/>
                <a:gd name="T19" fmla="*/ 159 h 123"/>
                <a:gd name="T20" fmla="*/ 145 w 140"/>
                <a:gd name="T21" fmla="*/ 159 h 123"/>
                <a:gd name="T22" fmla="*/ 145 w 140"/>
                <a:gd name="T23" fmla="*/ 157 h 123"/>
                <a:gd name="T24" fmla="*/ 152 w 140"/>
                <a:gd name="T25" fmla="*/ 153 h 123"/>
                <a:gd name="T26" fmla="*/ 161 w 140"/>
                <a:gd name="T27" fmla="*/ 147 h 123"/>
                <a:gd name="T28" fmla="*/ 181 w 140"/>
                <a:gd name="T29" fmla="*/ 147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123"/>
                <a:gd name="T47" fmla="*/ 140 w 140"/>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123">
                  <a:moveTo>
                    <a:pt x="0" y="106"/>
                  </a:moveTo>
                  <a:lnTo>
                    <a:pt x="17" y="101"/>
                  </a:lnTo>
                  <a:lnTo>
                    <a:pt x="17" y="0"/>
                  </a:lnTo>
                  <a:lnTo>
                    <a:pt x="24" y="14"/>
                  </a:lnTo>
                  <a:lnTo>
                    <a:pt x="67" y="24"/>
                  </a:lnTo>
                  <a:lnTo>
                    <a:pt x="72" y="29"/>
                  </a:lnTo>
                  <a:lnTo>
                    <a:pt x="77" y="34"/>
                  </a:lnTo>
                  <a:lnTo>
                    <a:pt x="84" y="51"/>
                  </a:lnTo>
                  <a:lnTo>
                    <a:pt x="113" y="123"/>
                  </a:lnTo>
                  <a:lnTo>
                    <a:pt x="113" y="121"/>
                  </a:lnTo>
                  <a:lnTo>
                    <a:pt x="118" y="118"/>
                  </a:lnTo>
                  <a:lnTo>
                    <a:pt x="125" y="113"/>
                  </a:lnTo>
                  <a:lnTo>
                    <a:pt x="140" y="113"/>
                  </a:lnTo>
                </a:path>
              </a:pathLst>
            </a:custGeom>
            <a:noFill/>
            <a:ln w="15875">
              <a:solidFill>
                <a:srgbClr val="000000"/>
              </a:solidFill>
              <a:round/>
              <a:headEnd/>
              <a:tailEnd/>
            </a:ln>
          </p:spPr>
          <p:txBody>
            <a:bodyPr/>
            <a:lstStyle/>
            <a:p>
              <a:endParaRPr lang="en-US"/>
            </a:p>
          </p:txBody>
        </p:sp>
        <p:sp>
          <p:nvSpPr>
            <p:cNvPr id="51397" name="Rectangle 27"/>
            <p:cNvSpPr>
              <a:spLocks noChangeAspect="1" noChangeArrowheads="1"/>
            </p:cNvSpPr>
            <p:nvPr/>
          </p:nvSpPr>
          <p:spPr bwMode="auto">
            <a:xfrm>
              <a:off x="4024" y="940"/>
              <a:ext cx="13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E</a:t>
              </a:r>
              <a:r>
                <a:rPr lang="en-US" sz="1200" b="0" baseline="-25000">
                  <a:solidFill>
                    <a:srgbClr val="000000"/>
                  </a:solidFill>
                  <a:latin typeface="Times New Roman" pitchFamily="18" charset="0"/>
                </a:rPr>
                <a:t>ma</a:t>
              </a:r>
            </a:p>
          </p:txBody>
        </p:sp>
        <p:sp>
          <p:nvSpPr>
            <p:cNvPr id="51398" name="Rectangle 28"/>
            <p:cNvSpPr>
              <a:spLocks noChangeAspect="1" noChangeArrowheads="1"/>
            </p:cNvSpPr>
            <p:nvPr/>
          </p:nvSpPr>
          <p:spPr bwMode="auto">
            <a:xfrm>
              <a:off x="3547" y="658"/>
              <a:ext cx="13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R</a:t>
              </a:r>
              <a:r>
                <a:rPr lang="en-US" sz="1200" b="0" baseline="-25000">
                  <a:solidFill>
                    <a:srgbClr val="000000"/>
                  </a:solidFill>
                  <a:latin typeface="Times New Roman" pitchFamily="18" charset="0"/>
                </a:rPr>
                <a:t>ma</a:t>
              </a:r>
            </a:p>
          </p:txBody>
        </p:sp>
        <p:sp>
          <p:nvSpPr>
            <p:cNvPr id="51399" name="Rectangle 29"/>
            <p:cNvSpPr>
              <a:spLocks noChangeAspect="1" noChangeArrowheads="1"/>
            </p:cNvSpPr>
            <p:nvPr/>
          </p:nvSpPr>
          <p:spPr bwMode="auto">
            <a:xfrm>
              <a:off x="3816" y="1299"/>
              <a:ext cx="7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R</a:t>
              </a:r>
              <a:r>
                <a:rPr lang="en-US" sz="1200" b="0" baseline="-25000">
                  <a:solidFill>
                    <a:srgbClr val="000000"/>
                  </a:solidFill>
                  <a:latin typeface="Times New Roman" pitchFamily="18" charset="0"/>
                </a:rPr>
                <a:t>t</a:t>
              </a:r>
            </a:p>
          </p:txBody>
        </p:sp>
        <p:sp>
          <p:nvSpPr>
            <p:cNvPr id="51400" name="Rectangle 30"/>
            <p:cNvSpPr>
              <a:spLocks noChangeAspect="1" noChangeArrowheads="1"/>
            </p:cNvSpPr>
            <p:nvPr/>
          </p:nvSpPr>
          <p:spPr bwMode="auto">
            <a:xfrm>
              <a:off x="3986" y="1948"/>
              <a:ext cx="7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R</a:t>
              </a:r>
              <a:r>
                <a:rPr lang="en-US" sz="1200" b="0" baseline="-25000">
                  <a:solidFill>
                    <a:srgbClr val="000000"/>
                  </a:solidFill>
                  <a:latin typeface="Times New Roman" pitchFamily="18" charset="0"/>
                </a:rPr>
                <a:t>i</a:t>
              </a:r>
            </a:p>
          </p:txBody>
        </p:sp>
        <p:sp>
          <p:nvSpPr>
            <p:cNvPr id="51401" name="Rectangle 31"/>
            <p:cNvSpPr>
              <a:spLocks noChangeAspect="1" noChangeArrowheads="1"/>
            </p:cNvSpPr>
            <p:nvPr/>
          </p:nvSpPr>
          <p:spPr bwMode="auto">
            <a:xfrm>
              <a:off x="4541" y="1948"/>
              <a:ext cx="8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R</a:t>
              </a:r>
              <a:r>
                <a:rPr lang="en-US" sz="1200" b="0" baseline="-25000">
                  <a:solidFill>
                    <a:srgbClr val="000000"/>
                  </a:solidFill>
                  <a:latin typeface="Times New Roman" pitchFamily="18" charset="0"/>
                </a:rPr>
                <a:t>e</a:t>
              </a:r>
            </a:p>
          </p:txBody>
        </p:sp>
        <p:sp>
          <p:nvSpPr>
            <p:cNvPr id="51402" name="Rectangle 32"/>
            <p:cNvSpPr>
              <a:spLocks noChangeAspect="1" noChangeArrowheads="1"/>
            </p:cNvSpPr>
            <p:nvPr/>
          </p:nvSpPr>
          <p:spPr bwMode="auto">
            <a:xfrm>
              <a:off x="3605" y="2014"/>
              <a:ext cx="112" cy="115"/>
            </a:xfrm>
            <a:prstGeom prst="rect">
              <a:avLst/>
            </a:prstGeom>
            <a:noFill/>
            <a:ln w="9525">
              <a:noFill/>
              <a:miter lim="800000"/>
              <a:headEnd/>
              <a:tailEnd/>
            </a:ln>
          </p:spPr>
          <p:txBody>
            <a:bodyPr wrap="none" lIns="0" tIns="0" rIns="0" bIns="0">
              <a:spAutoFit/>
            </a:bodyPr>
            <a:lstStyle/>
            <a:p>
              <a:pPr eaLnBrk="1" hangingPunct="1"/>
              <a:r>
                <a:rPr lang="en-US" sz="1200" b="0">
                  <a:solidFill>
                    <a:srgbClr val="000000"/>
                  </a:solidFill>
                  <a:latin typeface="Times New Roman" pitchFamily="18" charset="0"/>
                </a:rPr>
                <a:t>(b)</a:t>
              </a:r>
              <a:endParaRPr lang="en-US" sz="1200" b="0">
                <a:latin typeface="Times New Roman" pitchFamily="18" charset="0"/>
              </a:endParaRPr>
            </a:p>
          </p:txBody>
        </p:sp>
        <p:sp>
          <p:nvSpPr>
            <p:cNvPr id="51403" name="Rectangle 33"/>
            <p:cNvSpPr>
              <a:spLocks noChangeAspect="1" noChangeArrowheads="1"/>
            </p:cNvSpPr>
            <p:nvPr/>
          </p:nvSpPr>
          <p:spPr bwMode="auto">
            <a:xfrm>
              <a:off x="4204" y="2049"/>
              <a:ext cx="141"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E</a:t>
              </a:r>
              <a:r>
                <a:rPr lang="en-US" sz="1200" b="0" baseline="-25000">
                  <a:solidFill>
                    <a:srgbClr val="000000"/>
                  </a:solidFill>
                  <a:latin typeface="Times New Roman" pitchFamily="18" charset="0"/>
                </a:rPr>
                <a:t>mp</a:t>
              </a:r>
            </a:p>
          </p:txBody>
        </p:sp>
        <p:sp>
          <p:nvSpPr>
            <p:cNvPr id="51404" name="Rectangle 34"/>
            <p:cNvSpPr>
              <a:spLocks noChangeAspect="1" noChangeArrowheads="1"/>
            </p:cNvSpPr>
            <p:nvPr/>
          </p:nvSpPr>
          <p:spPr bwMode="auto">
            <a:xfrm>
              <a:off x="5396" y="1660"/>
              <a:ext cx="141"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E</a:t>
              </a:r>
              <a:r>
                <a:rPr lang="en-US" sz="1200" b="0" baseline="-25000">
                  <a:solidFill>
                    <a:srgbClr val="000000"/>
                  </a:solidFill>
                  <a:latin typeface="Times New Roman" pitchFamily="18" charset="0"/>
                </a:rPr>
                <a:t>mb</a:t>
              </a:r>
            </a:p>
          </p:txBody>
        </p:sp>
        <p:sp>
          <p:nvSpPr>
            <p:cNvPr id="51405" name="Rectangle 35"/>
            <p:cNvSpPr>
              <a:spLocks noChangeAspect="1" noChangeArrowheads="1"/>
            </p:cNvSpPr>
            <p:nvPr/>
          </p:nvSpPr>
          <p:spPr bwMode="auto">
            <a:xfrm>
              <a:off x="5555" y="1389"/>
              <a:ext cx="141"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R</a:t>
              </a:r>
              <a:r>
                <a:rPr lang="en-US" sz="1200" b="0" baseline="-25000">
                  <a:solidFill>
                    <a:srgbClr val="000000"/>
                  </a:solidFill>
                  <a:latin typeface="Times New Roman" pitchFamily="18" charset="0"/>
                </a:rPr>
                <a:t>mb</a:t>
              </a:r>
            </a:p>
          </p:txBody>
        </p:sp>
        <p:sp>
          <p:nvSpPr>
            <p:cNvPr id="51406" name="Rectangle 36"/>
            <p:cNvSpPr>
              <a:spLocks noChangeAspect="1" noChangeArrowheads="1"/>
            </p:cNvSpPr>
            <p:nvPr/>
          </p:nvSpPr>
          <p:spPr bwMode="auto">
            <a:xfrm>
              <a:off x="5086" y="1378"/>
              <a:ext cx="146"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C</a:t>
              </a:r>
              <a:r>
                <a:rPr lang="en-US" sz="1200" b="0" baseline="-25000">
                  <a:solidFill>
                    <a:srgbClr val="000000"/>
                  </a:solidFill>
                  <a:latin typeface="Times New Roman" pitchFamily="18" charset="0"/>
                </a:rPr>
                <a:t>mb</a:t>
              </a:r>
            </a:p>
          </p:txBody>
        </p:sp>
        <p:sp>
          <p:nvSpPr>
            <p:cNvPr id="51407" name="Rectangle 37"/>
            <p:cNvSpPr>
              <a:spLocks noChangeAspect="1" noChangeArrowheads="1"/>
            </p:cNvSpPr>
            <p:nvPr/>
          </p:nvSpPr>
          <p:spPr bwMode="auto">
            <a:xfrm>
              <a:off x="3781" y="1600"/>
              <a:ext cx="7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E</a:t>
              </a:r>
              <a:r>
                <a:rPr lang="en-US" sz="1200" b="0" baseline="-25000">
                  <a:solidFill>
                    <a:srgbClr val="000000"/>
                  </a:solidFill>
                  <a:latin typeface="Times New Roman" pitchFamily="18" charset="0"/>
                </a:rPr>
                <a:t>j</a:t>
              </a:r>
            </a:p>
          </p:txBody>
        </p:sp>
        <p:sp>
          <p:nvSpPr>
            <p:cNvPr id="51408" name="Rectangle 38"/>
            <p:cNvSpPr>
              <a:spLocks noChangeAspect="1" noChangeArrowheads="1"/>
            </p:cNvSpPr>
            <p:nvPr/>
          </p:nvSpPr>
          <p:spPr bwMode="auto">
            <a:xfrm>
              <a:off x="3781" y="1762"/>
              <a:ext cx="7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E</a:t>
              </a:r>
              <a:r>
                <a:rPr lang="en-US" sz="1200" b="0" baseline="-25000">
                  <a:solidFill>
                    <a:srgbClr val="000000"/>
                  </a:solidFill>
                  <a:latin typeface="Times New Roman" pitchFamily="18" charset="0"/>
                </a:rPr>
                <a:t>t</a:t>
              </a:r>
            </a:p>
          </p:txBody>
        </p:sp>
        <p:sp>
          <p:nvSpPr>
            <p:cNvPr id="51409" name="Rectangle 39"/>
            <p:cNvSpPr>
              <a:spLocks noChangeAspect="1" noChangeArrowheads="1"/>
            </p:cNvSpPr>
            <p:nvPr/>
          </p:nvSpPr>
          <p:spPr bwMode="auto">
            <a:xfrm>
              <a:off x="4019" y="685"/>
              <a:ext cx="142"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C</a:t>
              </a:r>
              <a:r>
                <a:rPr lang="en-US" sz="1200" b="0" baseline="-25000">
                  <a:solidFill>
                    <a:srgbClr val="000000"/>
                  </a:solidFill>
                  <a:latin typeface="Times New Roman" pitchFamily="18" charset="0"/>
                </a:rPr>
                <a:t>ma</a:t>
              </a:r>
            </a:p>
          </p:txBody>
        </p:sp>
        <p:sp>
          <p:nvSpPr>
            <p:cNvPr id="51410" name="Rectangle 40"/>
            <p:cNvSpPr>
              <a:spLocks noChangeAspect="1" noChangeArrowheads="1"/>
            </p:cNvSpPr>
            <p:nvPr/>
          </p:nvSpPr>
          <p:spPr bwMode="auto">
            <a:xfrm>
              <a:off x="4303" y="1389"/>
              <a:ext cx="96"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C</a:t>
              </a:r>
              <a:r>
                <a:rPr lang="en-US" sz="1200" b="0" baseline="-25000">
                  <a:solidFill>
                    <a:srgbClr val="000000"/>
                  </a:solidFill>
                  <a:latin typeface="Times New Roman" pitchFamily="18" charset="0"/>
                </a:rPr>
                <a:t>d</a:t>
              </a:r>
            </a:p>
          </p:txBody>
        </p:sp>
        <p:sp>
          <p:nvSpPr>
            <p:cNvPr id="51411" name="Rectangle 41"/>
            <p:cNvSpPr>
              <a:spLocks noChangeAspect="1" noChangeArrowheads="1"/>
            </p:cNvSpPr>
            <p:nvPr/>
          </p:nvSpPr>
          <p:spPr bwMode="auto">
            <a:xfrm>
              <a:off x="3902" y="320"/>
              <a:ext cx="69" cy="115"/>
            </a:xfrm>
            <a:prstGeom prst="rect">
              <a:avLst/>
            </a:prstGeom>
            <a:noFill/>
            <a:ln w="9525">
              <a:noFill/>
              <a:miter lim="800000"/>
              <a:headEnd/>
              <a:tailEnd/>
            </a:ln>
          </p:spPr>
          <p:txBody>
            <a:bodyPr wrap="none" lIns="0" tIns="0" rIns="0" bIns="0">
              <a:spAutoFit/>
            </a:bodyPr>
            <a:lstStyle/>
            <a:p>
              <a:pPr eaLnBrk="1" hangingPunct="1"/>
              <a:r>
                <a:rPr lang="en-US" sz="1200" b="0">
                  <a:solidFill>
                    <a:srgbClr val="000000"/>
                  </a:solidFill>
                  <a:latin typeface="Times New Roman" pitchFamily="18" charset="0"/>
                </a:rPr>
                <a:t>A</a:t>
              </a:r>
              <a:endParaRPr lang="en-US" sz="1200" b="0">
                <a:latin typeface="Times New Roman" pitchFamily="18" charset="0"/>
              </a:endParaRPr>
            </a:p>
          </p:txBody>
        </p:sp>
        <p:sp>
          <p:nvSpPr>
            <p:cNvPr id="51412" name="Rectangle 42"/>
            <p:cNvSpPr>
              <a:spLocks noChangeAspect="1" noChangeArrowheads="1"/>
            </p:cNvSpPr>
            <p:nvPr/>
          </p:nvSpPr>
          <p:spPr bwMode="auto">
            <a:xfrm>
              <a:off x="5272" y="320"/>
              <a:ext cx="64" cy="115"/>
            </a:xfrm>
            <a:prstGeom prst="rect">
              <a:avLst/>
            </a:prstGeom>
            <a:noFill/>
            <a:ln w="9525">
              <a:noFill/>
              <a:miter lim="800000"/>
              <a:headEnd/>
              <a:tailEnd/>
            </a:ln>
          </p:spPr>
          <p:txBody>
            <a:bodyPr wrap="none" lIns="0" tIns="0" rIns="0" bIns="0">
              <a:spAutoFit/>
            </a:bodyPr>
            <a:lstStyle/>
            <a:p>
              <a:pPr eaLnBrk="1" hangingPunct="1"/>
              <a:r>
                <a:rPr lang="en-US" sz="1200" b="0">
                  <a:solidFill>
                    <a:srgbClr val="000000"/>
                  </a:solidFill>
                  <a:latin typeface="Times New Roman" pitchFamily="18" charset="0"/>
                </a:rPr>
                <a:t>B</a:t>
              </a:r>
              <a:endParaRPr lang="en-US" sz="1200" b="0">
                <a:latin typeface="Times New Roman" pitchFamily="18" charset="0"/>
              </a:endParaRPr>
            </a:p>
          </p:txBody>
        </p:sp>
        <p:sp>
          <p:nvSpPr>
            <p:cNvPr id="51413" name="Line 43"/>
            <p:cNvSpPr>
              <a:spLocks noChangeAspect="1" noChangeShapeType="1"/>
            </p:cNvSpPr>
            <p:nvPr/>
          </p:nvSpPr>
          <p:spPr bwMode="auto">
            <a:xfrm flipV="1">
              <a:off x="5309" y="492"/>
              <a:ext cx="1" cy="917"/>
            </a:xfrm>
            <a:prstGeom prst="line">
              <a:avLst/>
            </a:prstGeom>
            <a:noFill/>
            <a:ln w="7938">
              <a:solidFill>
                <a:srgbClr val="000000"/>
              </a:solidFill>
              <a:round/>
              <a:headEnd/>
              <a:tailEnd/>
            </a:ln>
          </p:spPr>
          <p:txBody>
            <a:bodyPr/>
            <a:lstStyle/>
            <a:p>
              <a:endParaRPr lang="en-US"/>
            </a:p>
          </p:txBody>
        </p:sp>
        <p:sp>
          <p:nvSpPr>
            <p:cNvPr id="51414" name="Line 44"/>
            <p:cNvSpPr>
              <a:spLocks noChangeAspect="1" noChangeShapeType="1"/>
            </p:cNvSpPr>
            <p:nvPr/>
          </p:nvSpPr>
          <p:spPr bwMode="auto">
            <a:xfrm flipV="1">
              <a:off x="5309" y="1439"/>
              <a:ext cx="1" cy="246"/>
            </a:xfrm>
            <a:prstGeom prst="line">
              <a:avLst/>
            </a:prstGeom>
            <a:noFill/>
            <a:ln w="7938">
              <a:solidFill>
                <a:srgbClr val="000000"/>
              </a:solidFill>
              <a:round/>
              <a:headEnd/>
              <a:tailEnd/>
            </a:ln>
          </p:spPr>
          <p:txBody>
            <a:bodyPr/>
            <a:lstStyle/>
            <a:p>
              <a:endParaRPr lang="en-US"/>
            </a:p>
          </p:txBody>
        </p:sp>
        <p:sp>
          <p:nvSpPr>
            <p:cNvPr id="51415" name="Freeform 45"/>
            <p:cNvSpPr>
              <a:spLocks noChangeAspect="1"/>
            </p:cNvSpPr>
            <p:nvPr/>
          </p:nvSpPr>
          <p:spPr bwMode="auto">
            <a:xfrm>
              <a:off x="4382" y="1724"/>
              <a:ext cx="927" cy="213"/>
            </a:xfrm>
            <a:custGeom>
              <a:avLst/>
              <a:gdLst>
                <a:gd name="T0" fmla="*/ 0 w 817"/>
                <a:gd name="T1" fmla="*/ 208 h 188"/>
                <a:gd name="T2" fmla="*/ 22 w 817"/>
                <a:gd name="T3" fmla="*/ 208 h 188"/>
                <a:gd name="T4" fmla="*/ 35 w 817"/>
                <a:gd name="T5" fmla="*/ 180 h 188"/>
                <a:gd name="T6" fmla="*/ 66 w 817"/>
                <a:gd name="T7" fmla="*/ 241 h 188"/>
                <a:gd name="T8" fmla="*/ 96 w 817"/>
                <a:gd name="T9" fmla="*/ 180 h 188"/>
                <a:gd name="T10" fmla="*/ 127 w 817"/>
                <a:gd name="T11" fmla="*/ 241 h 188"/>
                <a:gd name="T12" fmla="*/ 160 w 817"/>
                <a:gd name="T13" fmla="*/ 180 h 188"/>
                <a:gd name="T14" fmla="*/ 191 w 817"/>
                <a:gd name="T15" fmla="*/ 241 h 188"/>
                <a:gd name="T16" fmla="*/ 224 w 817"/>
                <a:gd name="T17" fmla="*/ 180 h 188"/>
                <a:gd name="T18" fmla="*/ 255 w 817"/>
                <a:gd name="T19" fmla="*/ 241 h 188"/>
                <a:gd name="T20" fmla="*/ 287 w 817"/>
                <a:gd name="T21" fmla="*/ 180 h 188"/>
                <a:gd name="T22" fmla="*/ 318 w 817"/>
                <a:gd name="T23" fmla="*/ 241 h 188"/>
                <a:gd name="T24" fmla="*/ 348 w 817"/>
                <a:gd name="T25" fmla="*/ 180 h 188"/>
                <a:gd name="T26" fmla="*/ 380 w 817"/>
                <a:gd name="T27" fmla="*/ 241 h 188"/>
                <a:gd name="T28" fmla="*/ 411 w 817"/>
                <a:gd name="T29" fmla="*/ 180 h 188"/>
                <a:gd name="T30" fmla="*/ 441 w 817"/>
                <a:gd name="T31" fmla="*/ 241 h 188"/>
                <a:gd name="T32" fmla="*/ 474 w 817"/>
                <a:gd name="T33" fmla="*/ 180 h 188"/>
                <a:gd name="T34" fmla="*/ 489 w 817"/>
                <a:gd name="T35" fmla="*/ 208 h 188"/>
                <a:gd name="T36" fmla="*/ 1052 w 817"/>
                <a:gd name="T37" fmla="*/ 208 h 188"/>
                <a:gd name="T38" fmla="*/ 1052 w 817"/>
                <a:gd name="T39" fmla="*/ 0 h 1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188"/>
                <a:gd name="T62" fmla="*/ 817 w 817"/>
                <a:gd name="T63" fmla="*/ 188 h 1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188">
                  <a:moveTo>
                    <a:pt x="0" y="162"/>
                  </a:moveTo>
                  <a:lnTo>
                    <a:pt x="17" y="162"/>
                  </a:lnTo>
                  <a:lnTo>
                    <a:pt x="27" y="140"/>
                  </a:lnTo>
                  <a:lnTo>
                    <a:pt x="51" y="188"/>
                  </a:lnTo>
                  <a:lnTo>
                    <a:pt x="75" y="140"/>
                  </a:lnTo>
                  <a:lnTo>
                    <a:pt x="99" y="188"/>
                  </a:lnTo>
                  <a:lnTo>
                    <a:pt x="124" y="140"/>
                  </a:lnTo>
                  <a:lnTo>
                    <a:pt x="148" y="188"/>
                  </a:lnTo>
                  <a:lnTo>
                    <a:pt x="174" y="140"/>
                  </a:lnTo>
                  <a:lnTo>
                    <a:pt x="198" y="188"/>
                  </a:lnTo>
                  <a:lnTo>
                    <a:pt x="223" y="140"/>
                  </a:lnTo>
                  <a:lnTo>
                    <a:pt x="247" y="188"/>
                  </a:lnTo>
                  <a:lnTo>
                    <a:pt x="271" y="140"/>
                  </a:lnTo>
                  <a:lnTo>
                    <a:pt x="295" y="188"/>
                  </a:lnTo>
                  <a:lnTo>
                    <a:pt x="319" y="140"/>
                  </a:lnTo>
                  <a:lnTo>
                    <a:pt x="343" y="188"/>
                  </a:lnTo>
                  <a:lnTo>
                    <a:pt x="368" y="140"/>
                  </a:lnTo>
                  <a:lnTo>
                    <a:pt x="380" y="162"/>
                  </a:lnTo>
                  <a:lnTo>
                    <a:pt x="817" y="162"/>
                  </a:lnTo>
                  <a:lnTo>
                    <a:pt x="817" y="0"/>
                  </a:lnTo>
                </a:path>
              </a:pathLst>
            </a:custGeom>
            <a:noFill/>
            <a:ln w="7938">
              <a:solidFill>
                <a:srgbClr val="000000"/>
              </a:solidFill>
              <a:round/>
              <a:headEnd/>
              <a:tailEnd/>
            </a:ln>
          </p:spPr>
          <p:txBody>
            <a:bodyPr/>
            <a:lstStyle/>
            <a:p>
              <a:endParaRPr lang="en-US"/>
            </a:p>
          </p:txBody>
        </p:sp>
        <p:sp>
          <p:nvSpPr>
            <p:cNvPr id="51416" name="Line 46"/>
            <p:cNvSpPr>
              <a:spLocks noChangeAspect="1" noChangeShapeType="1"/>
            </p:cNvSpPr>
            <p:nvPr/>
          </p:nvSpPr>
          <p:spPr bwMode="auto">
            <a:xfrm flipV="1">
              <a:off x="3939" y="494"/>
              <a:ext cx="1" cy="214"/>
            </a:xfrm>
            <a:prstGeom prst="line">
              <a:avLst/>
            </a:prstGeom>
            <a:noFill/>
            <a:ln w="7938">
              <a:solidFill>
                <a:srgbClr val="000000"/>
              </a:solidFill>
              <a:round/>
              <a:headEnd/>
              <a:tailEnd/>
            </a:ln>
          </p:spPr>
          <p:txBody>
            <a:bodyPr/>
            <a:lstStyle/>
            <a:p>
              <a:endParaRPr lang="en-US"/>
            </a:p>
          </p:txBody>
        </p:sp>
        <p:sp>
          <p:nvSpPr>
            <p:cNvPr id="51417" name="Line 47"/>
            <p:cNvSpPr>
              <a:spLocks noChangeAspect="1" noChangeShapeType="1"/>
            </p:cNvSpPr>
            <p:nvPr/>
          </p:nvSpPr>
          <p:spPr bwMode="auto">
            <a:xfrm flipV="1">
              <a:off x="3939" y="738"/>
              <a:ext cx="1" cy="235"/>
            </a:xfrm>
            <a:prstGeom prst="line">
              <a:avLst/>
            </a:prstGeom>
            <a:noFill/>
            <a:ln w="7938">
              <a:solidFill>
                <a:srgbClr val="000000"/>
              </a:solidFill>
              <a:round/>
              <a:headEnd/>
              <a:tailEnd/>
            </a:ln>
          </p:spPr>
          <p:txBody>
            <a:bodyPr/>
            <a:lstStyle/>
            <a:p>
              <a:endParaRPr lang="en-US"/>
            </a:p>
          </p:txBody>
        </p:sp>
        <p:sp>
          <p:nvSpPr>
            <p:cNvPr id="51418" name="Freeform 48"/>
            <p:cNvSpPr>
              <a:spLocks noChangeAspect="1"/>
            </p:cNvSpPr>
            <p:nvPr/>
          </p:nvSpPr>
          <p:spPr bwMode="auto">
            <a:xfrm>
              <a:off x="3912" y="1012"/>
              <a:ext cx="54" cy="640"/>
            </a:xfrm>
            <a:custGeom>
              <a:avLst/>
              <a:gdLst>
                <a:gd name="T0" fmla="*/ 30 w 48"/>
                <a:gd name="T1" fmla="*/ 725 h 565"/>
                <a:gd name="T2" fmla="*/ 30 w 48"/>
                <a:gd name="T3" fmla="*/ 591 h 565"/>
                <a:gd name="T4" fmla="*/ 0 w 48"/>
                <a:gd name="T5" fmla="*/ 577 h 565"/>
                <a:gd name="T6" fmla="*/ 61 w 48"/>
                <a:gd name="T7" fmla="*/ 545 h 565"/>
                <a:gd name="T8" fmla="*/ 0 w 48"/>
                <a:gd name="T9" fmla="*/ 514 h 565"/>
                <a:gd name="T10" fmla="*/ 61 w 48"/>
                <a:gd name="T11" fmla="*/ 484 h 565"/>
                <a:gd name="T12" fmla="*/ 0 w 48"/>
                <a:gd name="T13" fmla="*/ 453 h 565"/>
                <a:gd name="T14" fmla="*/ 61 w 48"/>
                <a:gd name="T15" fmla="*/ 421 h 565"/>
                <a:gd name="T16" fmla="*/ 0 w 48"/>
                <a:gd name="T17" fmla="*/ 390 h 565"/>
                <a:gd name="T18" fmla="*/ 61 w 48"/>
                <a:gd name="T19" fmla="*/ 359 h 565"/>
                <a:gd name="T20" fmla="*/ 0 w 48"/>
                <a:gd name="T21" fmla="*/ 328 h 565"/>
                <a:gd name="T22" fmla="*/ 61 w 48"/>
                <a:gd name="T23" fmla="*/ 298 h 565"/>
                <a:gd name="T24" fmla="*/ 0 w 48"/>
                <a:gd name="T25" fmla="*/ 267 h 565"/>
                <a:gd name="T26" fmla="*/ 61 w 48"/>
                <a:gd name="T27" fmla="*/ 234 h 565"/>
                <a:gd name="T28" fmla="*/ 0 w 48"/>
                <a:gd name="T29" fmla="*/ 202 h 565"/>
                <a:gd name="T30" fmla="*/ 61 w 48"/>
                <a:gd name="T31" fmla="*/ 171 h 565"/>
                <a:gd name="T32" fmla="*/ 30 w 48"/>
                <a:gd name="T33" fmla="*/ 155 h 565"/>
                <a:gd name="T34" fmla="*/ 30 w 48"/>
                <a:gd name="T35" fmla="*/ 0 h 5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65"/>
                <a:gd name="T56" fmla="*/ 48 w 48"/>
                <a:gd name="T57" fmla="*/ 565 h 5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65">
                  <a:moveTo>
                    <a:pt x="24" y="565"/>
                  </a:moveTo>
                  <a:lnTo>
                    <a:pt x="24" y="461"/>
                  </a:lnTo>
                  <a:lnTo>
                    <a:pt x="0" y="449"/>
                  </a:lnTo>
                  <a:lnTo>
                    <a:pt x="48" y="425"/>
                  </a:lnTo>
                  <a:lnTo>
                    <a:pt x="0" y="401"/>
                  </a:lnTo>
                  <a:lnTo>
                    <a:pt x="48" y="377"/>
                  </a:lnTo>
                  <a:lnTo>
                    <a:pt x="0" y="353"/>
                  </a:lnTo>
                  <a:lnTo>
                    <a:pt x="48" y="328"/>
                  </a:lnTo>
                  <a:lnTo>
                    <a:pt x="0" y="304"/>
                  </a:lnTo>
                  <a:lnTo>
                    <a:pt x="48" y="280"/>
                  </a:lnTo>
                  <a:lnTo>
                    <a:pt x="0" y="256"/>
                  </a:lnTo>
                  <a:lnTo>
                    <a:pt x="48" y="232"/>
                  </a:lnTo>
                  <a:lnTo>
                    <a:pt x="0" y="208"/>
                  </a:lnTo>
                  <a:lnTo>
                    <a:pt x="48" y="183"/>
                  </a:lnTo>
                  <a:lnTo>
                    <a:pt x="0" y="157"/>
                  </a:lnTo>
                  <a:lnTo>
                    <a:pt x="48" y="133"/>
                  </a:lnTo>
                  <a:lnTo>
                    <a:pt x="24" y="121"/>
                  </a:lnTo>
                  <a:lnTo>
                    <a:pt x="24" y="0"/>
                  </a:lnTo>
                </a:path>
              </a:pathLst>
            </a:custGeom>
            <a:noFill/>
            <a:ln w="7938">
              <a:solidFill>
                <a:srgbClr val="000000"/>
              </a:solidFill>
              <a:round/>
              <a:headEnd/>
              <a:tailEnd/>
            </a:ln>
          </p:spPr>
          <p:txBody>
            <a:bodyPr/>
            <a:lstStyle/>
            <a:p>
              <a:endParaRPr lang="en-US"/>
            </a:p>
          </p:txBody>
        </p:sp>
        <p:sp>
          <p:nvSpPr>
            <p:cNvPr id="51419" name="Line 49"/>
            <p:cNvSpPr>
              <a:spLocks noChangeAspect="1" noChangeShapeType="1"/>
            </p:cNvSpPr>
            <p:nvPr/>
          </p:nvSpPr>
          <p:spPr bwMode="auto">
            <a:xfrm flipV="1">
              <a:off x="3939" y="1691"/>
              <a:ext cx="1" cy="73"/>
            </a:xfrm>
            <a:prstGeom prst="line">
              <a:avLst/>
            </a:prstGeom>
            <a:noFill/>
            <a:ln w="7938">
              <a:solidFill>
                <a:srgbClr val="000000"/>
              </a:solidFill>
              <a:round/>
              <a:headEnd/>
              <a:tailEnd/>
            </a:ln>
          </p:spPr>
          <p:txBody>
            <a:bodyPr/>
            <a:lstStyle/>
            <a:p>
              <a:endParaRPr lang="en-US"/>
            </a:p>
          </p:txBody>
        </p:sp>
        <p:sp>
          <p:nvSpPr>
            <p:cNvPr id="51420" name="Freeform 50"/>
            <p:cNvSpPr>
              <a:spLocks noChangeAspect="1"/>
            </p:cNvSpPr>
            <p:nvPr/>
          </p:nvSpPr>
          <p:spPr bwMode="auto">
            <a:xfrm>
              <a:off x="3939" y="1805"/>
              <a:ext cx="209" cy="129"/>
            </a:xfrm>
            <a:custGeom>
              <a:avLst/>
              <a:gdLst>
                <a:gd name="T0" fmla="*/ 237 w 184"/>
                <a:gd name="T1" fmla="*/ 115 h 114"/>
                <a:gd name="T2" fmla="*/ 178 w 184"/>
                <a:gd name="T3" fmla="*/ 115 h 114"/>
                <a:gd name="T4" fmla="*/ 162 w 184"/>
                <a:gd name="T5" fmla="*/ 85 h 114"/>
                <a:gd name="T6" fmla="*/ 131 w 184"/>
                <a:gd name="T7" fmla="*/ 146 h 114"/>
                <a:gd name="T8" fmla="*/ 99 w 184"/>
                <a:gd name="T9" fmla="*/ 85 h 114"/>
                <a:gd name="T10" fmla="*/ 68 w 184"/>
                <a:gd name="T11" fmla="*/ 146 h 114"/>
                <a:gd name="T12" fmla="*/ 37 w 184"/>
                <a:gd name="T13" fmla="*/ 85 h 114"/>
                <a:gd name="T14" fmla="*/ 22 w 184"/>
                <a:gd name="T15" fmla="*/ 115 h 114"/>
                <a:gd name="T16" fmla="*/ 0 w 184"/>
                <a:gd name="T17" fmla="*/ 115 h 114"/>
                <a:gd name="T18" fmla="*/ 0 w 184"/>
                <a:gd name="T19" fmla="*/ 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14"/>
                <a:gd name="T32" fmla="*/ 184 w 18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14">
                  <a:moveTo>
                    <a:pt x="184" y="90"/>
                  </a:moveTo>
                  <a:lnTo>
                    <a:pt x="138" y="90"/>
                  </a:lnTo>
                  <a:lnTo>
                    <a:pt x="126" y="66"/>
                  </a:lnTo>
                  <a:lnTo>
                    <a:pt x="101" y="114"/>
                  </a:lnTo>
                  <a:lnTo>
                    <a:pt x="77" y="66"/>
                  </a:lnTo>
                  <a:lnTo>
                    <a:pt x="53" y="114"/>
                  </a:lnTo>
                  <a:lnTo>
                    <a:pt x="29" y="66"/>
                  </a:lnTo>
                  <a:lnTo>
                    <a:pt x="17" y="90"/>
                  </a:lnTo>
                  <a:lnTo>
                    <a:pt x="0" y="90"/>
                  </a:lnTo>
                  <a:lnTo>
                    <a:pt x="0" y="0"/>
                  </a:lnTo>
                </a:path>
              </a:pathLst>
            </a:custGeom>
            <a:noFill/>
            <a:ln w="7938">
              <a:solidFill>
                <a:srgbClr val="000000"/>
              </a:solidFill>
              <a:round/>
              <a:headEnd/>
              <a:tailEnd/>
            </a:ln>
          </p:spPr>
          <p:txBody>
            <a:bodyPr/>
            <a:lstStyle/>
            <a:p>
              <a:endParaRPr lang="en-US"/>
            </a:p>
          </p:txBody>
        </p:sp>
        <p:sp>
          <p:nvSpPr>
            <p:cNvPr id="51421" name="Line 51"/>
            <p:cNvSpPr>
              <a:spLocks noChangeAspect="1" noChangeShapeType="1"/>
            </p:cNvSpPr>
            <p:nvPr/>
          </p:nvSpPr>
          <p:spPr bwMode="auto">
            <a:xfrm>
              <a:off x="4312" y="1515"/>
              <a:ext cx="432" cy="365"/>
            </a:xfrm>
            <a:prstGeom prst="line">
              <a:avLst/>
            </a:prstGeom>
            <a:noFill/>
            <a:ln w="7938">
              <a:solidFill>
                <a:srgbClr val="000000"/>
              </a:solidFill>
              <a:round/>
              <a:headEnd/>
              <a:tailEnd/>
            </a:ln>
          </p:spPr>
          <p:txBody>
            <a:bodyPr/>
            <a:lstStyle/>
            <a:p>
              <a:endParaRPr lang="en-US"/>
            </a:p>
          </p:txBody>
        </p:sp>
        <p:sp>
          <p:nvSpPr>
            <p:cNvPr id="51422" name="Line 52"/>
            <p:cNvSpPr>
              <a:spLocks noChangeAspect="1" noChangeShapeType="1"/>
            </p:cNvSpPr>
            <p:nvPr/>
          </p:nvSpPr>
          <p:spPr bwMode="auto">
            <a:xfrm>
              <a:off x="3970" y="1219"/>
              <a:ext cx="319" cy="277"/>
            </a:xfrm>
            <a:prstGeom prst="line">
              <a:avLst/>
            </a:prstGeom>
            <a:noFill/>
            <a:ln w="7938">
              <a:solidFill>
                <a:srgbClr val="000000"/>
              </a:solidFill>
              <a:round/>
              <a:headEnd/>
              <a:tailEnd/>
            </a:ln>
          </p:spPr>
          <p:txBody>
            <a:bodyPr/>
            <a:lstStyle/>
            <a:p>
              <a:endParaRPr lang="en-US"/>
            </a:p>
          </p:txBody>
        </p:sp>
        <p:sp>
          <p:nvSpPr>
            <p:cNvPr id="51423" name="Line 53"/>
            <p:cNvSpPr>
              <a:spLocks noChangeAspect="1" noChangeShapeType="1"/>
            </p:cNvSpPr>
            <p:nvPr/>
          </p:nvSpPr>
          <p:spPr bwMode="auto">
            <a:xfrm>
              <a:off x="4257" y="1562"/>
              <a:ext cx="378" cy="320"/>
            </a:xfrm>
            <a:prstGeom prst="line">
              <a:avLst/>
            </a:prstGeom>
            <a:noFill/>
            <a:ln w="7938">
              <a:solidFill>
                <a:srgbClr val="000000"/>
              </a:solidFill>
              <a:round/>
              <a:headEnd/>
              <a:tailEnd/>
            </a:ln>
          </p:spPr>
          <p:txBody>
            <a:bodyPr/>
            <a:lstStyle/>
            <a:p>
              <a:endParaRPr lang="en-US"/>
            </a:p>
          </p:txBody>
        </p:sp>
        <p:sp>
          <p:nvSpPr>
            <p:cNvPr id="51424" name="Line 54"/>
            <p:cNvSpPr>
              <a:spLocks noChangeAspect="1" noChangeShapeType="1"/>
            </p:cNvSpPr>
            <p:nvPr/>
          </p:nvSpPr>
          <p:spPr bwMode="auto">
            <a:xfrm>
              <a:off x="3966" y="1302"/>
              <a:ext cx="271" cy="238"/>
            </a:xfrm>
            <a:prstGeom prst="line">
              <a:avLst/>
            </a:prstGeom>
            <a:noFill/>
            <a:ln w="7938">
              <a:solidFill>
                <a:srgbClr val="000000"/>
              </a:solidFill>
              <a:round/>
              <a:headEnd/>
              <a:tailEnd/>
            </a:ln>
          </p:spPr>
          <p:txBody>
            <a:bodyPr/>
            <a:lstStyle/>
            <a:p>
              <a:endParaRPr lang="en-US"/>
            </a:p>
          </p:txBody>
        </p:sp>
        <p:sp>
          <p:nvSpPr>
            <p:cNvPr id="51425" name="Line 55"/>
            <p:cNvSpPr>
              <a:spLocks noChangeAspect="1" noChangeShapeType="1"/>
            </p:cNvSpPr>
            <p:nvPr/>
          </p:nvSpPr>
          <p:spPr bwMode="auto">
            <a:xfrm>
              <a:off x="4214" y="1606"/>
              <a:ext cx="350" cy="298"/>
            </a:xfrm>
            <a:prstGeom prst="line">
              <a:avLst/>
            </a:prstGeom>
            <a:noFill/>
            <a:ln w="7938">
              <a:solidFill>
                <a:srgbClr val="000000"/>
              </a:solidFill>
              <a:round/>
              <a:headEnd/>
              <a:tailEnd/>
            </a:ln>
          </p:spPr>
          <p:txBody>
            <a:bodyPr/>
            <a:lstStyle/>
            <a:p>
              <a:endParaRPr lang="en-US"/>
            </a:p>
          </p:txBody>
        </p:sp>
        <p:sp>
          <p:nvSpPr>
            <p:cNvPr id="51426" name="Line 56"/>
            <p:cNvSpPr>
              <a:spLocks noChangeAspect="1" noChangeShapeType="1"/>
            </p:cNvSpPr>
            <p:nvPr/>
          </p:nvSpPr>
          <p:spPr bwMode="auto">
            <a:xfrm>
              <a:off x="3964" y="1384"/>
              <a:ext cx="233" cy="200"/>
            </a:xfrm>
            <a:prstGeom prst="line">
              <a:avLst/>
            </a:prstGeom>
            <a:noFill/>
            <a:ln w="7938">
              <a:solidFill>
                <a:srgbClr val="000000"/>
              </a:solidFill>
              <a:round/>
              <a:headEnd/>
              <a:tailEnd/>
            </a:ln>
          </p:spPr>
          <p:txBody>
            <a:bodyPr/>
            <a:lstStyle/>
            <a:p>
              <a:endParaRPr lang="en-US"/>
            </a:p>
          </p:txBody>
        </p:sp>
        <p:sp>
          <p:nvSpPr>
            <p:cNvPr id="51427" name="Line 57"/>
            <p:cNvSpPr>
              <a:spLocks noChangeAspect="1" noChangeShapeType="1"/>
            </p:cNvSpPr>
            <p:nvPr/>
          </p:nvSpPr>
          <p:spPr bwMode="auto">
            <a:xfrm>
              <a:off x="4177" y="1644"/>
              <a:ext cx="290" cy="246"/>
            </a:xfrm>
            <a:prstGeom prst="line">
              <a:avLst/>
            </a:prstGeom>
            <a:noFill/>
            <a:ln w="7938">
              <a:solidFill>
                <a:srgbClr val="000000"/>
              </a:solidFill>
              <a:round/>
              <a:headEnd/>
              <a:tailEnd/>
            </a:ln>
          </p:spPr>
          <p:txBody>
            <a:bodyPr/>
            <a:lstStyle/>
            <a:p>
              <a:endParaRPr lang="en-US"/>
            </a:p>
          </p:txBody>
        </p:sp>
        <p:sp>
          <p:nvSpPr>
            <p:cNvPr id="51428" name="Line 58"/>
            <p:cNvSpPr>
              <a:spLocks noChangeAspect="1" noChangeShapeType="1"/>
            </p:cNvSpPr>
            <p:nvPr/>
          </p:nvSpPr>
          <p:spPr bwMode="auto">
            <a:xfrm>
              <a:off x="3986" y="1480"/>
              <a:ext cx="170" cy="147"/>
            </a:xfrm>
            <a:prstGeom prst="line">
              <a:avLst/>
            </a:prstGeom>
            <a:noFill/>
            <a:ln w="7938">
              <a:solidFill>
                <a:srgbClr val="000000"/>
              </a:solidFill>
              <a:round/>
              <a:headEnd/>
              <a:tailEnd/>
            </a:ln>
          </p:spPr>
          <p:txBody>
            <a:bodyPr/>
            <a:lstStyle/>
            <a:p>
              <a:endParaRPr lang="en-US"/>
            </a:p>
          </p:txBody>
        </p:sp>
        <p:sp>
          <p:nvSpPr>
            <p:cNvPr id="51429" name="Freeform 59"/>
            <p:cNvSpPr>
              <a:spLocks noChangeAspect="1"/>
            </p:cNvSpPr>
            <p:nvPr/>
          </p:nvSpPr>
          <p:spPr bwMode="auto">
            <a:xfrm>
              <a:off x="4040" y="1743"/>
              <a:ext cx="33" cy="139"/>
            </a:xfrm>
            <a:custGeom>
              <a:avLst/>
              <a:gdLst>
                <a:gd name="T0" fmla="*/ 38 w 29"/>
                <a:gd name="T1" fmla="*/ 0 h 123"/>
                <a:gd name="T2" fmla="*/ 38 w 29"/>
                <a:gd name="T3" fmla="*/ 0 h 123"/>
                <a:gd name="T4" fmla="*/ 38 w 29"/>
                <a:gd name="T5" fmla="*/ 43 h 123"/>
                <a:gd name="T6" fmla="*/ 32 w 29"/>
                <a:gd name="T7" fmla="*/ 82 h 123"/>
                <a:gd name="T8" fmla="*/ 19 w 29"/>
                <a:gd name="T9" fmla="*/ 124 h 123"/>
                <a:gd name="T10" fmla="*/ 10 w 29"/>
                <a:gd name="T11" fmla="*/ 141 h 123"/>
                <a:gd name="T12" fmla="*/ 0 w 29"/>
                <a:gd name="T13" fmla="*/ 157 h 123"/>
                <a:gd name="T14" fmla="*/ 0 60000 65536"/>
                <a:gd name="T15" fmla="*/ 0 60000 65536"/>
                <a:gd name="T16" fmla="*/ 0 60000 65536"/>
                <a:gd name="T17" fmla="*/ 0 60000 65536"/>
                <a:gd name="T18" fmla="*/ 0 60000 65536"/>
                <a:gd name="T19" fmla="*/ 0 60000 65536"/>
                <a:gd name="T20" fmla="*/ 0 60000 65536"/>
                <a:gd name="T21" fmla="*/ 0 w 29"/>
                <a:gd name="T22" fmla="*/ 0 h 123"/>
                <a:gd name="T23" fmla="*/ 29 w 29"/>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23">
                  <a:moveTo>
                    <a:pt x="29" y="0"/>
                  </a:moveTo>
                  <a:lnTo>
                    <a:pt x="29" y="0"/>
                  </a:lnTo>
                  <a:lnTo>
                    <a:pt x="29" y="34"/>
                  </a:lnTo>
                  <a:lnTo>
                    <a:pt x="25" y="65"/>
                  </a:lnTo>
                  <a:lnTo>
                    <a:pt x="15" y="97"/>
                  </a:lnTo>
                  <a:lnTo>
                    <a:pt x="8" y="111"/>
                  </a:lnTo>
                  <a:lnTo>
                    <a:pt x="0" y="123"/>
                  </a:lnTo>
                </a:path>
              </a:pathLst>
            </a:custGeom>
            <a:noFill/>
            <a:ln w="7938">
              <a:solidFill>
                <a:srgbClr val="000000"/>
              </a:solidFill>
              <a:round/>
              <a:headEnd/>
              <a:tailEnd/>
            </a:ln>
          </p:spPr>
          <p:txBody>
            <a:bodyPr/>
            <a:lstStyle/>
            <a:p>
              <a:endParaRPr lang="en-US"/>
            </a:p>
          </p:txBody>
        </p:sp>
        <p:sp>
          <p:nvSpPr>
            <p:cNvPr id="51430" name="Freeform 60"/>
            <p:cNvSpPr>
              <a:spLocks noChangeAspect="1"/>
            </p:cNvSpPr>
            <p:nvPr/>
          </p:nvSpPr>
          <p:spPr bwMode="auto">
            <a:xfrm>
              <a:off x="3972" y="1518"/>
              <a:ext cx="99" cy="198"/>
            </a:xfrm>
            <a:custGeom>
              <a:avLst/>
              <a:gdLst>
                <a:gd name="T0" fmla="*/ 0 w 87"/>
                <a:gd name="T1" fmla="*/ 0 h 174"/>
                <a:gd name="T2" fmla="*/ 0 w 87"/>
                <a:gd name="T3" fmla="*/ 0 h 174"/>
                <a:gd name="T4" fmla="*/ 18 w 87"/>
                <a:gd name="T5" fmla="*/ 22 h 174"/>
                <a:gd name="T6" fmla="*/ 40 w 87"/>
                <a:gd name="T7" fmla="*/ 47 h 174"/>
                <a:gd name="T8" fmla="*/ 56 w 87"/>
                <a:gd name="T9" fmla="*/ 72 h 174"/>
                <a:gd name="T10" fmla="*/ 73 w 87"/>
                <a:gd name="T11" fmla="*/ 100 h 174"/>
                <a:gd name="T12" fmla="*/ 88 w 87"/>
                <a:gd name="T13" fmla="*/ 131 h 174"/>
                <a:gd name="T14" fmla="*/ 97 w 87"/>
                <a:gd name="T15" fmla="*/ 162 h 174"/>
                <a:gd name="T16" fmla="*/ 106 w 87"/>
                <a:gd name="T17" fmla="*/ 195 h 174"/>
                <a:gd name="T18" fmla="*/ 113 w 87"/>
                <a:gd name="T19" fmla="*/ 225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174"/>
                <a:gd name="T32" fmla="*/ 87 w 87"/>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174">
                  <a:moveTo>
                    <a:pt x="0" y="0"/>
                  </a:moveTo>
                  <a:lnTo>
                    <a:pt x="0" y="0"/>
                  </a:lnTo>
                  <a:lnTo>
                    <a:pt x="14" y="17"/>
                  </a:lnTo>
                  <a:lnTo>
                    <a:pt x="31" y="36"/>
                  </a:lnTo>
                  <a:lnTo>
                    <a:pt x="43" y="55"/>
                  </a:lnTo>
                  <a:lnTo>
                    <a:pt x="56" y="77"/>
                  </a:lnTo>
                  <a:lnTo>
                    <a:pt x="68" y="101"/>
                  </a:lnTo>
                  <a:lnTo>
                    <a:pt x="75" y="125"/>
                  </a:lnTo>
                  <a:lnTo>
                    <a:pt x="82" y="150"/>
                  </a:lnTo>
                  <a:lnTo>
                    <a:pt x="87" y="174"/>
                  </a:lnTo>
                </a:path>
              </a:pathLst>
            </a:custGeom>
            <a:noFill/>
            <a:ln w="7938">
              <a:solidFill>
                <a:srgbClr val="000000"/>
              </a:solidFill>
              <a:round/>
              <a:headEnd/>
              <a:tailEnd/>
            </a:ln>
          </p:spPr>
          <p:txBody>
            <a:bodyPr/>
            <a:lstStyle/>
            <a:p>
              <a:endParaRPr lang="en-US"/>
            </a:p>
          </p:txBody>
        </p:sp>
        <p:sp>
          <p:nvSpPr>
            <p:cNvPr id="51431" name="Line 61"/>
            <p:cNvSpPr>
              <a:spLocks noChangeAspect="1" noChangeShapeType="1"/>
            </p:cNvSpPr>
            <p:nvPr/>
          </p:nvSpPr>
          <p:spPr bwMode="auto">
            <a:xfrm flipV="1">
              <a:off x="4139" y="1611"/>
              <a:ext cx="30" cy="33"/>
            </a:xfrm>
            <a:prstGeom prst="line">
              <a:avLst/>
            </a:prstGeom>
            <a:noFill/>
            <a:ln w="15875">
              <a:solidFill>
                <a:srgbClr val="000000"/>
              </a:solidFill>
              <a:round/>
              <a:headEnd/>
              <a:tailEnd/>
            </a:ln>
          </p:spPr>
          <p:txBody>
            <a:bodyPr/>
            <a:lstStyle/>
            <a:p>
              <a:endParaRPr lang="en-US"/>
            </a:p>
          </p:txBody>
        </p:sp>
        <p:sp>
          <p:nvSpPr>
            <p:cNvPr id="51432" name="Line 62"/>
            <p:cNvSpPr>
              <a:spLocks noChangeAspect="1" noChangeShapeType="1"/>
            </p:cNvSpPr>
            <p:nvPr/>
          </p:nvSpPr>
          <p:spPr bwMode="auto">
            <a:xfrm flipV="1">
              <a:off x="4183" y="1571"/>
              <a:ext cx="31" cy="29"/>
            </a:xfrm>
            <a:prstGeom prst="line">
              <a:avLst/>
            </a:prstGeom>
            <a:noFill/>
            <a:ln w="15875">
              <a:solidFill>
                <a:srgbClr val="000000"/>
              </a:solidFill>
              <a:round/>
              <a:headEnd/>
              <a:tailEnd/>
            </a:ln>
          </p:spPr>
          <p:txBody>
            <a:bodyPr/>
            <a:lstStyle/>
            <a:p>
              <a:endParaRPr lang="en-US"/>
            </a:p>
          </p:txBody>
        </p:sp>
        <p:sp>
          <p:nvSpPr>
            <p:cNvPr id="51433" name="Line 63"/>
            <p:cNvSpPr>
              <a:spLocks noChangeAspect="1" noChangeShapeType="1"/>
            </p:cNvSpPr>
            <p:nvPr/>
          </p:nvSpPr>
          <p:spPr bwMode="auto">
            <a:xfrm flipV="1">
              <a:off x="4224" y="1526"/>
              <a:ext cx="30" cy="31"/>
            </a:xfrm>
            <a:prstGeom prst="line">
              <a:avLst/>
            </a:prstGeom>
            <a:noFill/>
            <a:ln w="15875">
              <a:solidFill>
                <a:srgbClr val="000000"/>
              </a:solidFill>
              <a:round/>
              <a:headEnd/>
              <a:tailEnd/>
            </a:ln>
          </p:spPr>
          <p:txBody>
            <a:bodyPr/>
            <a:lstStyle/>
            <a:p>
              <a:endParaRPr lang="en-US"/>
            </a:p>
          </p:txBody>
        </p:sp>
        <p:sp>
          <p:nvSpPr>
            <p:cNvPr id="51434" name="Line 64"/>
            <p:cNvSpPr>
              <a:spLocks noChangeAspect="1" noChangeShapeType="1"/>
            </p:cNvSpPr>
            <p:nvPr/>
          </p:nvSpPr>
          <p:spPr bwMode="auto">
            <a:xfrm flipV="1">
              <a:off x="4274" y="1480"/>
              <a:ext cx="29" cy="33"/>
            </a:xfrm>
            <a:prstGeom prst="line">
              <a:avLst/>
            </a:prstGeom>
            <a:noFill/>
            <a:ln w="15875">
              <a:solidFill>
                <a:srgbClr val="000000"/>
              </a:solidFill>
              <a:round/>
              <a:headEnd/>
              <a:tailEnd/>
            </a:ln>
          </p:spPr>
          <p:txBody>
            <a:bodyPr/>
            <a:lstStyle/>
            <a:p>
              <a:endParaRPr lang="en-US"/>
            </a:p>
          </p:txBody>
        </p:sp>
        <p:sp>
          <p:nvSpPr>
            <p:cNvPr id="51435" name="Line 65"/>
            <p:cNvSpPr>
              <a:spLocks noChangeAspect="1" noChangeShapeType="1"/>
            </p:cNvSpPr>
            <p:nvPr/>
          </p:nvSpPr>
          <p:spPr bwMode="auto">
            <a:xfrm flipV="1">
              <a:off x="4161" y="1631"/>
              <a:ext cx="30" cy="29"/>
            </a:xfrm>
            <a:prstGeom prst="line">
              <a:avLst/>
            </a:prstGeom>
            <a:noFill/>
            <a:ln w="15875">
              <a:solidFill>
                <a:srgbClr val="000000"/>
              </a:solidFill>
              <a:round/>
              <a:headEnd/>
              <a:tailEnd/>
            </a:ln>
          </p:spPr>
          <p:txBody>
            <a:bodyPr/>
            <a:lstStyle/>
            <a:p>
              <a:endParaRPr lang="en-US"/>
            </a:p>
          </p:txBody>
        </p:sp>
        <p:sp>
          <p:nvSpPr>
            <p:cNvPr id="51436" name="Line 66"/>
            <p:cNvSpPr>
              <a:spLocks noChangeAspect="1" noChangeShapeType="1"/>
            </p:cNvSpPr>
            <p:nvPr/>
          </p:nvSpPr>
          <p:spPr bwMode="auto">
            <a:xfrm>
              <a:off x="4044" y="1716"/>
              <a:ext cx="52" cy="1"/>
            </a:xfrm>
            <a:prstGeom prst="line">
              <a:avLst/>
            </a:prstGeom>
            <a:noFill/>
            <a:ln w="15875">
              <a:solidFill>
                <a:srgbClr val="000000"/>
              </a:solidFill>
              <a:round/>
              <a:headEnd/>
              <a:tailEnd/>
            </a:ln>
          </p:spPr>
          <p:txBody>
            <a:bodyPr/>
            <a:lstStyle/>
            <a:p>
              <a:endParaRPr lang="en-US"/>
            </a:p>
          </p:txBody>
        </p:sp>
        <p:sp>
          <p:nvSpPr>
            <p:cNvPr id="51437" name="Line 67"/>
            <p:cNvSpPr>
              <a:spLocks noChangeAspect="1" noChangeShapeType="1"/>
            </p:cNvSpPr>
            <p:nvPr/>
          </p:nvSpPr>
          <p:spPr bwMode="auto">
            <a:xfrm>
              <a:off x="4044" y="1743"/>
              <a:ext cx="52" cy="1"/>
            </a:xfrm>
            <a:prstGeom prst="line">
              <a:avLst/>
            </a:prstGeom>
            <a:noFill/>
            <a:ln w="15875">
              <a:solidFill>
                <a:srgbClr val="000000"/>
              </a:solidFill>
              <a:round/>
              <a:headEnd/>
              <a:tailEnd/>
            </a:ln>
          </p:spPr>
          <p:txBody>
            <a:bodyPr/>
            <a:lstStyle/>
            <a:p>
              <a:endParaRPr lang="en-US"/>
            </a:p>
          </p:txBody>
        </p:sp>
        <p:sp>
          <p:nvSpPr>
            <p:cNvPr id="51438" name="Line 68"/>
            <p:cNvSpPr>
              <a:spLocks noChangeAspect="1" noChangeShapeType="1"/>
            </p:cNvSpPr>
            <p:nvPr/>
          </p:nvSpPr>
          <p:spPr bwMode="auto">
            <a:xfrm flipV="1">
              <a:off x="4202" y="1586"/>
              <a:ext cx="30" cy="33"/>
            </a:xfrm>
            <a:prstGeom prst="line">
              <a:avLst/>
            </a:prstGeom>
            <a:noFill/>
            <a:ln w="15875">
              <a:solidFill>
                <a:srgbClr val="000000"/>
              </a:solidFill>
              <a:round/>
              <a:headEnd/>
              <a:tailEnd/>
            </a:ln>
          </p:spPr>
          <p:txBody>
            <a:bodyPr/>
            <a:lstStyle/>
            <a:p>
              <a:endParaRPr lang="en-US"/>
            </a:p>
          </p:txBody>
        </p:sp>
        <p:sp>
          <p:nvSpPr>
            <p:cNvPr id="51439" name="Line 69"/>
            <p:cNvSpPr>
              <a:spLocks noChangeAspect="1" noChangeShapeType="1"/>
            </p:cNvSpPr>
            <p:nvPr/>
          </p:nvSpPr>
          <p:spPr bwMode="auto">
            <a:xfrm flipV="1">
              <a:off x="4241" y="1546"/>
              <a:ext cx="29" cy="33"/>
            </a:xfrm>
            <a:prstGeom prst="line">
              <a:avLst/>
            </a:prstGeom>
            <a:noFill/>
            <a:ln w="15875">
              <a:solidFill>
                <a:srgbClr val="000000"/>
              </a:solidFill>
              <a:round/>
              <a:headEnd/>
              <a:tailEnd/>
            </a:ln>
          </p:spPr>
          <p:txBody>
            <a:bodyPr/>
            <a:lstStyle/>
            <a:p>
              <a:endParaRPr lang="en-US"/>
            </a:p>
          </p:txBody>
        </p:sp>
        <p:sp>
          <p:nvSpPr>
            <p:cNvPr id="51440" name="Line 70"/>
            <p:cNvSpPr>
              <a:spLocks noChangeAspect="1" noChangeShapeType="1"/>
            </p:cNvSpPr>
            <p:nvPr/>
          </p:nvSpPr>
          <p:spPr bwMode="auto">
            <a:xfrm flipV="1">
              <a:off x="4295" y="1499"/>
              <a:ext cx="31" cy="33"/>
            </a:xfrm>
            <a:prstGeom prst="line">
              <a:avLst/>
            </a:prstGeom>
            <a:noFill/>
            <a:ln w="15875">
              <a:solidFill>
                <a:srgbClr val="000000"/>
              </a:solidFill>
              <a:round/>
              <a:headEnd/>
              <a:tailEnd/>
            </a:ln>
          </p:spPr>
          <p:txBody>
            <a:bodyPr/>
            <a:lstStyle/>
            <a:p>
              <a:endParaRPr lang="en-US"/>
            </a:p>
          </p:txBody>
        </p:sp>
        <p:sp>
          <p:nvSpPr>
            <p:cNvPr id="51441" name="Freeform 71"/>
            <p:cNvSpPr>
              <a:spLocks noChangeAspect="1"/>
            </p:cNvSpPr>
            <p:nvPr/>
          </p:nvSpPr>
          <p:spPr bwMode="auto">
            <a:xfrm>
              <a:off x="3920" y="475"/>
              <a:ext cx="38" cy="38"/>
            </a:xfrm>
            <a:custGeom>
              <a:avLst/>
              <a:gdLst>
                <a:gd name="T0" fmla="*/ 21 w 34"/>
                <a:gd name="T1" fmla="*/ 42 h 34"/>
                <a:gd name="T2" fmla="*/ 21 w 34"/>
                <a:gd name="T3" fmla="*/ 42 h 34"/>
                <a:gd name="T4" fmla="*/ 30 w 34"/>
                <a:gd name="T5" fmla="*/ 40 h 34"/>
                <a:gd name="T6" fmla="*/ 36 w 34"/>
                <a:gd name="T7" fmla="*/ 36 h 34"/>
                <a:gd name="T8" fmla="*/ 39 w 34"/>
                <a:gd name="T9" fmla="*/ 28 h 34"/>
                <a:gd name="T10" fmla="*/ 42 w 34"/>
                <a:gd name="T11" fmla="*/ 21 h 34"/>
                <a:gd name="T12" fmla="*/ 42 w 34"/>
                <a:gd name="T13" fmla="*/ 21 h 34"/>
                <a:gd name="T14" fmla="*/ 39 w 34"/>
                <a:gd name="T15" fmla="*/ 12 h 34"/>
                <a:gd name="T16" fmla="*/ 36 w 34"/>
                <a:gd name="T17" fmla="*/ 7 h 34"/>
                <a:gd name="T18" fmla="*/ 30 w 34"/>
                <a:gd name="T19" fmla="*/ 0 h 34"/>
                <a:gd name="T20" fmla="*/ 21 w 34"/>
                <a:gd name="T21" fmla="*/ 0 h 34"/>
                <a:gd name="T22" fmla="*/ 21 w 34"/>
                <a:gd name="T23" fmla="*/ 0 h 34"/>
                <a:gd name="T24" fmla="*/ 12 w 34"/>
                <a:gd name="T25" fmla="*/ 0 h 34"/>
                <a:gd name="T26" fmla="*/ 7 w 34"/>
                <a:gd name="T27" fmla="*/ 7 h 34"/>
                <a:gd name="T28" fmla="*/ 2 w 34"/>
                <a:gd name="T29" fmla="*/ 12 h 34"/>
                <a:gd name="T30" fmla="*/ 0 w 34"/>
                <a:gd name="T31" fmla="*/ 21 h 34"/>
                <a:gd name="T32" fmla="*/ 0 w 34"/>
                <a:gd name="T33" fmla="*/ 21 h 34"/>
                <a:gd name="T34" fmla="*/ 2 w 34"/>
                <a:gd name="T35" fmla="*/ 28 h 34"/>
                <a:gd name="T36" fmla="*/ 7 w 34"/>
                <a:gd name="T37" fmla="*/ 36 h 34"/>
                <a:gd name="T38" fmla="*/ 12 w 34"/>
                <a:gd name="T39" fmla="*/ 40 h 34"/>
                <a:gd name="T40" fmla="*/ 21 w 34"/>
                <a:gd name="T41" fmla="*/ 42 h 34"/>
                <a:gd name="T42" fmla="*/ 21 w 34"/>
                <a:gd name="T43" fmla="*/ 42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34"/>
                <a:gd name="T68" fmla="*/ 34 w 34"/>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34">
                  <a:moveTo>
                    <a:pt x="17" y="34"/>
                  </a:moveTo>
                  <a:lnTo>
                    <a:pt x="17" y="34"/>
                  </a:lnTo>
                  <a:lnTo>
                    <a:pt x="24" y="32"/>
                  </a:lnTo>
                  <a:lnTo>
                    <a:pt x="29" y="29"/>
                  </a:lnTo>
                  <a:lnTo>
                    <a:pt x="31" y="22"/>
                  </a:lnTo>
                  <a:lnTo>
                    <a:pt x="34" y="17"/>
                  </a:lnTo>
                  <a:lnTo>
                    <a:pt x="31" y="10"/>
                  </a:lnTo>
                  <a:lnTo>
                    <a:pt x="29" y="5"/>
                  </a:lnTo>
                  <a:lnTo>
                    <a:pt x="24" y="0"/>
                  </a:lnTo>
                  <a:lnTo>
                    <a:pt x="17" y="0"/>
                  </a:lnTo>
                  <a:lnTo>
                    <a:pt x="10" y="0"/>
                  </a:lnTo>
                  <a:lnTo>
                    <a:pt x="5" y="5"/>
                  </a:lnTo>
                  <a:lnTo>
                    <a:pt x="2" y="10"/>
                  </a:lnTo>
                  <a:lnTo>
                    <a:pt x="0" y="17"/>
                  </a:lnTo>
                  <a:lnTo>
                    <a:pt x="2" y="22"/>
                  </a:lnTo>
                  <a:lnTo>
                    <a:pt x="5" y="29"/>
                  </a:lnTo>
                  <a:lnTo>
                    <a:pt x="10" y="32"/>
                  </a:lnTo>
                  <a:lnTo>
                    <a:pt x="17" y="34"/>
                  </a:lnTo>
                  <a:close/>
                </a:path>
              </a:pathLst>
            </a:custGeom>
            <a:solidFill>
              <a:srgbClr val="000000"/>
            </a:solidFill>
            <a:ln w="3175">
              <a:solidFill>
                <a:srgbClr val="000000"/>
              </a:solidFill>
              <a:round/>
              <a:headEnd/>
              <a:tailEnd/>
            </a:ln>
          </p:spPr>
          <p:txBody>
            <a:bodyPr/>
            <a:lstStyle/>
            <a:p>
              <a:endParaRPr lang="en-US"/>
            </a:p>
          </p:txBody>
        </p:sp>
        <p:sp>
          <p:nvSpPr>
            <p:cNvPr id="51442" name="Line 72"/>
            <p:cNvSpPr>
              <a:spLocks noChangeAspect="1" noChangeShapeType="1"/>
            </p:cNvSpPr>
            <p:nvPr/>
          </p:nvSpPr>
          <p:spPr bwMode="auto">
            <a:xfrm>
              <a:off x="3939" y="494"/>
              <a:ext cx="1" cy="1"/>
            </a:xfrm>
            <a:prstGeom prst="line">
              <a:avLst/>
            </a:prstGeom>
            <a:noFill/>
            <a:ln w="3175">
              <a:solidFill>
                <a:srgbClr val="000000"/>
              </a:solidFill>
              <a:round/>
              <a:headEnd/>
              <a:tailEnd/>
            </a:ln>
          </p:spPr>
          <p:txBody>
            <a:bodyPr/>
            <a:lstStyle/>
            <a:p>
              <a:endParaRPr lang="en-US"/>
            </a:p>
          </p:txBody>
        </p:sp>
        <p:sp>
          <p:nvSpPr>
            <p:cNvPr id="51443" name="Freeform 73"/>
            <p:cNvSpPr>
              <a:spLocks noChangeAspect="1"/>
            </p:cNvSpPr>
            <p:nvPr/>
          </p:nvSpPr>
          <p:spPr bwMode="auto">
            <a:xfrm>
              <a:off x="5289" y="475"/>
              <a:ext cx="39" cy="38"/>
            </a:xfrm>
            <a:custGeom>
              <a:avLst/>
              <a:gdLst>
                <a:gd name="T0" fmla="*/ 23 w 34"/>
                <a:gd name="T1" fmla="*/ 42 h 34"/>
                <a:gd name="T2" fmla="*/ 23 w 34"/>
                <a:gd name="T3" fmla="*/ 42 h 34"/>
                <a:gd name="T4" fmla="*/ 29 w 34"/>
                <a:gd name="T5" fmla="*/ 40 h 34"/>
                <a:gd name="T6" fmla="*/ 36 w 34"/>
                <a:gd name="T7" fmla="*/ 36 h 34"/>
                <a:gd name="T8" fmla="*/ 41 w 34"/>
                <a:gd name="T9" fmla="*/ 28 h 34"/>
                <a:gd name="T10" fmla="*/ 45 w 34"/>
                <a:gd name="T11" fmla="*/ 21 h 34"/>
                <a:gd name="T12" fmla="*/ 45 w 34"/>
                <a:gd name="T13" fmla="*/ 21 h 34"/>
                <a:gd name="T14" fmla="*/ 41 w 34"/>
                <a:gd name="T15" fmla="*/ 12 h 34"/>
                <a:gd name="T16" fmla="*/ 36 w 34"/>
                <a:gd name="T17" fmla="*/ 7 h 34"/>
                <a:gd name="T18" fmla="*/ 29 w 34"/>
                <a:gd name="T19" fmla="*/ 0 h 34"/>
                <a:gd name="T20" fmla="*/ 23 w 34"/>
                <a:gd name="T21" fmla="*/ 0 h 34"/>
                <a:gd name="T22" fmla="*/ 23 w 34"/>
                <a:gd name="T23" fmla="*/ 0 h 34"/>
                <a:gd name="T24" fmla="*/ 13 w 34"/>
                <a:gd name="T25" fmla="*/ 0 h 34"/>
                <a:gd name="T26" fmla="*/ 7 w 34"/>
                <a:gd name="T27" fmla="*/ 7 h 34"/>
                <a:gd name="T28" fmla="*/ 0 w 34"/>
                <a:gd name="T29" fmla="*/ 12 h 34"/>
                <a:gd name="T30" fmla="*/ 0 w 34"/>
                <a:gd name="T31" fmla="*/ 21 h 34"/>
                <a:gd name="T32" fmla="*/ 0 w 34"/>
                <a:gd name="T33" fmla="*/ 21 h 34"/>
                <a:gd name="T34" fmla="*/ 0 w 34"/>
                <a:gd name="T35" fmla="*/ 28 h 34"/>
                <a:gd name="T36" fmla="*/ 7 w 34"/>
                <a:gd name="T37" fmla="*/ 36 h 34"/>
                <a:gd name="T38" fmla="*/ 13 w 34"/>
                <a:gd name="T39" fmla="*/ 40 h 34"/>
                <a:gd name="T40" fmla="*/ 23 w 34"/>
                <a:gd name="T41" fmla="*/ 42 h 34"/>
                <a:gd name="T42" fmla="*/ 23 w 34"/>
                <a:gd name="T43" fmla="*/ 42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34"/>
                <a:gd name="T68" fmla="*/ 34 w 34"/>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34">
                  <a:moveTo>
                    <a:pt x="17" y="34"/>
                  </a:moveTo>
                  <a:lnTo>
                    <a:pt x="17" y="34"/>
                  </a:lnTo>
                  <a:lnTo>
                    <a:pt x="22" y="32"/>
                  </a:lnTo>
                  <a:lnTo>
                    <a:pt x="27" y="29"/>
                  </a:lnTo>
                  <a:lnTo>
                    <a:pt x="31" y="22"/>
                  </a:lnTo>
                  <a:lnTo>
                    <a:pt x="34" y="17"/>
                  </a:lnTo>
                  <a:lnTo>
                    <a:pt x="31" y="10"/>
                  </a:lnTo>
                  <a:lnTo>
                    <a:pt x="27" y="5"/>
                  </a:lnTo>
                  <a:lnTo>
                    <a:pt x="22" y="0"/>
                  </a:lnTo>
                  <a:lnTo>
                    <a:pt x="17" y="0"/>
                  </a:lnTo>
                  <a:lnTo>
                    <a:pt x="10" y="0"/>
                  </a:lnTo>
                  <a:lnTo>
                    <a:pt x="5" y="5"/>
                  </a:lnTo>
                  <a:lnTo>
                    <a:pt x="0" y="10"/>
                  </a:lnTo>
                  <a:lnTo>
                    <a:pt x="0" y="17"/>
                  </a:lnTo>
                  <a:lnTo>
                    <a:pt x="0" y="22"/>
                  </a:lnTo>
                  <a:lnTo>
                    <a:pt x="5" y="29"/>
                  </a:lnTo>
                  <a:lnTo>
                    <a:pt x="10" y="32"/>
                  </a:lnTo>
                  <a:lnTo>
                    <a:pt x="17" y="34"/>
                  </a:lnTo>
                  <a:close/>
                </a:path>
              </a:pathLst>
            </a:custGeom>
            <a:solidFill>
              <a:srgbClr val="000000"/>
            </a:solidFill>
            <a:ln w="3175">
              <a:solidFill>
                <a:srgbClr val="000000"/>
              </a:solidFill>
              <a:round/>
              <a:headEnd/>
              <a:tailEnd/>
            </a:ln>
          </p:spPr>
          <p:txBody>
            <a:bodyPr/>
            <a:lstStyle/>
            <a:p>
              <a:endParaRPr lang="en-US"/>
            </a:p>
          </p:txBody>
        </p:sp>
        <p:sp>
          <p:nvSpPr>
            <p:cNvPr id="51444" name="Line 74"/>
            <p:cNvSpPr>
              <a:spLocks noChangeAspect="1" noChangeShapeType="1"/>
            </p:cNvSpPr>
            <p:nvPr/>
          </p:nvSpPr>
          <p:spPr bwMode="auto">
            <a:xfrm>
              <a:off x="5309" y="494"/>
              <a:ext cx="1" cy="1"/>
            </a:xfrm>
            <a:prstGeom prst="line">
              <a:avLst/>
            </a:prstGeom>
            <a:noFill/>
            <a:ln w="3175">
              <a:solidFill>
                <a:srgbClr val="000000"/>
              </a:solidFill>
              <a:round/>
              <a:headEnd/>
              <a:tailEnd/>
            </a:ln>
          </p:spPr>
          <p:txBody>
            <a:bodyPr/>
            <a:lstStyle/>
            <a:p>
              <a:endParaRPr lang="en-US"/>
            </a:p>
          </p:txBody>
        </p:sp>
      </p:grpSp>
      <p:sp>
        <p:nvSpPr>
          <p:cNvPr id="51207" name="Freeform 109"/>
          <p:cNvSpPr>
            <a:spLocks noChangeAspect="1"/>
          </p:cNvSpPr>
          <p:nvPr/>
        </p:nvSpPr>
        <p:spPr bwMode="auto">
          <a:xfrm>
            <a:off x="2679700" y="1800225"/>
            <a:ext cx="304800" cy="34925"/>
          </a:xfrm>
          <a:custGeom>
            <a:avLst/>
            <a:gdLst>
              <a:gd name="T0" fmla="*/ 0 w 169"/>
              <a:gd name="T1" fmla="*/ 0 h 19"/>
              <a:gd name="T2" fmla="*/ 0 w 169"/>
              <a:gd name="T3" fmla="*/ 0 h 19"/>
              <a:gd name="T4" fmla="*/ 9759011 w 169"/>
              <a:gd name="T5" fmla="*/ 23651575 h 19"/>
              <a:gd name="T6" fmla="*/ 16264418 w 169"/>
              <a:gd name="T7" fmla="*/ 47303151 h 19"/>
              <a:gd name="T8" fmla="*/ 39034239 w 169"/>
              <a:gd name="T9" fmla="*/ 64197667 h 19"/>
              <a:gd name="T10" fmla="*/ 65055867 w 169"/>
              <a:gd name="T11" fmla="*/ 64197667 h 19"/>
              <a:gd name="T12" fmla="*/ 487919921 w 169"/>
              <a:gd name="T13" fmla="*/ 64197667 h 19"/>
              <a:gd name="T14" fmla="*/ 487919921 w 169"/>
              <a:gd name="T15" fmla="*/ 64197667 h 19"/>
              <a:gd name="T16" fmla="*/ 510687932 w 169"/>
              <a:gd name="T17" fmla="*/ 64197667 h 19"/>
              <a:gd name="T18" fmla="*/ 533457746 w 169"/>
              <a:gd name="T19" fmla="*/ 47303151 h 19"/>
              <a:gd name="T20" fmla="*/ 543216754 w 169"/>
              <a:gd name="T21" fmla="*/ 23651575 h 19"/>
              <a:gd name="T22" fmla="*/ 549722157 w 169"/>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9"/>
              <a:gd name="T37" fmla="*/ 0 h 19"/>
              <a:gd name="T38" fmla="*/ 169 w 16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9" h="19">
                <a:moveTo>
                  <a:pt x="0" y="0"/>
                </a:moveTo>
                <a:lnTo>
                  <a:pt x="0" y="0"/>
                </a:lnTo>
                <a:lnTo>
                  <a:pt x="3" y="7"/>
                </a:lnTo>
                <a:lnTo>
                  <a:pt x="5" y="14"/>
                </a:lnTo>
                <a:lnTo>
                  <a:pt x="12" y="19"/>
                </a:lnTo>
                <a:lnTo>
                  <a:pt x="20" y="19"/>
                </a:lnTo>
                <a:lnTo>
                  <a:pt x="150" y="19"/>
                </a:lnTo>
                <a:lnTo>
                  <a:pt x="157" y="19"/>
                </a:lnTo>
                <a:lnTo>
                  <a:pt x="164" y="14"/>
                </a:lnTo>
                <a:lnTo>
                  <a:pt x="167" y="7"/>
                </a:lnTo>
                <a:lnTo>
                  <a:pt x="169" y="0"/>
                </a:lnTo>
              </a:path>
            </a:pathLst>
          </a:custGeom>
          <a:noFill/>
          <a:ln w="7938">
            <a:solidFill>
              <a:srgbClr val="000000"/>
            </a:solidFill>
            <a:round/>
            <a:headEnd/>
            <a:tailEnd/>
          </a:ln>
        </p:spPr>
        <p:txBody>
          <a:bodyPr/>
          <a:lstStyle/>
          <a:p>
            <a:endParaRPr lang="en-US"/>
          </a:p>
        </p:txBody>
      </p:sp>
      <p:sp>
        <p:nvSpPr>
          <p:cNvPr id="51208" name="Freeform 110"/>
          <p:cNvSpPr>
            <a:spLocks noChangeAspect="1"/>
          </p:cNvSpPr>
          <p:nvPr/>
        </p:nvSpPr>
        <p:spPr bwMode="auto">
          <a:xfrm>
            <a:off x="2209800" y="1339850"/>
            <a:ext cx="831850" cy="168275"/>
          </a:xfrm>
          <a:custGeom>
            <a:avLst/>
            <a:gdLst>
              <a:gd name="T0" fmla="*/ 745647321 w 462"/>
              <a:gd name="T1" fmla="*/ 44864979 h 94"/>
              <a:gd name="T2" fmla="*/ 745647321 w 462"/>
              <a:gd name="T3" fmla="*/ 44864979 h 94"/>
              <a:gd name="T4" fmla="*/ 829939632 w 462"/>
              <a:gd name="T5" fmla="*/ 54479923 h 94"/>
              <a:gd name="T6" fmla="*/ 910987368 w 462"/>
              <a:gd name="T7" fmla="*/ 60888706 h 94"/>
              <a:gd name="T8" fmla="*/ 988794356 w 462"/>
              <a:gd name="T9" fmla="*/ 76912419 h 94"/>
              <a:gd name="T10" fmla="*/ 1056874599 w 462"/>
              <a:gd name="T11" fmla="*/ 99344901 h 94"/>
              <a:gd name="T12" fmla="*/ 1128197615 w 462"/>
              <a:gd name="T13" fmla="*/ 131392356 h 94"/>
              <a:gd name="T14" fmla="*/ 1193036884 w 462"/>
              <a:gd name="T15" fmla="*/ 163437992 h 94"/>
              <a:gd name="T16" fmla="*/ 1254633380 w 462"/>
              <a:gd name="T17" fmla="*/ 192281033 h 94"/>
              <a:gd name="T18" fmla="*/ 1309747929 w 462"/>
              <a:gd name="T19" fmla="*/ 230737229 h 94"/>
              <a:gd name="T20" fmla="*/ 1309747929 w 462"/>
              <a:gd name="T21" fmla="*/ 230737229 h 94"/>
              <a:gd name="T22" fmla="*/ 1348650410 w 462"/>
              <a:gd name="T23" fmla="*/ 253169767 h 94"/>
              <a:gd name="T24" fmla="*/ 1394038439 w 462"/>
              <a:gd name="T25" fmla="*/ 301239116 h 94"/>
              <a:gd name="T26" fmla="*/ 1497780190 w 462"/>
              <a:gd name="T27" fmla="*/ 301239116 h 94"/>
              <a:gd name="T28" fmla="*/ 1497780190 w 462"/>
              <a:gd name="T29" fmla="*/ 301239116 h 94"/>
              <a:gd name="T30" fmla="*/ 1481569922 w 462"/>
              <a:gd name="T31" fmla="*/ 278806634 h 94"/>
              <a:gd name="T32" fmla="*/ 1458877708 w 462"/>
              <a:gd name="T33" fmla="*/ 253169767 h 94"/>
              <a:gd name="T34" fmla="*/ 1403763159 w 462"/>
              <a:gd name="T35" fmla="*/ 208302956 h 94"/>
              <a:gd name="T36" fmla="*/ 1316231676 w 462"/>
              <a:gd name="T37" fmla="*/ 153824838 h 94"/>
              <a:gd name="T38" fmla="*/ 1222214645 w 462"/>
              <a:gd name="T39" fmla="*/ 108958055 h 94"/>
              <a:gd name="T40" fmla="*/ 1111989148 w 462"/>
              <a:gd name="T41" fmla="*/ 70503650 h 94"/>
              <a:gd name="T42" fmla="*/ 995278103 w 462"/>
              <a:gd name="T43" fmla="*/ 28841259 h 94"/>
              <a:gd name="T44" fmla="*/ 868842113 w 462"/>
              <a:gd name="T45" fmla="*/ 16023720 h 94"/>
              <a:gd name="T46" fmla="*/ 745647321 w 462"/>
              <a:gd name="T47" fmla="*/ 0 h 94"/>
              <a:gd name="T48" fmla="*/ 745647321 w 462"/>
              <a:gd name="T49" fmla="*/ 0 h 94"/>
              <a:gd name="T50" fmla="*/ 619211556 w 462"/>
              <a:gd name="T51" fmla="*/ 16023720 h 94"/>
              <a:gd name="T52" fmla="*/ 492775791 w 462"/>
              <a:gd name="T53" fmla="*/ 28841259 h 94"/>
              <a:gd name="T54" fmla="*/ 376066434 w 462"/>
              <a:gd name="T55" fmla="*/ 70503650 h 94"/>
              <a:gd name="T56" fmla="*/ 265839136 w 462"/>
              <a:gd name="T57" fmla="*/ 108958055 h 94"/>
              <a:gd name="T58" fmla="*/ 171823850 w 462"/>
              <a:gd name="T59" fmla="*/ 153824838 h 94"/>
              <a:gd name="T60" fmla="*/ 87533312 w 462"/>
              <a:gd name="T61" fmla="*/ 208302956 h 94"/>
              <a:gd name="T62" fmla="*/ 32418748 w 462"/>
              <a:gd name="T63" fmla="*/ 253169767 h 94"/>
              <a:gd name="T64" fmla="*/ 9726524 w 462"/>
              <a:gd name="T65" fmla="*/ 278806634 h 94"/>
              <a:gd name="T66" fmla="*/ 0 w 462"/>
              <a:gd name="T67" fmla="*/ 301239116 h 94"/>
              <a:gd name="T68" fmla="*/ 94017059 w 462"/>
              <a:gd name="T69" fmla="*/ 301239116 h 94"/>
              <a:gd name="T70" fmla="*/ 94017059 w 462"/>
              <a:gd name="T71" fmla="*/ 301239116 h 94"/>
              <a:gd name="T72" fmla="*/ 142646089 w 462"/>
              <a:gd name="T73" fmla="*/ 253169767 h 94"/>
              <a:gd name="T74" fmla="*/ 181548570 w 462"/>
              <a:gd name="T75" fmla="*/ 230737229 h 94"/>
              <a:gd name="T76" fmla="*/ 181548570 w 462"/>
              <a:gd name="T77" fmla="*/ 230737229 h 94"/>
              <a:gd name="T78" fmla="*/ 236663176 w 462"/>
              <a:gd name="T79" fmla="*/ 192281033 h 94"/>
              <a:gd name="T80" fmla="*/ 298259671 w 462"/>
              <a:gd name="T81" fmla="*/ 163437992 h 94"/>
              <a:gd name="T82" fmla="*/ 359856167 w 462"/>
              <a:gd name="T83" fmla="*/ 131392356 h 94"/>
              <a:gd name="T84" fmla="*/ 431179183 w 462"/>
              <a:gd name="T85" fmla="*/ 99344901 h 94"/>
              <a:gd name="T86" fmla="*/ 502502312 w 462"/>
              <a:gd name="T87" fmla="*/ 76912419 h 94"/>
              <a:gd name="T88" fmla="*/ 580309075 w 462"/>
              <a:gd name="T89" fmla="*/ 60888706 h 94"/>
              <a:gd name="T90" fmla="*/ 658115838 w 462"/>
              <a:gd name="T91" fmla="*/ 54479923 h 94"/>
              <a:gd name="T92" fmla="*/ 745647321 w 462"/>
              <a:gd name="T93" fmla="*/ 44864979 h 94"/>
              <a:gd name="T94" fmla="*/ 745647321 w 462"/>
              <a:gd name="T95" fmla="*/ 44864979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
              <a:gd name="T145" fmla="*/ 0 h 94"/>
              <a:gd name="T146" fmla="*/ 462 w 462"/>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 h="94">
                <a:moveTo>
                  <a:pt x="230" y="14"/>
                </a:moveTo>
                <a:lnTo>
                  <a:pt x="230" y="14"/>
                </a:lnTo>
                <a:lnTo>
                  <a:pt x="256" y="17"/>
                </a:lnTo>
                <a:lnTo>
                  <a:pt x="281" y="19"/>
                </a:lnTo>
                <a:lnTo>
                  <a:pt x="305" y="24"/>
                </a:lnTo>
                <a:lnTo>
                  <a:pt x="326" y="31"/>
                </a:lnTo>
                <a:lnTo>
                  <a:pt x="348" y="41"/>
                </a:lnTo>
                <a:lnTo>
                  <a:pt x="368" y="51"/>
                </a:lnTo>
                <a:lnTo>
                  <a:pt x="387" y="60"/>
                </a:lnTo>
                <a:lnTo>
                  <a:pt x="404" y="72"/>
                </a:lnTo>
                <a:lnTo>
                  <a:pt x="416" y="79"/>
                </a:lnTo>
                <a:lnTo>
                  <a:pt x="430" y="94"/>
                </a:lnTo>
                <a:lnTo>
                  <a:pt x="462" y="94"/>
                </a:lnTo>
                <a:lnTo>
                  <a:pt x="457" y="87"/>
                </a:lnTo>
                <a:lnTo>
                  <a:pt x="450" y="79"/>
                </a:lnTo>
                <a:lnTo>
                  <a:pt x="433" y="65"/>
                </a:lnTo>
                <a:lnTo>
                  <a:pt x="406" y="48"/>
                </a:lnTo>
                <a:lnTo>
                  <a:pt x="377" y="34"/>
                </a:lnTo>
                <a:lnTo>
                  <a:pt x="343" y="22"/>
                </a:lnTo>
                <a:lnTo>
                  <a:pt x="307" y="9"/>
                </a:lnTo>
                <a:lnTo>
                  <a:pt x="268" y="5"/>
                </a:lnTo>
                <a:lnTo>
                  <a:pt x="230" y="0"/>
                </a:lnTo>
                <a:lnTo>
                  <a:pt x="191" y="5"/>
                </a:lnTo>
                <a:lnTo>
                  <a:pt x="152" y="9"/>
                </a:lnTo>
                <a:lnTo>
                  <a:pt x="116" y="22"/>
                </a:lnTo>
                <a:lnTo>
                  <a:pt x="82" y="34"/>
                </a:lnTo>
                <a:lnTo>
                  <a:pt x="53" y="48"/>
                </a:lnTo>
                <a:lnTo>
                  <a:pt x="27" y="65"/>
                </a:lnTo>
                <a:lnTo>
                  <a:pt x="10" y="79"/>
                </a:lnTo>
                <a:lnTo>
                  <a:pt x="3" y="87"/>
                </a:lnTo>
                <a:lnTo>
                  <a:pt x="0" y="94"/>
                </a:lnTo>
                <a:lnTo>
                  <a:pt x="29" y="94"/>
                </a:lnTo>
                <a:lnTo>
                  <a:pt x="44" y="79"/>
                </a:lnTo>
                <a:lnTo>
                  <a:pt x="56" y="72"/>
                </a:lnTo>
                <a:lnTo>
                  <a:pt x="73" y="60"/>
                </a:lnTo>
                <a:lnTo>
                  <a:pt x="92" y="51"/>
                </a:lnTo>
                <a:lnTo>
                  <a:pt x="111" y="41"/>
                </a:lnTo>
                <a:lnTo>
                  <a:pt x="133" y="31"/>
                </a:lnTo>
                <a:lnTo>
                  <a:pt x="155" y="24"/>
                </a:lnTo>
                <a:lnTo>
                  <a:pt x="179" y="19"/>
                </a:lnTo>
                <a:lnTo>
                  <a:pt x="203" y="17"/>
                </a:lnTo>
                <a:lnTo>
                  <a:pt x="230" y="14"/>
                </a:lnTo>
                <a:close/>
              </a:path>
            </a:pathLst>
          </a:custGeom>
          <a:noFill/>
          <a:ln w="7938">
            <a:solidFill>
              <a:srgbClr val="000000"/>
            </a:solidFill>
            <a:round/>
            <a:headEnd/>
            <a:tailEnd/>
          </a:ln>
        </p:spPr>
        <p:txBody>
          <a:bodyPr/>
          <a:lstStyle/>
          <a:p>
            <a:endParaRPr lang="en-US"/>
          </a:p>
        </p:txBody>
      </p:sp>
      <p:sp>
        <p:nvSpPr>
          <p:cNvPr id="51209" name="Freeform 111"/>
          <p:cNvSpPr>
            <a:spLocks noChangeAspect="1"/>
          </p:cNvSpPr>
          <p:nvPr/>
        </p:nvSpPr>
        <p:spPr bwMode="auto">
          <a:xfrm>
            <a:off x="2209800" y="1508125"/>
            <a:ext cx="312738" cy="2257425"/>
          </a:xfrm>
          <a:custGeom>
            <a:avLst/>
            <a:gdLst>
              <a:gd name="T0" fmla="*/ 468414970 w 174"/>
              <a:gd name="T1" fmla="*/ 2147483647 h 1254"/>
              <a:gd name="T2" fmla="*/ 468414970 w 174"/>
              <a:gd name="T3" fmla="*/ 2147483647 h 1254"/>
              <a:gd name="T4" fmla="*/ 562098054 w 174"/>
              <a:gd name="T5" fmla="*/ 2147483647 h 1254"/>
              <a:gd name="T6" fmla="*/ 562098054 w 174"/>
              <a:gd name="T7" fmla="*/ 2147483647 h 1254"/>
              <a:gd name="T8" fmla="*/ 562098054 w 174"/>
              <a:gd name="T9" fmla="*/ 2147483647 h 1254"/>
              <a:gd name="T10" fmla="*/ 555636602 w 174"/>
              <a:gd name="T11" fmla="*/ 2147483647 h 1254"/>
              <a:gd name="T12" fmla="*/ 545945322 w 174"/>
              <a:gd name="T13" fmla="*/ 2147483647 h 1254"/>
              <a:gd name="T14" fmla="*/ 516871482 w 174"/>
              <a:gd name="T15" fmla="*/ 2147483647 h 1254"/>
              <a:gd name="T16" fmla="*/ 125986695 w 174"/>
              <a:gd name="T17" fmla="*/ 2147483647 h 1254"/>
              <a:gd name="T18" fmla="*/ 125986695 w 174"/>
              <a:gd name="T19" fmla="*/ 2147483647 h 1254"/>
              <a:gd name="T20" fmla="*/ 109835732 w 174"/>
              <a:gd name="T21" fmla="*/ 2147483647 h 1254"/>
              <a:gd name="T22" fmla="*/ 103374280 w 174"/>
              <a:gd name="T23" fmla="*/ 2147483647 h 1254"/>
              <a:gd name="T24" fmla="*/ 93683000 w 174"/>
              <a:gd name="T25" fmla="*/ 2147483647 h 1254"/>
              <a:gd name="T26" fmla="*/ 93683000 w 174"/>
              <a:gd name="T27" fmla="*/ 0 h 1254"/>
              <a:gd name="T28" fmla="*/ 0 w 174"/>
              <a:gd name="T29" fmla="*/ 0 h 1254"/>
              <a:gd name="T30" fmla="*/ 0 w 174"/>
              <a:gd name="T31" fmla="*/ 2147483647 h 1254"/>
              <a:gd name="T32" fmla="*/ 0 w 174"/>
              <a:gd name="T33" fmla="*/ 2147483647 h 1254"/>
              <a:gd name="T34" fmla="*/ 0 w 174"/>
              <a:gd name="T35" fmla="*/ 2147483647 h 1254"/>
              <a:gd name="T36" fmla="*/ 9691283 w 174"/>
              <a:gd name="T37" fmla="*/ 2147483647 h 1254"/>
              <a:gd name="T38" fmla="*/ 25844019 w 174"/>
              <a:gd name="T39" fmla="*/ 2147483647 h 1254"/>
              <a:gd name="T40" fmla="*/ 38765134 w 174"/>
              <a:gd name="T41" fmla="*/ 2147483647 h 1254"/>
              <a:gd name="T42" fmla="*/ 439341131 w 174"/>
              <a:gd name="T43" fmla="*/ 2147483647 h 1254"/>
              <a:gd name="T44" fmla="*/ 439341131 w 174"/>
              <a:gd name="T45" fmla="*/ 2147483647 h 1254"/>
              <a:gd name="T46" fmla="*/ 452262238 w 174"/>
              <a:gd name="T47" fmla="*/ 2147483647 h 1254"/>
              <a:gd name="T48" fmla="*/ 461953518 w 174"/>
              <a:gd name="T49" fmla="*/ 2147483647 h 1254"/>
              <a:gd name="T50" fmla="*/ 468414970 w 174"/>
              <a:gd name="T51" fmla="*/ 2147483647 h 1254"/>
              <a:gd name="T52" fmla="*/ 468414970 w 174"/>
              <a:gd name="T53" fmla="*/ 2147483647 h 1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4"/>
              <a:gd name="T82" fmla="*/ 0 h 1254"/>
              <a:gd name="T83" fmla="*/ 174 w 174"/>
              <a:gd name="T84" fmla="*/ 1254 h 12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4" h="1254">
                <a:moveTo>
                  <a:pt x="145" y="954"/>
                </a:moveTo>
                <a:lnTo>
                  <a:pt x="145" y="1254"/>
                </a:lnTo>
                <a:lnTo>
                  <a:pt x="174" y="1254"/>
                </a:lnTo>
                <a:lnTo>
                  <a:pt x="174" y="947"/>
                </a:lnTo>
                <a:lnTo>
                  <a:pt x="172" y="935"/>
                </a:lnTo>
                <a:lnTo>
                  <a:pt x="169" y="923"/>
                </a:lnTo>
                <a:lnTo>
                  <a:pt x="160" y="906"/>
                </a:lnTo>
                <a:lnTo>
                  <a:pt x="39" y="718"/>
                </a:lnTo>
                <a:lnTo>
                  <a:pt x="34" y="708"/>
                </a:lnTo>
                <a:lnTo>
                  <a:pt x="32" y="698"/>
                </a:lnTo>
                <a:lnTo>
                  <a:pt x="29" y="681"/>
                </a:lnTo>
                <a:lnTo>
                  <a:pt x="29" y="0"/>
                </a:lnTo>
                <a:lnTo>
                  <a:pt x="0" y="0"/>
                </a:lnTo>
                <a:lnTo>
                  <a:pt x="0" y="689"/>
                </a:lnTo>
                <a:lnTo>
                  <a:pt x="0" y="701"/>
                </a:lnTo>
                <a:lnTo>
                  <a:pt x="3" y="713"/>
                </a:lnTo>
                <a:lnTo>
                  <a:pt x="8" y="722"/>
                </a:lnTo>
                <a:lnTo>
                  <a:pt x="12" y="734"/>
                </a:lnTo>
                <a:lnTo>
                  <a:pt x="136" y="923"/>
                </a:lnTo>
                <a:lnTo>
                  <a:pt x="140" y="935"/>
                </a:lnTo>
                <a:lnTo>
                  <a:pt x="143" y="942"/>
                </a:lnTo>
                <a:lnTo>
                  <a:pt x="145" y="954"/>
                </a:lnTo>
                <a:close/>
              </a:path>
            </a:pathLst>
          </a:custGeom>
          <a:noFill/>
          <a:ln w="7938">
            <a:solidFill>
              <a:srgbClr val="000000"/>
            </a:solidFill>
            <a:round/>
            <a:headEnd/>
            <a:tailEnd/>
          </a:ln>
        </p:spPr>
        <p:txBody>
          <a:bodyPr/>
          <a:lstStyle/>
          <a:p>
            <a:endParaRPr lang="en-US"/>
          </a:p>
        </p:txBody>
      </p:sp>
      <p:sp>
        <p:nvSpPr>
          <p:cNvPr id="51210" name="Freeform 112"/>
          <p:cNvSpPr>
            <a:spLocks noChangeAspect="1"/>
          </p:cNvSpPr>
          <p:nvPr/>
        </p:nvSpPr>
        <p:spPr bwMode="auto">
          <a:xfrm>
            <a:off x="2722563" y="1508125"/>
            <a:ext cx="319087" cy="2257425"/>
          </a:xfrm>
          <a:custGeom>
            <a:avLst/>
            <a:gdLst>
              <a:gd name="T0" fmla="*/ 103997116 w 177"/>
              <a:gd name="T1" fmla="*/ 2147483647 h 1254"/>
              <a:gd name="T2" fmla="*/ 103997116 w 177"/>
              <a:gd name="T3" fmla="*/ 2147483647 h 1254"/>
              <a:gd name="T4" fmla="*/ 0 w 177"/>
              <a:gd name="T5" fmla="*/ 2147483647 h 1254"/>
              <a:gd name="T6" fmla="*/ 0 w 177"/>
              <a:gd name="T7" fmla="*/ 2147483647 h 1254"/>
              <a:gd name="T8" fmla="*/ 0 w 177"/>
              <a:gd name="T9" fmla="*/ 2147483647 h 1254"/>
              <a:gd name="T10" fmla="*/ 9749280 w 177"/>
              <a:gd name="T11" fmla="*/ 2147483647 h 1254"/>
              <a:gd name="T12" fmla="*/ 16250003 w 177"/>
              <a:gd name="T13" fmla="*/ 2147483647 h 1254"/>
              <a:gd name="T14" fmla="*/ 48748198 w 177"/>
              <a:gd name="T15" fmla="*/ 2147483647 h 1254"/>
              <a:gd name="T16" fmla="*/ 441987735 w 177"/>
              <a:gd name="T17" fmla="*/ 2147483647 h 1254"/>
              <a:gd name="T18" fmla="*/ 441987735 w 177"/>
              <a:gd name="T19" fmla="*/ 2147483647 h 1254"/>
              <a:gd name="T20" fmla="*/ 454987371 w 177"/>
              <a:gd name="T21" fmla="*/ 2147483647 h 1254"/>
              <a:gd name="T22" fmla="*/ 464736647 w 177"/>
              <a:gd name="T23" fmla="*/ 2147483647 h 1254"/>
              <a:gd name="T24" fmla="*/ 471237367 w 177"/>
              <a:gd name="T25" fmla="*/ 2147483647 h 1254"/>
              <a:gd name="T26" fmla="*/ 471237367 w 177"/>
              <a:gd name="T27" fmla="*/ 0 h 1254"/>
              <a:gd name="T28" fmla="*/ 575234567 w 177"/>
              <a:gd name="T29" fmla="*/ 0 h 1254"/>
              <a:gd name="T30" fmla="*/ 575234567 w 177"/>
              <a:gd name="T31" fmla="*/ 2147483647 h 1254"/>
              <a:gd name="T32" fmla="*/ 575234567 w 177"/>
              <a:gd name="T33" fmla="*/ 2147483647 h 1254"/>
              <a:gd name="T34" fmla="*/ 565485291 w 177"/>
              <a:gd name="T35" fmla="*/ 2147483647 h 1254"/>
              <a:gd name="T36" fmla="*/ 558984571 w 177"/>
              <a:gd name="T37" fmla="*/ 2147483647 h 1254"/>
              <a:gd name="T38" fmla="*/ 542734576 w 177"/>
              <a:gd name="T39" fmla="*/ 2147483647 h 1254"/>
              <a:gd name="T40" fmla="*/ 526486383 w 177"/>
              <a:gd name="T41" fmla="*/ 2147483647 h 1254"/>
              <a:gd name="T42" fmla="*/ 126746056 w 177"/>
              <a:gd name="T43" fmla="*/ 2147483647 h 1254"/>
              <a:gd name="T44" fmla="*/ 126746056 w 177"/>
              <a:gd name="T45" fmla="*/ 2147483647 h 1254"/>
              <a:gd name="T46" fmla="*/ 110497835 w 177"/>
              <a:gd name="T47" fmla="*/ 2147483647 h 1254"/>
              <a:gd name="T48" fmla="*/ 103997116 w 177"/>
              <a:gd name="T49" fmla="*/ 2147483647 h 1254"/>
              <a:gd name="T50" fmla="*/ 103997116 w 177"/>
              <a:gd name="T51" fmla="*/ 2147483647 h 1254"/>
              <a:gd name="T52" fmla="*/ 103997116 w 177"/>
              <a:gd name="T53" fmla="*/ 2147483647 h 1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7"/>
              <a:gd name="T82" fmla="*/ 0 h 1254"/>
              <a:gd name="T83" fmla="*/ 177 w 177"/>
              <a:gd name="T84" fmla="*/ 1254 h 12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7" h="1254">
                <a:moveTo>
                  <a:pt x="32" y="954"/>
                </a:moveTo>
                <a:lnTo>
                  <a:pt x="32" y="1254"/>
                </a:lnTo>
                <a:lnTo>
                  <a:pt x="0" y="1254"/>
                </a:lnTo>
                <a:lnTo>
                  <a:pt x="0" y="947"/>
                </a:lnTo>
                <a:lnTo>
                  <a:pt x="3" y="935"/>
                </a:lnTo>
                <a:lnTo>
                  <a:pt x="5" y="923"/>
                </a:lnTo>
                <a:lnTo>
                  <a:pt x="15" y="906"/>
                </a:lnTo>
                <a:lnTo>
                  <a:pt x="136" y="718"/>
                </a:lnTo>
                <a:lnTo>
                  <a:pt x="140" y="708"/>
                </a:lnTo>
                <a:lnTo>
                  <a:pt x="143" y="698"/>
                </a:lnTo>
                <a:lnTo>
                  <a:pt x="145" y="681"/>
                </a:lnTo>
                <a:lnTo>
                  <a:pt x="145" y="0"/>
                </a:lnTo>
                <a:lnTo>
                  <a:pt x="177" y="0"/>
                </a:lnTo>
                <a:lnTo>
                  <a:pt x="177" y="689"/>
                </a:lnTo>
                <a:lnTo>
                  <a:pt x="174" y="701"/>
                </a:lnTo>
                <a:lnTo>
                  <a:pt x="172" y="713"/>
                </a:lnTo>
                <a:lnTo>
                  <a:pt x="167" y="722"/>
                </a:lnTo>
                <a:lnTo>
                  <a:pt x="162" y="734"/>
                </a:lnTo>
                <a:lnTo>
                  <a:pt x="39" y="923"/>
                </a:lnTo>
                <a:lnTo>
                  <a:pt x="34" y="935"/>
                </a:lnTo>
                <a:lnTo>
                  <a:pt x="32" y="942"/>
                </a:lnTo>
                <a:lnTo>
                  <a:pt x="32" y="954"/>
                </a:lnTo>
                <a:close/>
              </a:path>
            </a:pathLst>
          </a:custGeom>
          <a:noFill/>
          <a:ln w="7938">
            <a:solidFill>
              <a:srgbClr val="000000"/>
            </a:solidFill>
            <a:round/>
            <a:headEnd/>
            <a:tailEnd/>
          </a:ln>
        </p:spPr>
        <p:txBody>
          <a:bodyPr/>
          <a:lstStyle/>
          <a:p>
            <a:endParaRPr lang="en-US"/>
          </a:p>
        </p:txBody>
      </p:sp>
      <p:sp>
        <p:nvSpPr>
          <p:cNvPr id="51211" name="Freeform 113"/>
          <p:cNvSpPr>
            <a:spLocks noChangeAspect="1"/>
          </p:cNvSpPr>
          <p:nvPr/>
        </p:nvSpPr>
        <p:spPr bwMode="auto">
          <a:xfrm>
            <a:off x="2324100" y="2749550"/>
            <a:ext cx="300038" cy="115888"/>
          </a:xfrm>
          <a:custGeom>
            <a:avLst/>
            <a:gdLst>
              <a:gd name="T0" fmla="*/ 0 w 167"/>
              <a:gd name="T1" fmla="*/ 206615782 h 65"/>
              <a:gd name="T2" fmla="*/ 0 w 167"/>
              <a:gd name="T3" fmla="*/ 206615782 h 65"/>
              <a:gd name="T4" fmla="*/ 61329929 w 167"/>
              <a:gd name="T5" fmla="*/ 152578125 h 65"/>
              <a:gd name="T6" fmla="*/ 116204523 w 167"/>
              <a:gd name="T7" fmla="*/ 114433134 h 65"/>
              <a:gd name="T8" fmla="*/ 180763004 w 167"/>
              <a:gd name="T9" fmla="*/ 76288171 h 65"/>
              <a:gd name="T10" fmla="*/ 242092960 w 167"/>
              <a:gd name="T11" fmla="*/ 44500985 h 65"/>
              <a:gd name="T12" fmla="*/ 313106719 w 167"/>
              <a:gd name="T13" fmla="*/ 28608284 h 65"/>
              <a:gd name="T14" fmla="*/ 380891926 w 167"/>
              <a:gd name="T15" fmla="*/ 12715585 h 65"/>
              <a:gd name="T16" fmla="*/ 461589542 w 167"/>
              <a:gd name="T17" fmla="*/ 6357793 h 65"/>
              <a:gd name="T18" fmla="*/ 539058719 w 167"/>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65"/>
              <a:gd name="T32" fmla="*/ 167 w 167"/>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65">
                <a:moveTo>
                  <a:pt x="0" y="65"/>
                </a:moveTo>
                <a:lnTo>
                  <a:pt x="0" y="65"/>
                </a:lnTo>
                <a:lnTo>
                  <a:pt x="19" y="48"/>
                </a:lnTo>
                <a:lnTo>
                  <a:pt x="36" y="36"/>
                </a:lnTo>
                <a:lnTo>
                  <a:pt x="56" y="24"/>
                </a:lnTo>
                <a:lnTo>
                  <a:pt x="75" y="14"/>
                </a:lnTo>
                <a:lnTo>
                  <a:pt x="97" y="9"/>
                </a:lnTo>
                <a:lnTo>
                  <a:pt x="118" y="4"/>
                </a:lnTo>
                <a:lnTo>
                  <a:pt x="143" y="2"/>
                </a:lnTo>
                <a:lnTo>
                  <a:pt x="167" y="0"/>
                </a:lnTo>
              </a:path>
            </a:pathLst>
          </a:custGeom>
          <a:noFill/>
          <a:ln w="7938">
            <a:solidFill>
              <a:srgbClr val="000000"/>
            </a:solidFill>
            <a:round/>
            <a:headEnd/>
            <a:tailEnd/>
          </a:ln>
        </p:spPr>
        <p:txBody>
          <a:bodyPr/>
          <a:lstStyle/>
          <a:p>
            <a:endParaRPr lang="en-US"/>
          </a:p>
        </p:txBody>
      </p:sp>
      <p:sp>
        <p:nvSpPr>
          <p:cNvPr id="51212" name="Freeform 114"/>
          <p:cNvSpPr>
            <a:spLocks noChangeAspect="1"/>
          </p:cNvSpPr>
          <p:nvPr/>
        </p:nvSpPr>
        <p:spPr bwMode="auto">
          <a:xfrm>
            <a:off x="2624138" y="2749550"/>
            <a:ext cx="300037" cy="115888"/>
          </a:xfrm>
          <a:custGeom>
            <a:avLst/>
            <a:gdLst>
              <a:gd name="T0" fmla="*/ 539055126 w 167"/>
              <a:gd name="T1" fmla="*/ 206615782 h 65"/>
              <a:gd name="T2" fmla="*/ 539055126 w 167"/>
              <a:gd name="T3" fmla="*/ 206615782 h 65"/>
              <a:gd name="T4" fmla="*/ 474496889 w 167"/>
              <a:gd name="T5" fmla="*/ 152578125 h 65"/>
              <a:gd name="T6" fmla="*/ 419624161 w 167"/>
              <a:gd name="T7" fmla="*/ 114433134 h 65"/>
              <a:gd name="T8" fmla="*/ 358294465 w 167"/>
              <a:gd name="T9" fmla="*/ 76288171 h 65"/>
              <a:gd name="T10" fmla="*/ 296964769 w 167"/>
              <a:gd name="T11" fmla="*/ 44500985 h 65"/>
              <a:gd name="T12" fmla="*/ 225951191 w 167"/>
              <a:gd name="T13" fmla="*/ 28608284 h 65"/>
              <a:gd name="T14" fmla="*/ 154937669 w 167"/>
              <a:gd name="T15" fmla="*/ 12715585 h 65"/>
              <a:gd name="T16" fmla="*/ 77468835 w 167"/>
              <a:gd name="T17" fmla="*/ 6357793 h 65"/>
              <a:gd name="T18" fmla="*/ 0 w 167"/>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65"/>
              <a:gd name="T32" fmla="*/ 167 w 167"/>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65">
                <a:moveTo>
                  <a:pt x="167" y="65"/>
                </a:moveTo>
                <a:lnTo>
                  <a:pt x="167" y="65"/>
                </a:lnTo>
                <a:lnTo>
                  <a:pt x="147" y="48"/>
                </a:lnTo>
                <a:lnTo>
                  <a:pt x="130" y="36"/>
                </a:lnTo>
                <a:lnTo>
                  <a:pt x="111" y="24"/>
                </a:lnTo>
                <a:lnTo>
                  <a:pt x="92" y="14"/>
                </a:lnTo>
                <a:lnTo>
                  <a:pt x="70" y="9"/>
                </a:lnTo>
                <a:lnTo>
                  <a:pt x="48" y="4"/>
                </a:lnTo>
                <a:lnTo>
                  <a:pt x="24" y="2"/>
                </a:lnTo>
                <a:lnTo>
                  <a:pt x="0" y="0"/>
                </a:lnTo>
              </a:path>
            </a:pathLst>
          </a:custGeom>
          <a:noFill/>
          <a:ln w="7938">
            <a:solidFill>
              <a:srgbClr val="000000"/>
            </a:solidFill>
            <a:round/>
            <a:headEnd/>
            <a:tailEnd/>
          </a:ln>
        </p:spPr>
        <p:txBody>
          <a:bodyPr/>
          <a:lstStyle/>
          <a:p>
            <a:endParaRPr lang="en-US"/>
          </a:p>
        </p:txBody>
      </p:sp>
      <p:sp>
        <p:nvSpPr>
          <p:cNvPr id="51213" name="Freeform 115"/>
          <p:cNvSpPr>
            <a:spLocks noChangeAspect="1"/>
          </p:cNvSpPr>
          <p:nvPr/>
        </p:nvSpPr>
        <p:spPr bwMode="auto">
          <a:xfrm>
            <a:off x="2419350" y="2940050"/>
            <a:ext cx="204788" cy="82550"/>
          </a:xfrm>
          <a:custGeom>
            <a:avLst/>
            <a:gdLst>
              <a:gd name="T0" fmla="*/ 0 w 114"/>
              <a:gd name="T1" fmla="*/ 148141366 h 46"/>
              <a:gd name="T2" fmla="*/ 0 w 114"/>
              <a:gd name="T3" fmla="*/ 148141366 h 46"/>
              <a:gd name="T4" fmla="*/ 103263451 w 114"/>
              <a:gd name="T5" fmla="*/ 77291926 h 46"/>
              <a:gd name="T6" fmla="*/ 196847977 w 114"/>
              <a:gd name="T7" fmla="*/ 32205271 h 46"/>
              <a:gd name="T8" fmla="*/ 280750014 w 114"/>
              <a:gd name="T9" fmla="*/ 6440694 h 46"/>
              <a:gd name="T10" fmla="*/ 367878303 w 114"/>
              <a:gd name="T11" fmla="*/ 0 h 46"/>
              <a:gd name="T12" fmla="*/ 0 60000 65536"/>
              <a:gd name="T13" fmla="*/ 0 60000 65536"/>
              <a:gd name="T14" fmla="*/ 0 60000 65536"/>
              <a:gd name="T15" fmla="*/ 0 60000 65536"/>
              <a:gd name="T16" fmla="*/ 0 60000 65536"/>
              <a:gd name="T17" fmla="*/ 0 60000 65536"/>
              <a:gd name="T18" fmla="*/ 0 w 114"/>
              <a:gd name="T19" fmla="*/ 0 h 46"/>
              <a:gd name="T20" fmla="*/ 114 w 114"/>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14" h="46">
                <a:moveTo>
                  <a:pt x="0" y="46"/>
                </a:moveTo>
                <a:lnTo>
                  <a:pt x="0" y="46"/>
                </a:lnTo>
                <a:lnTo>
                  <a:pt x="32" y="24"/>
                </a:lnTo>
                <a:lnTo>
                  <a:pt x="61" y="10"/>
                </a:lnTo>
                <a:lnTo>
                  <a:pt x="87" y="2"/>
                </a:lnTo>
                <a:lnTo>
                  <a:pt x="114" y="0"/>
                </a:lnTo>
              </a:path>
            </a:pathLst>
          </a:custGeom>
          <a:noFill/>
          <a:ln w="7938">
            <a:solidFill>
              <a:srgbClr val="000000"/>
            </a:solidFill>
            <a:round/>
            <a:headEnd/>
            <a:tailEnd/>
          </a:ln>
        </p:spPr>
        <p:txBody>
          <a:bodyPr/>
          <a:lstStyle/>
          <a:p>
            <a:endParaRPr lang="en-US"/>
          </a:p>
        </p:txBody>
      </p:sp>
      <p:sp>
        <p:nvSpPr>
          <p:cNvPr id="51214" name="Freeform 116"/>
          <p:cNvSpPr>
            <a:spLocks noChangeAspect="1"/>
          </p:cNvSpPr>
          <p:nvPr/>
        </p:nvSpPr>
        <p:spPr bwMode="auto">
          <a:xfrm>
            <a:off x="2624138" y="2940050"/>
            <a:ext cx="203200" cy="82550"/>
          </a:xfrm>
          <a:custGeom>
            <a:avLst/>
            <a:gdLst>
              <a:gd name="T0" fmla="*/ 365400368 w 113"/>
              <a:gd name="T1" fmla="*/ 148141366 h 46"/>
              <a:gd name="T2" fmla="*/ 365400368 w 113"/>
              <a:gd name="T3" fmla="*/ 148141366 h 46"/>
              <a:gd name="T4" fmla="*/ 265158058 w 113"/>
              <a:gd name="T5" fmla="*/ 77291926 h 46"/>
              <a:gd name="T6" fmla="*/ 171382127 w 113"/>
              <a:gd name="T7" fmla="*/ 32205271 h 46"/>
              <a:gd name="T8" fmla="*/ 84074455 w 113"/>
              <a:gd name="T9" fmla="*/ 6440694 h 46"/>
              <a:gd name="T10" fmla="*/ 0 w 113"/>
              <a:gd name="T11" fmla="*/ 0 h 46"/>
              <a:gd name="T12" fmla="*/ 0 60000 65536"/>
              <a:gd name="T13" fmla="*/ 0 60000 65536"/>
              <a:gd name="T14" fmla="*/ 0 60000 65536"/>
              <a:gd name="T15" fmla="*/ 0 60000 65536"/>
              <a:gd name="T16" fmla="*/ 0 60000 65536"/>
              <a:gd name="T17" fmla="*/ 0 60000 65536"/>
              <a:gd name="T18" fmla="*/ 0 w 113"/>
              <a:gd name="T19" fmla="*/ 0 h 46"/>
              <a:gd name="T20" fmla="*/ 113 w 11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13" h="46">
                <a:moveTo>
                  <a:pt x="113" y="46"/>
                </a:moveTo>
                <a:lnTo>
                  <a:pt x="113" y="46"/>
                </a:lnTo>
                <a:lnTo>
                  <a:pt x="82" y="24"/>
                </a:lnTo>
                <a:lnTo>
                  <a:pt x="53" y="10"/>
                </a:lnTo>
                <a:lnTo>
                  <a:pt x="26" y="2"/>
                </a:lnTo>
                <a:lnTo>
                  <a:pt x="0" y="0"/>
                </a:lnTo>
              </a:path>
            </a:pathLst>
          </a:custGeom>
          <a:noFill/>
          <a:ln w="7938">
            <a:solidFill>
              <a:srgbClr val="000000"/>
            </a:solidFill>
            <a:round/>
            <a:headEnd/>
            <a:tailEnd/>
          </a:ln>
        </p:spPr>
        <p:txBody>
          <a:bodyPr/>
          <a:lstStyle/>
          <a:p>
            <a:endParaRPr lang="en-US"/>
          </a:p>
        </p:txBody>
      </p:sp>
      <p:sp>
        <p:nvSpPr>
          <p:cNvPr id="51215" name="Freeform 117"/>
          <p:cNvSpPr>
            <a:spLocks noChangeAspect="1"/>
          </p:cNvSpPr>
          <p:nvPr/>
        </p:nvSpPr>
        <p:spPr bwMode="auto">
          <a:xfrm>
            <a:off x="2506663" y="3108325"/>
            <a:ext cx="117475" cy="49213"/>
          </a:xfrm>
          <a:custGeom>
            <a:avLst/>
            <a:gdLst>
              <a:gd name="T0" fmla="*/ 0 w 65"/>
              <a:gd name="T1" fmla="*/ 89700721 h 27"/>
              <a:gd name="T2" fmla="*/ 0 w 65"/>
              <a:gd name="T3" fmla="*/ 89700721 h 27"/>
              <a:gd name="T4" fmla="*/ 52261906 w 65"/>
              <a:gd name="T5" fmla="*/ 49834542 h 27"/>
              <a:gd name="T6" fmla="*/ 107789616 w 65"/>
              <a:gd name="T7" fmla="*/ 23255877 h 27"/>
              <a:gd name="T8" fmla="*/ 163317339 w 65"/>
              <a:gd name="T9" fmla="*/ 6643755 h 27"/>
              <a:gd name="T10" fmla="*/ 212313428 w 65"/>
              <a:gd name="T11" fmla="*/ 0 h 27"/>
              <a:gd name="T12" fmla="*/ 0 60000 65536"/>
              <a:gd name="T13" fmla="*/ 0 60000 65536"/>
              <a:gd name="T14" fmla="*/ 0 60000 65536"/>
              <a:gd name="T15" fmla="*/ 0 60000 65536"/>
              <a:gd name="T16" fmla="*/ 0 60000 65536"/>
              <a:gd name="T17" fmla="*/ 0 60000 65536"/>
              <a:gd name="T18" fmla="*/ 0 w 65"/>
              <a:gd name="T19" fmla="*/ 0 h 27"/>
              <a:gd name="T20" fmla="*/ 65 w 6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5" h="27">
                <a:moveTo>
                  <a:pt x="0" y="27"/>
                </a:moveTo>
                <a:lnTo>
                  <a:pt x="0" y="27"/>
                </a:lnTo>
                <a:lnTo>
                  <a:pt x="16" y="15"/>
                </a:lnTo>
                <a:lnTo>
                  <a:pt x="33" y="7"/>
                </a:lnTo>
                <a:lnTo>
                  <a:pt x="50" y="2"/>
                </a:lnTo>
                <a:lnTo>
                  <a:pt x="65" y="0"/>
                </a:lnTo>
              </a:path>
            </a:pathLst>
          </a:custGeom>
          <a:noFill/>
          <a:ln w="7938">
            <a:solidFill>
              <a:srgbClr val="000000"/>
            </a:solidFill>
            <a:round/>
            <a:headEnd/>
            <a:tailEnd/>
          </a:ln>
        </p:spPr>
        <p:txBody>
          <a:bodyPr/>
          <a:lstStyle/>
          <a:p>
            <a:endParaRPr lang="en-US"/>
          </a:p>
        </p:txBody>
      </p:sp>
      <p:sp>
        <p:nvSpPr>
          <p:cNvPr id="51216" name="Freeform 118"/>
          <p:cNvSpPr>
            <a:spLocks noChangeAspect="1"/>
          </p:cNvSpPr>
          <p:nvPr/>
        </p:nvSpPr>
        <p:spPr bwMode="auto">
          <a:xfrm>
            <a:off x="2624138" y="3108325"/>
            <a:ext cx="117475" cy="49213"/>
          </a:xfrm>
          <a:custGeom>
            <a:avLst/>
            <a:gdLst>
              <a:gd name="T0" fmla="*/ 212313428 w 65"/>
              <a:gd name="T1" fmla="*/ 89700721 h 27"/>
              <a:gd name="T2" fmla="*/ 212313428 w 65"/>
              <a:gd name="T3" fmla="*/ 89700721 h 27"/>
              <a:gd name="T4" fmla="*/ 156785732 w 65"/>
              <a:gd name="T5" fmla="*/ 49834542 h 27"/>
              <a:gd name="T6" fmla="*/ 101258009 w 65"/>
              <a:gd name="T7" fmla="*/ 23255877 h 27"/>
              <a:gd name="T8" fmla="*/ 45728492 w 65"/>
              <a:gd name="T9" fmla="*/ 6643755 h 27"/>
              <a:gd name="T10" fmla="*/ 0 w 65"/>
              <a:gd name="T11" fmla="*/ 0 h 27"/>
              <a:gd name="T12" fmla="*/ 0 60000 65536"/>
              <a:gd name="T13" fmla="*/ 0 60000 65536"/>
              <a:gd name="T14" fmla="*/ 0 60000 65536"/>
              <a:gd name="T15" fmla="*/ 0 60000 65536"/>
              <a:gd name="T16" fmla="*/ 0 60000 65536"/>
              <a:gd name="T17" fmla="*/ 0 60000 65536"/>
              <a:gd name="T18" fmla="*/ 0 w 65"/>
              <a:gd name="T19" fmla="*/ 0 h 27"/>
              <a:gd name="T20" fmla="*/ 65 w 6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5" h="27">
                <a:moveTo>
                  <a:pt x="65" y="27"/>
                </a:moveTo>
                <a:lnTo>
                  <a:pt x="65" y="27"/>
                </a:lnTo>
                <a:lnTo>
                  <a:pt x="48" y="15"/>
                </a:lnTo>
                <a:lnTo>
                  <a:pt x="31" y="7"/>
                </a:lnTo>
                <a:lnTo>
                  <a:pt x="14" y="2"/>
                </a:lnTo>
                <a:lnTo>
                  <a:pt x="0" y="0"/>
                </a:lnTo>
              </a:path>
            </a:pathLst>
          </a:custGeom>
          <a:noFill/>
          <a:ln w="7938">
            <a:solidFill>
              <a:srgbClr val="000000"/>
            </a:solidFill>
            <a:round/>
            <a:headEnd/>
            <a:tailEnd/>
          </a:ln>
        </p:spPr>
        <p:txBody>
          <a:bodyPr/>
          <a:lstStyle/>
          <a:p>
            <a:endParaRPr lang="en-US"/>
          </a:p>
        </p:txBody>
      </p:sp>
      <p:sp>
        <p:nvSpPr>
          <p:cNvPr id="51217" name="Freeform 119"/>
          <p:cNvSpPr>
            <a:spLocks noChangeAspect="1"/>
          </p:cNvSpPr>
          <p:nvPr/>
        </p:nvSpPr>
        <p:spPr bwMode="auto">
          <a:xfrm>
            <a:off x="2522538" y="3282950"/>
            <a:ext cx="101600" cy="44450"/>
          </a:xfrm>
          <a:custGeom>
            <a:avLst/>
            <a:gdLst>
              <a:gd name="T0" fmla="*/ 0 w 56"/>
              <a:gd name="T1" fmla="*/ 82325107 h 24"/>
              <a:gd name="T2" fmla="*/ 0 w 56"/>
              <a:gd name="T3" fmla="*/ 82325107 h 24"/>
              <a:gd name="T4" fmla="*/ 55958013 w 56"/>
              <a:gd name="T5" fmla="*/ 41162553 h 24"/>
              <a:gd name="T6" fmla="*/ 105331985 w 56"/>
              <a:gd name="T7" fmla="*/ 17150293 h 24"/>
              <a:gd name="T8" fmla="*/ 144832632 w 56"/>
              <a:gd name="T9" fmla="*/ 6860116 h 24"/>
              <a:gd name="T10" fmla="*/ 184331435 w 56"/>
              <a:gd name="T11" fmla="*/ 0 h 24"/>
              <a:gd name="T12" fmla="*/ 0 60000 65536"/>
              <a:gd name="T13" fmla="*/ 0 60000 65536"/>
              <a:gd name="T14" fmla="*/ 0 60000 65536"/>
              <a:gd name="T15" fmla="*/ 0 60000 65536"/>
              <a:gd name="T16" fmla="*/ 0 60000 65536"/>
              <a:gd name="T17" fmla="*/ 0 60000 65536"/>
              <a:gd name="T18" fmla="*/ 0 w 56"/>
              <a:gd name="T19" fmla="*/ 0 h 24"/>
              <a:gd name="T20" fmla="*/ 56 w 5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 h="24">
                <a:moveTo>
                  <a:pt x="0" y="24"/>
                </a:moveTo>
                <a:lnTo>
                  <a:pt x="0" y="24"/>
                </a:lnTo>
                <a:lnTo>
                  <a:pt x="17" y="12"/>
                </a:lnTo>
                <a:lnTo>
                  <a:pt x="32" y="5"/>
                </a:lnTo>
                <a:lnTo>
                  <a:pt x="44" y="2"/>
                </a:lnTo>
                <a:lnTo>
                  <a:pt x="56" y="0"/>
                </a:lnTo>
              </a:path>
            </a:pathLst>
          </a:custGeom>
          <a:noFill/>
          <a:ln w="7938">
            <a:solidFill>
              <a:srgbClr val="000000"/>
            </a:solidFill>
            <a:round/>
            <a:headEnd/>
            <a:tailEnd/>
          </a:ln>
        </p:spPr>
        <p:txBody>
          <a:bodyPr/>
          <a:lstStyle/>
          <a:p>
            <a:endParaRPr lang="en-US"/>
          </a:p>
        </p:txBody>
      </p:sp>
      <p:sp>
        <p:nvSpPr>
          <p:cNvPr id="51218" name="Freeform 120"/>
          <p:cNvSpPr>
            <a:spLocks noChangeAspect="1"/>
          </p:cNvSpPr>
          <p:nvPr/>
        </p:nvSpPr>
        <p:spPr bwMode="auto">
          <a:xfrm>
            <a:off x="2624138" y="3282950"/>
            <a:ext cx="98425" cy="44450"/>
          </a:xfrm>
          <a:custGeom>
            <a:avLst/>
            <a:gdLst>
              <a:gd name="T0" fmla="*/ 176136018 w 55"/>
              <a:gd name="T1" fmla="*/ 82325107 h 24"/>
              <a:gd name="T2" fmla="*/ 176136018 w 55"/>
              <a:gd name="T3" fmla="*/ 82325107 h 24"/>
              <a:gd name="T4" fmla="*/ 121694482 w 55"/>
              <a:gd name="T5" fmla="*/ 41162553 h 24"/>
              <a:gd name="T6" fmla="*/ 76859194 w 55"/>
              <a:gd name="T7" fmla="*/ 17150293 h 24"/>
              <a:gd name="T8" fmla="*/ 38430492 w 55"/>
              <a:gd name="T9" fmla="*/ 6860116 h 24"/>
              <a:gd name="T10" fmla="*/ 0 w 55"/>
              <a:gd name="T11" fmla="*/ 0 h 24"/>
              <a:gd name="T12" fmla="*/ 0 60000 65536"/>
              <a:gd name="T13" fmla="*/ 0 60000 65536"/>
              <a:gd name="T14" fmla="*/ 0 60000 65536"/>
              <a:gd name="T15" fmla="*/ 0 60000 65536"/>
              <a:gd name="T16" fmla="*/ 0 60000 65536"/>
              <a:gd name="T17" fmla="*/ 0 60000 65536"/>
              <a:gd name="T18" fmla="*/ 0 w 55"/>
              <a:gd name="T19" fmla="*/ 0 h 24"/>
              <a:gd name="T20" fmla="*/ 55 w 5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5" h="24">
                <a:moveTo>
                  <a:pt x="55" y="24"/>
                </a:moveTo>
                <a:lnTo>
                  <a:pt x="55" y="24"/>
                </a:lnTo>
                <a:lnTo>
                  <a:pt x="38" y="12"/>
                </a:lnTo>
                <a:lnTo>
                  <a:pt x="24" y="5"/>
                </a:lnTo>
                <a:lnTo>
                  <a:pt x="12" y="2"/>
                </a:lnTo>
                <a:lnTo>
                  <a:pt x="0" y="0"/>
                </a:lnTo>
              </a:path>
            </a:pathLst>
          </a:custGeom>
          <a:noFill/>
          <a:ln w="7938">
            <a:solidFill>
              <a:srgbClr val="000000"/>
            </a:solidFill>
            <a:round/>
            <a:headEnd/>
            <a:tailEnd/>
          </a:ln>
        </p:spPr>
        <p:txBody>
          <a:bodyPr/>
          <a:lstStyle/>
          <a:p>
            <a:endParaRPr lang="en-US"/>
          </a:p>
        </p:txBody>
      </p:sp>
      <p:sp>
        <p:nvSpPr>
          <p:cNvPr id="51219" name="Freeform 121"/>
          <p:cNvSpPr>
            <a:spLocks noChangeAspect="1"/>
          </p:cNvSpPr>
          <p:nvPr/>
        </p:nvSpPr>
        <p:spPr bwMode="auto">
          <a:xfrm>
            <a:off x="2522538" y="3422650"/>
            <a:ext cx="101600" cy="42863"/>
          </a:xfrm>
          <a:custGeom>
            <a:avLst/>
            <a:gdLst>
              <a:gd name="T0" fmla="*/ 0 w 56"/>
              <a:gd name="T1" fmla="*/ 76551536 h 24"/>
              <a:gd name="T2" fmla="*/ 0 w 56"/>
              <a:gd name="T3" fmla="*/ 76551536 h 24"/>
              <a:gd name="T4" fmla="*/ 55958013 w 56"/>
              <a:gd name="T5" fmla="*/ 38276661 h 24"/>
              <a:gd name="T6" fmla="*/ 105331985 w 56"/>
              <a:gd name="T7" fmla="*/ 15948610 h 24"/>
              <a:gd name="T8" fmla="*/ 144832632 w 56"/>
              <a:gd name="T9" fmla="*/ 0 h 24"/>
              <a:gd name="T10" fmla="*/ 184331435 w 56"/>
              <a:gd name="T11" fmla="*/ 0 h 24"/>
              <a:gd name="T12" fmla="*/ 0 60000 65536"/>
              <a:gd name="T13" fmla="*/ 0 60000 65536"/>
              <a:gd name="T14" fmla="*/ 0 60000 65536"/>
              <a:gd name="T15" fmla="*/ 0 60000 65536"/>
              <a:gd name="T16" fmla="*/ 0 60000 65536"/>
              <a:gd name="T17" fmla="*/ 0 60000 65536"/>
              <a:gd name="T18" fmla="*/ 0 w 56"/>
              <a:gd name="T19" fmla="*/ 0 h 24"/>
              <a:gd name="T20" fmla="*/ 56 w 5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 h="24">
                <a:moveTo>
                  <a:pt x="0" y="24"/>
                </a:moveTo>
                <a:lnTo>
                  <a:pt x="0" y="24"/>
                </a:lnTo>
                <a:lnTo>
                  <a:pt x="17" y="12"/>
                </a:lnTo>
                <a:lnTo>
                  <a:pt x="32" y="5"/>
                </a:lnTo>
                <a:lnTo>
                  <a:pt x="44" y="0"/>
                </a:lnTo>
                <a:lnTo>
                  <a:pt x="56" y="0"/>
                </a:lnTo>
              </a:path>
            </a:pathLst>
          </a:custGeom>
          <a:noFill/>
          <a:ln w="7938">
            <a:solidFill>
              <a:srgbClr val="000000"/>
            </a:solidFill>
            <a:round/>
            <a:headEnd/>
            <a:tailEnd/>
          </a:ln>
        </p:spPr>
        <p:txBody>
          <a:bodyPr/>
          <a:lstStyle/>
          <a:p>
            <a:endParaRPr lang="en-US"/>
          </a:p>
        </p:txBody>
      </p:sp>
      <p:sp>
        <p:nvSpPr>
          <p:cNvPr id="51220" name="Freeform 122"/>
          <p:cNvSpPr>
            <a:spLocks noChangeAspect="1"/>
          </p:cNvSpPr>
          <p:nvPr/>
        </p:nvSpPr>
        <p:spPr bwMode="auto">
          <a:xfrm>
            <a:off x="2522538" y="3557588"/>
            <a:ext cx="101600" cy="42862"/>
          </a:xfrm>
          <a:custGeom>
            <a:avLst/>
            <a:gdLst>
              <a:gd name="T0" fmla="*/ 0 w 56"/>
              <a:gd name="T1" fmla="*/ 76547964 h 24"/>
              <a:gd name="T2" fmla="*/ 0 w 56"/>
              <a:gd name="T3" fmla="*/ 76547964 h 24"/>
              <a:gd name="T4" fmla="*/ 55958013 w 56"/>
              <a:gd name="T5" fmla="*/ 38273982 h 24"/>
              <a:gd name="T6" fmla="*/ 105331985 w 56"/>
              <a:gd name="T7" fmla="*/ 15948238 h 24"/>
              <a:gd name="T8" fmla="*/ 144832632 w 56"/>
              <a:gd name="T9" fmla="*/ 6379294 h 24"/>
              <a:gd name="T10" fmla="*/ 184331435 w 56"/>
              <a:gd name="T11" fmla="*/ 0 h 24"/>
              <a:gd name="T12" fmla="*/ 0 60000 65536"/>
              <a:gd name="T13" fmla="*/ 0 60000 65536"/>
              <a:gd name="T14" fmla="*/ 0 60000 65536"/>
              <a:gd name="T15" fmla="*/ 0 60000 65536"/>
              <a:gd name="T16" fmla="*/ 0 60000 65536"/>
              <a:gd name="T17" fmla="*/ 0 60000 65536"/>
              <a:gd name="T18" fmla="*/ 0 w 56"/>
              <a:gd name="T19" fmla="*/ 0 h 24"/>
              <a:gd name="T20" fmla="*/ 56 w 5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 h="24">
                <a:moveTo>
                  <a:pt x="0" y="24"/>
                </a:moveTo>
                <a:lnTo>
                  <a:pt x="0" y="24"/>
                </a:lnTo>
                <a:lnTo>
                  <a:pt x="17" y="12"/>
                </a:lnTo>
                <a:lnTo>
                  <a:pt x="32" y="5"/>
                </a:lnTo>
                <a:lnTo>
                  <a:pt x="44" y="2"/>
                </a:lnTo>
                <a:lnTo>
                  <a:pt x="56" y="0"/>
                </a:lnTo>
              </a:path>
            </a:pathLst>
          </a:custGeom>
          <a:noFill/>
          <a:ln w="7938">
            <a:solidFill>
              <a:srgbClr val="000000"/>
            </a:solidFill>
            <a:round/>
            <a:headEnd/>
            <a:tailEnd/>
          </a:ln>
        </p:spPr>
        <p:txBody>
          <a:bodyPr/>
          <a:lstStyle/>
          <a:p>
            <a:endParaRPr lang="en-US"/>
          </a:p>
        </p:txBody>
      </p:sp>
      <p:sp>
        <p:nvSpPr>
          <p:cNvPr id="51221" name="Freeform 123"/>
          <p:cNvSpPr>
            <a:spLocks noChangeAspect="1"/>
          </p:cNvSpPr>
          <p:nvPr/>
        </p:nvSpPr>
        <p:spPr bwMode="auto">
          <a:xfrm>
            <a:off x="2522538" y="3692525"/>
            <a:ext cx="101600" cy="42863"/>
          </a:xfrm>
          <a:custGeom>
            <a:avLst/>
            <a:gdLst>
              <a:gd name="T0" fmla="*/ 0 w 56"/>
              <a:gd name="T1" fmla="*/ 76551536 h 24"/>
              <a:gd name="T2" fmla="*/ 0 w 56"/>
              <a:gd name="T3" fmla="*/ 76551536 h 24"/>
              <a:gd name="T4" fmla="*/ 55958013 w 56"/>
              <a:gd name="T5" fmla="*/ 38276661 h 24"/>
              <a:gd name="T6" fmla="*/ 105331985 w 56"/>
              <a:gd name="T7" fmla="*/ 15948610 h 24"/>
              <a:gd name="T8" fmla="*/ 144832632 w 56"/>
              <a:gd name="T9" fmla="*/ 6379443 h 24"/>
              <a:gd name="T10" fmla="*/ 184331435 w 56"/>
              <a:gd name="T11" fmla="*/ 0 h 24"/>
              <a:gd name="T12" fmla="*/ 0 60000 65536"/>
              <a:gd name="T13" fmla="*/ 0 60000 65536"/>
              <a:gd name="T14" fmla="*/ 0 60000 65536"/>
              <a:gd name="T15" fmla="*/ 0 60000 65536"/>
              <a:gd name="T16" fmla="*/ 0 60000 65536"/>
              <a:gd name="T17" fmla="*/ 0 60000 65536"/>
              <a:gd name="T18" fmla="*/ 0 w 56"/>
              <a:gd name="T19" fmla="*/ 0 h 24"/>
              <a:gd name="T20" fmla="*/ 56 w 5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6" h="24">
                <a:moveTo>
                  <a:pt x="0" y="24"/>
                </a:moveTo>
                <a:lnTo>
                  <a:pt x="0" y="24"/>
                </a:lnTo>
                <a:lnTo>
                  <a:pt x="17" y="12"/>
                </a:lnTo>
                <a:lnTo>
                  <a:pt x="32" y="5"/>
                </a:lnTo>
                <a:lnTo>
                  <a:pt x="44" y="2"/>
                </a:lnTo>
                <a:lnTo>
                  <a:pt x="56" y="0"/>
                </a:lnTo>
              </a:path>
            </a:pathLst>
          </a:custGeom>
          <a:noFill/>
          <a:ln w="7938">
            <a:solidFill>
              <a:srgbClr val="000000"/>
            </a:solidFill>
            <a:round/>
            <a:headEnd/>
            <a:tailEnd/>
          </a:ln>
        </p:spPr>
        <p:txBody>
          <a:bodyPr/>
          <a:lstStyle/>
          <a:p>
            <a:endParaRPr lang="en-US"/>
          </a:p>
        </p:txBody>
      </p:sp>
      <p:sp>
        <p:nvSpPr>
          <p:cNvPr id="51222" name="Freeform 124"/>
          <p:cNvSpPr>
            <a:spLocks noChangeAspect="1"/>
          </p:cNvSpPr>
          <p:nvPr/>
        </p:nvSpPr>
        <p:spPr bwMode="auto">
          <a:xfrm>
            <a:off x="2624138" y="3422650"/>
            <a:ext cx="98425" cy="42863"/>
          </a:xfrm>
          <a:custGeom>
            <a:avLst/>
            <a:gdLst>
              <a:gd name="T0" fmla="*/ 176136018 w 55"/>
              <a:gd name="T1" fmla="*/ 76551536 h 24"/>
              <a:gd name="T2" fmla="*/ 176136018 w 55"/>
              <a:gd name="T3" fmla="*/ 76551536 h 24"/>
              <a:gd name="T4" fmla="*/ 121694482 w 55"/>
              <a:gd name="T5" fmla="*/ 38276661 h 24"/>
              <a:gd name="T6" fmla="*/ 76859194 w 55"/>
              <a:gd name="T7" fmla="*/ 15948610 h 24"/>
              <a:gd name="T8" fmla="*/ 38430492 w 55"/>
              <a:gd name="T9" fmla="*/ 0 h 24"/>
              <a:gd name="T10" fmla="*/ 0 w 55"/>
              <a:gd name="T11" fmla="*/ 0 h 24"/>
              <a:gd name="T12" fmla="*/ 0 60000 65536"/>
              <a:gd name="T13" fmla="*/ 0 60000 65536"/>
              <a:gd name="T14" fmla="*/ 0 60000 65536"/>
              <a:gd name="T15" fmla="*/ 0 60000 65536"/>
              <a:gd name="T16" fmla="*/ 0 60000 65536"/>
              <a:gd name="T17" fmla="*/ 0 60000 65536"/>
              <a:gd name="T18" fmla="*/ 0 w 55"/>
              <a:gd name="T19" fmla="*/ 0 h 24"/>
              <a:gd name="T20" fmla="*/ 55 w 5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5" h="24">
                <a:moveTo>
                  <a:pt x="55" y="24"/>
                </a:moveTo>
                <a:lnTo>
                  <a:pt x="55" y="24"/>
                </a:lnTo>
                <a:lnTo>
                  <a:pt x="38" y="12"/>
                </a:lnTo>
                <a:lnTo>
                  <a:pt x="24" y="5"/>
                </a:lnTo>
                <a:lnTo>
                  <a:pt x="12" y="0"/>
                </a:lnTo>
                <a:lnTo>
                  <a:pt x="0" y="0"/>
                </a:lnTo>
              </a:path>
            </a:pathLst>
          </a:custGeom>
          <a:noFill/>
          <a:ln w="7938">
            <a:solidFill>
              <a:srgbClr val="000000"/>
            </a:solidFill>
            <a:round/>
            <a:headEnd/>
            <a:tailEnd/>
          </a:ln>
        </p:spPr>
        <p:txBody>
          <a:bodyPr/>
          <a:lstStyle/>
          <a:p>
            <a:endParaRPr lang="en-US"/>
          </a:p>
        </p:txBody>
      </p:sp>
      <p:sp>
        <p:nvSpPr>
          <p:cNvPr id="51223" name="Freeform 125"/>
          <p:cNvSpPr>
            <a:spLocks noChangeAspect="1"/>
          </p:cNvSpPr>
          <p:nvPr/>
        </p:nvSpPr>
        <p:spPr bwMode="auto">
          <a:xfrm>
            <a:off x="2624138" y="3557588"/>
            <a:ext cx="98425" cy="42862"/>
          </a:xfrm>
          <a:custGeom>
            <a:avLst/>
            <a:gdLst>
              <a:gd name="T0" fmla="*/ 176136018 w 55"/>
              <a:gd name="T1" fmla="*/ 76547964 h 24"/>
              <a:gd name="T2" fmla="*/ 176136018 w 55"/>
              <a:gd name="T3" fmla="*/ 76547964 h 24"/>
              <a:gd name="T4" fmla="*/ 121694482 w 55"/>
              <a:gd name="T5" fmla="*/ 38273982 h 24"/>
              <a:gd name="T6" fmla="*/ 76859194 w 55"/>
              <a:gd name="T7" fmla="*/ 15948238 h 24"/>
              <a:gd name="T8" fmla="*/ 38430492 w 55"/>
              <a:gd name="T9" fmla="*/ 6379294 h 24"/>
              <a:gd name="T10" fmla="*/ 0 w 55"/>
              <a:gd name="T11" fmla="*/ 0 h 24"/>
              <a:gd name="T12" fmla="*/ 0 60000 65536"/>
              <a:gd name="T13" fmla="*/ 0 60000 65536"/>
              <a:gd name="T14" fmla="*/ 0 60000 65536"/>
              <a:gd name="T15" fmla="*/ 0 60000 65536"/>
              <a:gd name="T16" fmla="*/ 0 60000 65536"/>
              <a:gd name="T17" fmla="*/ 0 60000 65536"/>
              <a:gd name="T18" fmla="*/ 0 w 55"/>
              <a:gd name="T19" fmla="*/ 0 h 24"/>
              <a:gd name="T20" fmla="*/ 55 w 5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5" h="24">
                <a:moveTo>
                  <a:pt x="55" y="24"/>
                </a:moveTo>
                <a:lnTo>
                  <a:pt x="55" y="24"/>
                </a:lnTo>
                <a:lnTo>
                  <a:pt x="38" y="12"/>
                </a:lnTo>
                <a:lnTo>
                  <a:pt x="24" y="5"/>
                </a:lnTo>
                <a:lnTo>
                  <a:pt x="12" y="2"/>
                </a:lnTo>
                <a:lnTo>
                  <a:pt x="0" y="0"/>
                </a:lnTo>
              </a:path>
            </a:pathLst>
          </a:custGeom>
          <a:noFill/>
          <a:ln w="7938">
            <a:solidFill>
              <a:srgbClr val="000000"/>
            </a:solidFill>
            <a:round/>
            <a:headEnd/>
            <a:tailEnd/>
          </a:ln>
        </p:spPr>
        <p:txBody>
          <a:bodyPr/>
          <a:lstStyle/>
          <a:p>
            <a:endParaRPr lang="en-US"/>
          </a:p>
        </p:txBody>
      </p:sp>
      <p:sp>
        <p:nvSpPr>
          <p:cNvPr id="51224" name="Freeform 126"/>
          <p:cNvSpPr>
            <a:spLocks noChangeAspect="1"/>
          </p:cNvSpPr>
          <p:nvPr/>
        </p:nvSpPr>
        <p:spPr bwMode="auto">
          <a:xfrm>
            <a:off x="2624138" y="3692525"/>
            <a:ext cx="98425" cy="42863"/>
          </a:xfrm>
          <a:custGeom>
            <a:avLst/>
            <a:gdLst>
              <a:gd name="T0" fmla="*/ 176136018 w 55"/>
              <a:gd name="T1" fmla="*/ 76551536 h 24"/>
              <a:gd name="T2" fmla="*/ 176136018 w 55"/>
              <a:gd name="T3" fmla="*/ 76551536 h 24"/>
              <a:gd name="T4" fmla="*/ 121694482 w 55"/>
              <a:gd name="T5" fmla="*/ 38276661 h 24"/>
              <a:gd name="T6" fmla="*/ 76859194 w 55"/>
              <a:gd name="T7" fmla="*/ 15948610 h 24"/>
              <a:gd name="T8" fmla="*/ 38430492 w 55"/>
              <a:gd name="T9" fmla="*/ 6379443 h 24"/>
              <a:gd name="T10" fmla="*/ 0 w 55"/>
              <a:gd name="T11" fmla="*/ 0 h 24"/>
              <a:gd name="T12" fmla="*/ 0 60000 65536"/>
              <a:gd name="T13" fmla="*/ 0 60000 65536"/>
              <a:gd name="T14" fmla="*/ 0 60000 65536"/>
              <a:gd name="T15" fmla="*/ 0 60000 65536"/>
              <a:gd name="T16" fmla="*/ 0 60000 65536"/>
              <a:gd name="T17" fmla="*/ 0 60000 65536"/>
              <a:gd name="T18" fmla="*/ 0 w 55"/>
              <a:gd name="T19" fmla="*/ 0 h 24"/>
              <a:gd name="T20" fmla="*/ 55 w 5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5" h="24">
                <a:moveTo>
                  <a:pt x="55" y="24"/>
                </a:moveTo>
                <a:lnTo>
                  <a:pt x="55" y="24"/>
                </a:lnTo>
                <a:lnTo>
                  <a:pt x="38" y="12"/>
                </a:lnTo>
                <a:lnTo>
                  <a:pt x="24" y="5"/>
                </a:lnTo>
                <a:lnTo>
                  <a:pt x="12" y="2"/>
                </a:lnTo>
                <a:lnTo>
                  <a:pt x="0" y="0"/>
                </a:lnTo>
              </a:path>
            </a:pathLst>
          </a:custGeom>
          <a:noFill/>
          <a:ln w="7938">
            <a:solidFill>
              <a:srgbClr val="000000"/>
            </a:solidFill>
            <a:round/>
            <a:headEnd/>
            <a:tailEnd/>
          </a:ln>
        </p:spPr>
        <p:txBody>
          <a:bodyPr/>
          <a:lstStyle/>
          <a:p>
            <a:endParaRPr lang="en-US"/>
          </a:p>
        </p:txBody>
      </p:sp>
      <p:sp>
        <p:nvSpPr>
          <p:cNvPr id="51225" name="Freeform 127"/>
          <p:cNvSpPr>
            <a:spLocks noChangeAspect="1"/>
          </p:cNvSpPr>
          <p:nvPr/>
        </p:nvSpPr>
        <p:spPr bwMode="auto">
          <a:xfrm>
            <a:off x="2581275" y="2735263"/>
            <a:ext cx="88900" cy="1108075"/>
          </a:xfrm>
          <a:custGeom>
            <a:avLst/>
            <a:gdLst>
              <a:gd name="T0" fmla="*/ 0 w 50"/>
              <a:gd name="T1" fmla="*/ 0 h 616"/>
              <a:gd name="T2" fmla="*/ 158064207 w 50"/>
              <a:gd name="T3" fmla="*/ 87365231 h 616"/>
              <a:gd name="T4" fmla="*/ 0 w 50"/>
              <a:gd name="T5" fmla="*/ 165024018 h 616"/>
              <a:gd name="T6" fmla="*/ 158064207 w 50"/>
              <a:gd name="T7" fmla="*/ 252389277 h 616"/>
              <a:gd name="T8" fmla="*/ 0 w 50"/>
              <a:gd name="T9" fmla="*/ 336520198 h 616"/>
              <a:gd name="T10" fmla="*/ 158064207 w 50"/>
              <a:gd name="T11" fmla="*/ 423885401 h 616"/>
              <a:gd name="T12" fmla="*/ 0 w 50"/>
              <a:gd name="T13" fmla="*/ 501544272 h 616"/>
              <a:gd name="T14" fmla="*/ 158064207 w 50"/>
              <a:gd name="T15" fmla="*/ 588909475 h 616"/>
              <a:gd name="T16" fmla="*/ 0 w 50"/>
              <a:gd name="T17" fmla="*/ 673038597 h 616"/>
              <a:gd name="T18" fmla="*/ 158064207 w 50"/>
              <a:gd name="T19" fmla="*/ 760403800 h 616"/>
              <a:gd name="T20" fmla="*/ 0 w 50"/>
              <a:gd name="T21" fmla="*/ 838062558 h 616"/>
              <a:gd name="T22" fmla="*/ 158064207 w 50"/>
              <a:gd name="T23" fmla="*/ 922193479 h 616"/>
              <a:gd name="T24" fmla="*/ 0 w 50"/>
              <a:gd name="T25" fmla="*/ 1009558907 h 616"/>
              <a:gd name="T26" fmla="*/ 158064207 w 50"/>
              <a:gd name="T27" fmla="*/ 1096924111 h 616"/>
              <a:gd name="T28" fmla="*/ 0 w 50"/>
              <a:gd name="T29" fmla="*/ 1174582869 h 616"/>
              <a:gd name="T30" fmla="*/ 158064207 w 50"/>
              <a:gd name="T31" fmla="*/ 1258711991 h 616"/>
              <a:gd name="T32" fmla="*/ 0 w 50"/>
              <a:gd name="T33" fmla="*/ 1346077194 h 616"/>
              <a:gd name="T34" fmla="*/ 158064207 w 50"/>
              <a:gd name="T35" fmla="*/ 1430208115 h 616"/>
              <a:gd name="T36" fmla="*/ 0 w 50"/>
              <a:gd name="T37" fmla="*/ 1511101156 h 616"/>
              <a:gd name="T38" fmla="*/ 158064207 w 50"/>
              <a:gd name="T39" fmla="*/ 1595232076 h 616"/>
              <a:gd name="T40" fmla="*/ 0 w 50"/>
              <a:gd name="T41" fmla="*/ 1682597280 h 616"/>
              <a:gd name="T42" fmla="*/ 158064207 w 50"/>
              <a:gd name="T43" fmla="*/ 1766726402 h 616"/>
              <a:gd name="T44" fmla="*/ 0 w 50"/>
              <a:gd name="T45" fmla="*/ 1844385160 h 616"/>
              <a:gd name="T46" fmla="*/ 158064207 w 50"/>
              <a:gd name="T47" fmla="*/ 1931750813 h 616"/>
              <a:gd name="T48" fmla="*/ 6322568 w 50"/>
              <a:gd name="T49" fmla="*/ 1993230963 h 6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616"/>
              <a:gd name="T77" fmla="*/ 50 w 50"/>
              <a:gd name="T78" fmla="*/ 616 h 6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616">
                <a:moveTo>
                  <a:pt x="0" y="0"/>
                </a:moveTo>
                <a:lnTo>
                  <a:pt x="50" y="27"/>
                </a:lnTo>
                <a:lnTo>
                  <a:pt x="0" y="51"/>
                </a:lnTo>
                <a:lnTo>
                  <a:pt x="50" y="78"/>
                </a:lnTo>
                <a:lnTo>
                  <a:pt x="0" y="104"/>
                </a:lnTo>
                <a:lnTo>
                  <a:pt x="50" y="131"/>
                </a:lnTo>
                <a:lnTo>
                  <a:pt x="0" y="155"/>
                </a:lnTo>
                <a:lnTo>
                  <a:pt x="50" y="182"/>
                </a:lnTo>
                <a:lnTo>
                  <a:pt x="0" y="208"/>
                </a:lnTo>
                <a:lnTo>
                  <a:pt x="50" y="235"/>
                </a:lnTo>
                <a:lnTo>
                  <a:pt x="0" y="259"/>
                </a:lnTo>
                <a:lnTo>
                  <a:pt x="50" y="285"/>
                </a:lnTo>
                <a:lnTo>
                  <a:pt x="0" y="312"/>
                </a:lnTo>
                <a:lnTo>
                  <a:pt x="50" y="339"/>
                </a:lnTo>
                <a:lnTo>
                  <a:pt x="0" y="363"/>
                </a:lnTo>
                <a:lnTo>
                  <a:pt x="50" y="389"/>
                </a:lnTo>
                <a:lnTo>
                  <a:pt x="0" y="416"/>
                </a:lnTo>
                <a:lnTo>
                  <a:pt x="50" y="442"/>
                </a:lnTo>
                <a:lnTo>
                  <a:pt x="0" y="467"/>
                </a:lnTo>
                <a:lnTo>
                  <a:pt x="50" y="493"/>
                </a:lnTo>
                <a:lnTo>
                  <a:pt x="0" y="520"/>
                </a:lnTo>
                <a:lnTo>
                  <a:pt x="50" y="546"/>
                </a:lnTo>
                <a:lnTo>
                  <a:pt x="0" y="570"/>
                </a:lnTo>
                <a:lnTo>
                  <a:pt x="50" y="597"/>
                </a:lnTo>
                <a:lnTo>
                  <a:pt x="2" y="616"/>
                </a:lnTo>
              </a:path>
            </a:pathLst>
          </a:custGeom>
          <a:noFill/>
          <a:ln w="7938">
            <a:solidFill>
              <a:srgbClr val="000000"/>
            </a:solidFill>
            <a:round/>
            <a:headEnd/>
            <a:tailEnd/>
          </a:ln>
        </p:spPr>
        <p:txBody>
          <a:bodyPr/>
          <a:lstStyle/>
          <a:p>
            <a:endParaRPr lang="en-US"/>
          </a:p>
        </p:txBody>
      </p:sp>
      <p:sp>
        <p:nvSpPr>
          <p:cNvPr id="51226" name="Freeform 128"/>
          <p:cNvSpPr>
            <a:spLocks noChangeAspect="1"/>
          </p:cNvSpPr>
          <p:nvPr/>
        </p:nvSpPr>
        <p:spPr bwMode="auto">
          <a:xfrm>
            <a:off x="2824163" y="2957513"/>
            <a:ext cx="334962" cy="608012"/>
          </a:xfrm>
          <a:custGeom>
            <a:avLst/>
            <a:gdLst>
              <a:gd name="T0" fmla="*/ 327556824 w 186"/>
              <a:gd name="T1" fmla="*/ 0 h 338"/>
              <a:gd name="T2" fmla="*/ 603223368 w 186"/>
              <a:gd name="T3" fmla="*/ 420663316 h 338"/>
              <a:gd name="T4" fmla="*/ 0 w 186"/>
              <a:gd name="T5" fmla="*/ 1093723700 h 338"/>
              <a:gd name="T6" fmla="*/ 0 60000 65536"/>
              <a:gd name="T7" fmla="*/ 0 60000 65536"/>
              <a:gd name="T8" fmla="*/ 0 60000 65536"/>
              <a:gd name="T9" fmla="*/ 0 w 186"/>
              <a:gd name="T10" fmla="*/ 0 h 338"/>
              <a:gd name="T11" fmla="*/ 186 w 186"/>
              <a:gd name="T12" fmla="*/ 338 h 338"/>
            </a:gdLst>
            <a:ahLst/>
            <a:cxnLst>
              <a:cxn ang="T6">
                <a:pos x="T0" y="T1"/>
              </a:cxn>
              <a:cxn ang="T7">
                <a:pos x="T2" y="T3"/>
              </a:cxn>
              <a:cxn ang="T8">
                <a:pos x="T4" y="T5"/>
              </a:cxn>
            </a:cxnLst>
            <a:rect l="T9" t="T10" r="T11" b="T12"/>
            <a:pathLst>
              <a:path w="186" h="338">
                <a:moveTo>
                  <a:pt x="101" y="0"/>
                </a:moveTo>
                <a:lnTo>
                  <a:pt x="186" y="130"/>
                </a:lnTo>
                <a:lnTo>
                  <a:pt x="0" y="338"/>
                </a:lnTo>
              </a:path>
            </a:pathLst>
          </a:custGeom>
          <a:noFill/>
          <a:ln w="7938">
            <a:solidFill>
              <a:srgbClr val="000000"/>
            </a:solidFill>
            <a:round/>
            <a:headEnd/>
            <a:tailEnd/>
          </a:ln>
        </p:spPr>
        <p:txBody>
          <a:bodyPr/>
          <a:lstStyle/>
          <a:p>
            <a:endParaRPr lang="en-US"/>
          </a:p>
        </p:txBody>
      </p:sp>
      <p:sp>
        <p:nvSpPr>
          <p:cNvPr id="51227" name="Freeform 129"/>
          <p:cNvSpPr>
            <a:spLocks noChangeAspect="1"/>
          </p:cNvSpPr>
          <p:nvPr/>
        </p:nvSpPr>
        <p:spPr bwMode="auto">
          <a:xfrm>
            <a:off x="2827338" y="3062288"/>
            <a:ext cx="331787" cy="373062"/>
          </a:xfrm>
          <a:custGeom>
            <a:avLst/>
            <a:gdLst>
              <a:gd name="T0" fmla="*/ 204844200 w 184"/>
              <a:gd name="T1" fmla="*/ 0 h 207"/>
              <a:gd name="T2" fmla="*/ 598275100 w 184"/>
              <a:gd name="T3" fmla="*/ 233859399 h 207"/>
              <a:gd name="T4" fmla="*/ 0 w 184"/>
              <a:gd name="T5" fmla="*/ 672344258 h 207"/>
              <a:gd name="T6" fmla="*/ 0 60000 65536"/>
              <a:gd name="T7" fmla="*/ 0 60000 65536"/>
              <a:gd name="T8" fmla="*/ 0 60000 65536"/>
              <a:gd name="T9" fmla="*/ 0 w 184"/>
              <a:gd name="T10" fmla="*/ 0 h 207"/>
              <a:gd name="T11" fmla="*/ 184 w 184"/>
              <a:gd name="T12" fmla="*/ 207 h 207"/>
            </a:gdLst>
            <a:ahLst/>
            <a:cxnLst>
              <a:cxn ang="T6">
                <a:pos x="T0" y="T1"/>
              </a:cxn>
              <a:cxn ang="T7">
                <a:pos x="T2" y="T3"/>
              </a:cxn>
              <a:cxn ang="T8">
                <a:pos x="T4" y="T5"/>
              </a:cxn>
            </a:cxnLst>
            <a:rect l="T9" t="T10" r="T11" b="T12"/>
            <a:pathLst>
              <a:path w="184" h="207">
                <a:moveTo>
                  <a:pt x="63" y="0"/>
                </a:moveTo>
                <a:lnTo>
                  <a:pt x="184" y="72"/>
                </a:lnTo>
                <a:lnTo>
                  <a:pt x="0" y="207"/>
                </a:lnTo>
              </a:path>
            </a:pathLst>
          </a:custGeom>
          <a:noFill/>
          <a:ln w="7938">
            <a:solidFill>
              <a:srgbClr val="000000"/>
            </a:solidFill>
            <a:round/>
            <a:headEnd/>
            <a:tailEnd/>
          </a:ln>
        </p:spPr>
        <p:txBody>
          <a:bodyPr/>
          <a:lstStyle/>
          <a:p>
            <a:endParaRPr lang="en-US"/>
          </a:p>
        </p:txBody>
      </p:sp>
      <p:sp>
        <p:nvSpPr>
          <p:cNvPr id="51228" name="Freeform 130"/>
          <p:cNvSpPr>
            <a:spLocks noChangeAspect="1"/>
          </p:cNvSpPr>
          <p:nvPr/>
        </p:nvSpPr>
        <p:spPr bwMode="auto">
          <a:xfrm>
            <a:off x="2841625" y="3173413"/>
            <a:ext cx="317500" cy="147637"/>
          </a:xfrm>
          <a:custGeom>
            <a:avLst/>
            <a:gdLst>
              <a:gd name="T0" fmla="*/ 29289372 w 176"/>
              <a:gd name="T1" fmla="*/ 0 h 82"/>
              <a:gd name="T2" fmla="*/ 572762811 w 176"/>
              <a:gd name="T3" fmla="*/ 32417126 h 82"/>
              <a:gd name="T4" fmla="*/ 0 w 176"/>
              <a:gd name="T5" fmla="*/ 265813230 h 82"/>
              <a:gd name="T6" fmla="*/ 0 60000 65536"/>
              <a:gd name="T7" fmla="*/ 0 60000 65536"/>
              <a:gd name="T8" fmla="*/ 0 60000 65536"/>
              <a:gd name="T9" fmla="*/ 0 w 176"/>
              <a:gd name="T10" fmla="*/ 0 h 82"/>
              <a:gd name="T11" fmla="*/ 176 w 176"/>
              <a:gd name="T12" fmla="*/ 82 h 82"/>
            </a:gdLst>
            <a:ahLst/>
            <a:cxnLst>
              <a:cxn ang="T6">
                <a:pos x="T0" y="T1"/>
              </a:cxn>
              <a:cxn ang="T7">
                <a:pos x="T2" y="T3"/>
              </a:cxn>
              <a:cxn ang="T8">
                <a:pos x="T4" y="T5"/>
              </a:cxn>
            </a:cxnLst>
            <a:rect l="T9" t="T10" r="T11" b="T12"/>
            <a:pathLst>
              <a:path w="176" h="82">
                <a:moveTo>
                  <a:pt x="9" y="0"/>
                </a:moveTo>
                <a:lnTo>
                  <a:pt x="176" y="10"/>
                </a:lnTo>
                <a:lnTo>
                  <a:pt x="0" y="82"/>
                </a:lnTo>
              </a:path>
            </a:pathLst>
          </a:custGeom>
          <a:noFill/>
          <a:ln w="7938">
            <a:solidFill>
              <a:srgbClr val="000000"/>
            </a:solidFill>
            <a:round/>
            <a:headEnd/>
            <a:tailEnd/>
          </a:ln>
        </p:spPr>
        <p:txBody>
          <a:bodyPr/>
          <a:lstStyle/>
          <a:p>
            <a:endParaRPr lang="en-US"/>
          </a:p>
        </p:txBody>
      </p:sp>
      <p:sp>
        <p:nvSpPr>
          <p:cNvPr id="51229" name="Freeform 131"/>
          <p:cNvSpPr>
            <a:spLocks noChangeAspect="1"/>
          </p:cNvSpPr>
          <p:nvPr/>
        </p:nvSpPr>
        <p:spPr bwMode="auto">
          <a:xfrm>
            <a:off x="1611313" y="3455988"/>
            <a:ext cx="2030412" cy="862012"/>
          </a:xfrm>
          <a:custGeom>
            <a:avLst/>
            <a:gdLst>
              <a:gd name="T0" fmla="*/ 1548737933 w 1128"/>
              <a:gd name="T1" fmla="*/ 119826892 h 479"/>
              <a:gd name="T2" fmla="*/ 1299254766 w 1128"/>
              <a:gd name="T3" fmla="*/ 158691206 h 479"/>
              <a:gd name="T4" fmla="*/ 1237694429 w 1128"/>
              <a:gd name="T5" fmla="*/ 158691206 h 479"/>
              <a:gd name="T6" fmla="*/ 1182614127 w 1128"/>
              <a:gd name="T7" fmla="*/ 158691206 h 479"/>
              <a:gd name="T8" fmla="*/ 1088653613 w 1128"/>
              <a:gd name="T9" fmla="*/ 174884070 h 479"/>
              <a:gd name="T10" fmla="*/ 1010891387 w 1128"/>
              <a:gd name="T11" fmla="*/ 174884070 h 479"/>
              <a:gd name="T12" fmla="*/ 968771156 w 1128"/>
              <a:gd name="T13" fmla="*/ 181360856 h 479"/>
              <a:gd name="T14" fmla="*/ 852130292 w 1128"/>
              <a:gd name="T15" fmla="*/ 220223371 h 479"/>
              <a:gd name="T16" fmla="*/ 641527339 w 1128"/>
              <a:gd name="T17" fmla="*/ 281757391 h 479"/>
              <a:gd name="T18" fmla="*/ 531366735 w 1128"/>
              <a:gd name="T19" fmla="*/ 307666334 h 479"/>
              <a:gd name="T20" fmla="*/ 421204220 w 1128"/>
              <a:gd name="T21" fmla="*/ 346528848 h 479"/>
              <a:gd name="T22" fmla="*/ 366123918 w 1128"/>
              <a:gd name="T23" fmla="*/ 414539598 h 479"/>
              <a:gd name="T24" fmla="*/ 314283634 w 1128"/>
              <a:gd name="T25" fmla="*/ 501980818 h 479"/>
              <a:gd name="T26" fmla="*/ 220323063 w 1128"/>
              <a:gd name="T27" fmla="*/ 573230860 h 479"/>
              <a:gd name="T28" fmla="*/ 165242761 w 1128"/>
              <a:gd name="T29" fmla="*/ 618570161 h 479"/>
              <a:gd name="T30" fmla="*/ 45360263 w 1128"/>
              <a:gd name="T31" fmla="*/ 728682718 h 479"/>
              <a:gd name="T32" fmla="*/ 16200096 w 1128"/>
              <a:gd name="T33" fmla="*/ 799930961 h 479"/>
              <a:gd name="T34" fmla="*/ 0 w 1128"/>
              <a:gd name="T35" fmla="*/ 871181003 h 479"/>
              <a:gd name="T36" fmla="*/ 16200096 w 1128"/>
              <a:gd name="T37" fmla="*/ 939189954 h 479"/>
              <a:gd name="T38" fmla="*/ 61560365 w 1128"/>
              <a:gd name="T39" fmla="*/ 1003961636 h 479"/>
              <a:gd name="T40" fmla="*/ 155522708 w 1128"/>
              <a:gd name="T41" fmla="*/ 1065495600 h 479"/>
              <a:gd name="T42" fmla="*/ 320763669 w 1128"/>
              <a:gd name="T43" fmla="*/ 1152936707 h 479"/>
              <a:gd name="T44" fmla="*/ 586447037 w 1128"/>
              <a:gd name="T45" fmla="*/ 1285718914 h 479"/>
              <a:gd name="T46" fmla="*/ 758167978 w 1128"/>
              <a:gd name="T47" fmla="*/ 1347252878 h 479"/>
              <a:gd name="T48" fmla="*/ 845650257 w 1128"/>
              <a:gd name="T49" fmla="*/ 1363445743 h 479"/>
              <a:gd name="T50" fmla="*/ 1010891387 w 1128"/>
              <a:gd name="T51" fmla="*/ 1408785043 h 479"/>
              <a:gd name="T52" fmla="*/ 1156693986 w 1128"/>
              <a:gd name="T53" fmla="*/ 1463842221 h 479"/>
              <a:gd name="T54" fmla="*/ 1250654500 w 1128"/>
              <a:gd name="T55" fmla="*/ 1486511871 h 479"/>
              <a:gd name="T56" fmla="*/ 1480697560 w 1128"/>
              <a:gd name="T57" fmla="*/ 1512420814 h 479"/>
              <a:gd name="T58" fmla="*/ 1636218412 w 1128"/>
              <a:gd name="T59" fmla="*/ 1518897600 h 479"/>
              <a:gd name="T60" fmla="*/ 1918102206 w 1128"/>
              <a:gd name="T61" fmla="*/ 1551283328 h 479"/>
              <a:gd name="T62" fmla="*/ 2147483647 w 1128"/>
              <a:gd name="T63" fmla="*/ 1518897600 h 479"/>
              <a:gd name="T64" fmla="*/ 2147483647 w 1128"/>
              <a:gd name="T65" fmla="*/ 1502704735 h 479"/>
              <a:gd name="T66" fmla="*/ 2147483647 w 1128"/>
              <a:gd name="T67" fmla="*/ 1473556500 h 479"/>
              <a:gd name="T68" fmla="*/ 2147483647 w 1128"/>
              <a:gd name="T69" fmla="*/ 1463842221 h 479"/>
              <a:gd name="T70" fmla="*/ 2147483647 w 1128"/>
              <a:gd name="T71" fmla="*/ 1418501121 h 479"/>
              <a:gd name="T72" fmla="*/ 2147483647 w 1128"/>
              <a:gd name="T73" fmla="*/ 1379638607 h 479"/>
              <a:gd name="T74" fmla="*/ 2147483647 w 1128"/>
              <a:gd name="T75" fmla="*/ 1331060014 h 479"/>
              <a:gd name="T76" fmla="*/ 2147483647 w 1128"/>
              <a:gd name="T77" fmla="*/ 1276002836 h 479"/>
              <a:gd name="T78" fmla="*/ 2147483647 w 1128"/>
              <a:gd name="T79" fmla="*/ 1127027764 h 479"/>
              <a:gd name="T80" fmla="*/ 2147483647 w 1128"/>
              <a:gd name="T81" fmla="*/ 1059018814 h 479"/>
              <a:gd name="T82" fmla="*/ 2147483647 w 1128"/>
              <a:gd name="T83" fmla="*/ 900327439 h 479"/>
              <a:gd name="T84" fmla="*/ 2147483647 w 1128"/>
              <a:gd name="T85" fmla="*/ 877657789 h 479"/>
              <a:gd name="T86" fmla="*/ 2147483647 w 1128"/>
              <a:gd name="T87" fmla="*/ 783738096 h 479"/>
              <a:gd name="T88" fmla="*/ 2147483647 w 1128"/>
              <a:gd name="T89" fmla="*/ 563514782 h 479"/>
              <a:gd name="T90" fmla="*/ 2147483647 w 1128"/>
              <a:gd name="T91" fmla="*/ 485787954 h 479"/>
              <a:gd name="T92" fmla="*/ 2147483647 w 1128"/>
              <a:gd name="T93" fmla="*/ 401584227 h 479"/>
              <a:gd name="T94" fmla="*/ 2147483647 w 1128"/>
              <a:gd name="T95" fmla="*/ 314143120 h 479"/>
              <a:gd name="T96" fmla="*/ 2147483647 w 1128"/>
              <a:gd name="T97" fmla="*/ 204030506 h 479"/>
              <a:gd name="T98" fmla="*/ 2147483647 w 1128"/>
              <a:gd name="T99" fmla="*/ 187837642 h 479"/>
              <a:gd name="T100" fmla="*/ 2147483647 w 1128"/>
              <a:gd name="T101" fmla="*/ 181360856 h 479"/>
              <a:gd name="T102" fmla="*/ 2147483647 w 1128"/>
              <a:gd name="T103" fmla="*/ 148975128 h 479"/>
              <a:gd name="T104" fmla="*/ 2147483647 w 1128"/>
              <a:gd name="T105" fmla="*/ 55055393 h 479"/>
              <a:gd name="T106" fmla="*/ 2147483647 w 1128"/>
              <a:gd name="T107" fmla="*/ 25908950 h 479"/>
              <a:gd name="T108" fmla="*/ 2147483647 w 1128"/>
              <a:gd name="T109" fmla="*/ 9716082 h 479"/>
              <a:gd name="T110" fmla="*/ 2147483647 w 1128"/>
              <a:gd name="T111" fmla="*/ 0 h 479"/>
              <a:gd name="T112" fmla="*/ 2106025035 w 1128"/>
              <a:gd name="T113" fmla="*/ 25908950 h 4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28"/>
              <a:gd name="T172" fmla="*/ 0 h 479"/>
              <a:gd name="T173" fmla="*/ 1128 w 1128"/>
              <a:gd name="T174" fmla="*/ 479 h 4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28" h="479">
                <a:moveTo>
                  <a:pt x="478" y="37"/>
                </a:moveTo>
                <a:lnTo>
                  <a:pt x="478" y="37"/>
                </a:lnTo>
                <a:lnTo>
                  <a:pt x="430" y="46"/>
                </a:lnTo>
                <a:lnTo>
                  <a:pt x="401" y="49"/>
                </a:lnTo>
                <a:lnTo>
                  <a:pt x="382" y="49"/>
                </a:lnTo>
                <a:lnTo>
                  <a:pt x="372" y="49"/>
                </a:lnTo>
                <a:lnTo>
                  <a:pt x="365" y="49"/>
                </a:lnTo>
                <a:lnTo>
                  <a:pt x="350" y="51"/>
                </a:lnTo>
                <a:lnTo>
                  <a:pt x="336" y="54"/>
                </a:lnTo>
                <a:lnTo>
                  <a:pt x="324" y="56"/>
                </a:lnTo>
                <a:lnTo>
                  <a:pt x="312" y="54"/>
                </a:lnTo>
                <a:lnTo>
                  <a:pt x="299" y="56"/>
                </a:lnTo>
                <a:lnTo>
                  <a:pt x="290" y="58"/>
                </a:lnTo>
                <a:lnTo>
                  <a:pt x="263" y="68"/>
                </a:lnTo>
                <a:lnTo>
                  <a:pt x="225" y="83"/>
                </a:lnTo>
                <a:lnTo>
                  <a:pt x="198" y="87"/>
                </a:lnTo>
                <a:lnTo>
                  <a:pt x="164" y="95"/>
                </a:lnTo>
                <a:lnTo>
                  <a:pt x="145" y="99"/>
                </a:lnTo>
                <a:lnTo>
                  <a:pt x="130" y="107"/>
                </a:lnTo>
                <a:lnTo>
                  <a:pt x="121" y="116"/>
                </a:lnTo>
                <a:lnTo>
                  <a:pt x="113" y="128"/>
                </a:lnTo>
                <a:lnTo>
                  <a:pt x="106" y="140"/>
                </a:lnTo>
                <a:lnTo>
                  <a:pt x="97" y="155"/>
                </a:lnTo>
                <a:lnTo>
                  <a:pt x="84" y="167"/>
                </a:lnTo>
                <a:lnTo>
                  <a:pt x="68" y="177"/>
                </a:lnTo>
                <a:lnTo>
                  <a:pt x="51" y="191"/>
                </a:lnTo>
                <a:lnTo>
                  <a:pt x="31" y="208"/>
                </a:lnTo>
                <a:lnTo>
                  <a:pt x="14" y="225"/>
                </a:lnTo>
                <a:lnTo>
                  <a:pt x="10" y="237"/>
                </a:lnTo>
                <a:lnTo>
                  <a:pt x="5" y="247"/>
                </a:lnTo>
                <a:lnTo>
                  <a:pt x="2" y="259"/>
                </a:lnTo>
                <a:lnTo>
                  <a:pt x="0" y="269"/>
                </a:lnTo>
                <a:lnTo>
                  <a:pt x="0" y="278"/>
                </a:lnTo>
                <a:lnTo>
                  <a:pt x="5" y="290"/>
                </a:lnTo>
                <a:lnTo>
                  <a:pt x="12" y="300"/>
                </a:lnTo>
                <a:lnTo>
                  <a:pt x="19" y="310"/>
                </a:lnTo>
                <a:lnTo>
                  <a:pt x="34" y="319"/>
                </a:lnTo>
                <a:lnTo>
                  <a:pt x="48" y="329"/>
                </a:lnTo>
                <a:lnTo>
                  <a:pt x="99" y="356"/>
                </a:lnTo>
                <a:lnTo>
                  <a:pt x="152" y="382"/>
                </a:lnTo>
                <a:lnTo>
                  <a:pt x="181" y="397"/>
                </a:lnTo>
                <a:lnTo>
                  <a:pt x="208" y="406"/>
                </a:lnTo>
                <a:lnTo>
                  <a:pt x="234" y="416"/>
                </a:lnTo>
                <a:lnTo>
                  <a:pt x="261" y="421"/>
                </a:lnTo>
                <a:lnTo>
                  <a:pt x="285" y="428"/>
                </a:lnTo>
                <a:lnTo>
                  <a:pt x="312" y="435"/>
                </a:lnTo>
                <a:lnTo>
                  <a:pt x="357" y="452"/>
                </a:lnTo>
                <a:lnTo>
                  <a:pt x="372" y="457"/>
                </a:lnTo>
                <a:lnTo>
                  <a:pt x="386" y="459"/>
                </a:lnTo>
                <a:lnTo>
                  <a:pt x="418" y="464"/>
                </a:lnTo>
                <a:lnTo>
                  <a:pt x="457" y="467"/>
                </a:lnTo>
                <a:lnTo>
                  <a:pt x="505" y="469"/>
                </a:lnTo>
                <a:lnTo>
                  <a:pt x="551" y="476"/>
                </a:lnTo>
                <a:lnTo>
                  <a:pt x="592" y="479"/>
                </a:lnTo>
                <a:lnTo>
                  <a:pt x="635" y="476"/>
                </a:lnTo>
                <a:lnTo>
                  <a:pt x="686" y="469"/>
                </a:lnTo>
                <a:lnTo>
                  <a:pt x="717" y="464"/>
                </a:lnTo>
                <a:lnTo>
                  <a:pt x="746" y="459"/>
                </a:lnTo>
                <a:lnTo>
                  <a:pt x="795" y="455"/>
                </a:lnTo>
                <a:lnTo>
                  <a:pt x="819" y="452"/>
                </a:lnTo>
                <a:lnTo>
                  <a:pt x="833" y="445"/>
                </a:lnTo>
                <a:lnTo>
                  <a:pt x="855" y="438"/>
                </a:lnTo>
                <a:lnTo>
                  <a:pt x="887" y="426"/>
                </a:lnTo>
                <a:lnTo>
                  <a:pt x="906" y="418"/>
                </a:lnTo>
                <a:lnTo>
                  <a:pt x="920" y="411"/>
                </a:lnTo>
                <a:lnTo>
                  <a:pt x="932" y="404"/>
                </a:lnTo>
                <a:lnTo>
                  <a:pt x="945" y="394"/>
                </a:lnTo>
                <a:lnTo>
                  <a:pt x="961" y="375"/>
                </a:lnTo>
                <a:lnTo>
                  <a:pt x="981" y="348"/>
                </a:lnTo>
                <a:lnTo>
                  <a:pt x="1000" y="327"/>
                </a:lnTo>
                <a:lnTo>
                  <a:pt x="1017" y="307"/>
                </a:lnTo>
                <a:lnTo>
                  <a:pt x="1053" y="278"/>
                </a:lnTo>
                <a:lnTo>
                  <a:pt x="1063" y="271"/>
                </a:lnTo>
                <a:lnTo>
                  <a:pt x="1070" y="261"/>
                </a:lnTo>
                <a:lnTo>
                  <a:pt x="1082" y="242"/>
                </a:lnTo>
                <a:lnTo>
                  <a:pt x="1097" y="213"/>
                </a:lnTo>
                <a:lnTo>
                  <a:pt x="1116" y="174"/>
                </a:lnTo>
                <a:lnTo>
                  <a:pt x="1126" y="150"/>
                </a:lnTo>
                <a:lnTo>
                  <a:pt x="1128" y="138"/>
                </a:lnTo>
                <a:lnTo>
                  <a:pt x="1128" y="124"/>
                </a:lnTo>
                <a:lnTo>
                  <a:pt x="1126" y="111"/>
                </a:lnTo>
                <a:lnTo>
                  <a:pt x="1121" y="97"/>
                </a:lnTo>
                <a:lnTo>
                  <a:pt x="1114" y="80"/>
                </a:lnTo>
                <a:lnTo>
                  <a:pt x="1102" y="63"/>
                </a:lnTo>
                <a:lnTo>
                  <a:pt x="1097" y="58"/>
                </a:lnTo>
                <a:lnTo>
                  <a:pt x="1087" y="58"/>
                </a:lnTo>
                <a:lnTo>
                  <a:pt x="1053" y="56"/>
                </a:lnTo>
                <a:lnTo>
                  <a:pt x="1024" y="51"/>
                </a:lnTo>
                <a:lnTo>
                  <a:pt x="986" y="46"/>
                </a:lnTo>
                <a:lnTo>
                  <a:pt x="935" y="34"/>
                </a:lnTo>
                <a:lnTo>
                  <a:pt x="870" y="17"/>
                </a:lnTo>
                <a:lnTo>
                  <a:pt x="838" y="8"/>
                </a:lnTo>
                <a:lnTo>
                  <a:pt x="816" y="5"/>
                </a:lnTo>
                <a:lnTo>
                  <a:pt x="792" y="3"/>
                </a:lnTo>
                <a:lnTo>
                  <a:pt x="763" y="0"/>
                </a:lnTo>
                <a:lnTo>
                  <a:pt x="730" y="0"/>
                </a:lnTo>
                <a:lnTo>
                  <a:pt x="691" y="3"/>
                </a:lnTo>
                <a:lnTo>
                  <a:pt x="650" y="8"/>
                </a:lnTo>
              </a:path>
            </a:pathLst>
          </a:custGeom>
          <a:noFill/>
          <a:ln w="15875">
            <a:solidFill>
              <a:srgbClr val="000000"/>
            </a:solidFill>
            <a:round/>
            <a:headEnd/>
            <a:tailEnd/>
          </a:ln>
        </p:spPr>
        <p:txBody>
          <a:bodyPr/>
          <a:lstStyle/>
          <a:p>
            <a:endParaRPr lang="en-US"/>
          </a:p>
        </p:txBody>
      </p:sp>
      <p:sp>
        <p:nvSpPr>
          <p:cNvPr id="51230" name="Line 132"/>
          <p:cNvSpPr>
            <a:spLocks noChangeAspect="1" noChangeShapeType="1"/>
          </p:cNvSpPr>
          <p:nvPr/>
        </p:nvSpPr>
        <p:spPr bwMode="auto">
          <a:xfrm>
            <a:off x="3409950" y="4140200"/>
            <a:ext cx="147638" cy="127000"/>
          </a:xfrm>
          <a:prstGeom prst="line">
            <a:avLst/>
          </a:prstGeom>
          <a:noFill/>
          <a:ln w="7938">
            <a:solidFill>
              <a:srgbClr val="000000"/>
            </a:solidFill>
            <a:round/>
            <a:headEnd/>
            <a:tailEnd/>
          </a:ln>
        </p:spPr>
        <p:txBody>
          <a:bodyPr/>
          <a:lstStyle/>
          <a:p>
            <a:endParaRPr lang="en-US"/>
          </a:p>
        </p:txBody>
      </p:sp>
      <p:sp>
        <p:nvSpPr>
          <p:cNvPr id="51231" name="Freeform 133"/>
          <p:cNvSpPr>
            <a:spLocks noChangeAspect="1"/>
          </p:cNvSpPr>
          <p:nvPr/>
        </p:nvSpPr>
        <p:spPr bwMode="auto">
          <a:xfrm>
            <a:off x="2566988" y="1738313"/>
            <a:ext cx="112712" cy="1014412"/>
          </a:xfrm>
          <a:custGeom>
            <a:avLst/>
            <a:gdLst>
              <a:gd name="T0" fmla="*/ 0 w 63"/>
              <a:gd name="T1" fmla="*/ 1827764677 h 563"/>
              <a:gd name="T2" fmla="*/ 0 w 63"/>
              <a:gd name="T3" fmla="*/ 87655637 h 563"/>
              <a:gd name="T4" fmla="*/ 0 w 63"/>
              <a:gd name="T5" fmla="*/ 87655637 h 563"/>
              <a:gd name="T6" fmla="*/ 9601990 w 63"/>
              <a:gd name="T7" fmla="*/ 55190850 h 563"/>
              <a:gd name="T8" fmla="*/ 32008425 w 63"/>
              <a:gd name="T9" fmla="*/ 22726069 h 563"/>
              <a:gd name="T10" fmla="*/ 64016850 w 63"/>
              <a:gd name="T11" fmla="*/ 6493677 h 563"/>
              <a:gd name="T12" fmla="*/ 102426586 w 63"/>
              <a:gd name="T13" fmla="*/ 0 h 563"/>
              <a:gd name="T14" fmla="*/ 102426586 w 63"/>
              <a:gd name="T15" fmla="*/ 0 h 563"/>
              <a:gd name="T16" fmla="*/ 140836349 w 63"/>
              <a:gd name="T17" fmla="*/ 6493677 h 563"/>
              <a:gd name="T18" fmla="*/ 172842972 w 63"/>
              <a:gd name="T19" fmla="*/ 22726069 h 563"/>
              <a:gd name="T20" fmla="*/ 195249396 w 63"/>
              <a:gd name="T21" fmla="*/ 55190850 h 563"/>
              <a:gd name="T22" fmla="*/ 201650720 w 63"/>
              <a:gd name="T23" fmla="*/ 87655637 h 563"/>
              <a:gd name="T24" fmla="*/ 201650720 w 63"/>
              <a:gd name="T25" fmla="*/ 1827764677 h 563"/>
              <a:gd name="T26" fmla="*/ 0 w 63"/>
              <a:gd name="T27" fmla="*/ 1827764677 h 5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563"/>
              <a:gd name="T44" fmla="*/ 63 w 63"/>
              <a:gd name="T45" fmla="*/ 563 h 5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563">
                <a:moveTo>
                  <a:pt x="0" y="563"/>
                </a:moveTo>
                <a:lnTo>
                  <a:pt x="0" y="27"/>
                </a:lnTo>
                <a:lnTo>
                  <a:pt x="3" y="17"/>
                </a:lnTo>
                <a:lnTo>
                  <a:pt x="10" y="7"/>
                </a:lnTo>
                <a:lnTo>
                  <a:pt x="20" y="2"/>
                </a:lnTo>
                <a:lnTo>
                  <a:pt x="32" y="0"/>
                </a:lnTo>
                <a:lnTo>
                  <a:pt x="44" y="2"/>
                </a:lnTo>
                <a:lnTo>
                  <a:pt x="54" y="7"/>
                </a:lnTo>
                <a:lnTo>
                  <a:pt x="61" y="17"/>
                </a:lnTo>
                <a:lnTo>
                  <a:pt x="63" y="27"/>
                </a:lnTo>
                <a:lnTo>
                  <a:pt x="63" y="563"/>
                </a:lnTo>
                <a:lnTo>
                  <a:pt x="0" y="563"/>
                </a:lnTo>
                <a:close/>
              </a:path>
            </a:pathLst>
          </a:custGeom>
          <a:solidFill>
            <a:srgbClr val="404040"/>
          </a:solidFill>
          <a:ln w="9525">
            <a:noFill/>
            <a:round/>
            <a:headEnd/>
            <a:tailEnd/>
          </a:ln>
        </p:spPr>
        <p:txBody>
          <a:bodyPr/>
          <a:lstStyle/>
          <a:p>
            <a:endParaRPr lang="en-US"/>
          </a:p>
        </p:txBody>
      </p:sp>
      <p:sp>
        <p:nvSpPr>
          <p:cNvPr id="51232" name="Freeform 134"/>
          <p:cNvSpPr>
            <a:spLocks noChangeAspect="1"/>
          </p:cNvSpPr>
          <p:nvPr/>
        </p:nvSpPr>
        <p:spPr bwMode="auto">
          <a:xfrm>
            <a:off x="2566988" y="1738313"/>
            <a:ext cx="112712" cy="1014412"/>
          </a:xfrm>
          <a:custGeom>
            <a:avLst/>
            <a:gdLst>
              <a:gd name="T0" fmla="*/ 0 w 63"/>
              <a:gd name="T1" fmla="*/ 1827764677 h 563"/>
              <a:gd name="T2" fmla="*/ 0 w 63"/>
              <a:gd name="T3" fmla="*/ 87655637 h 563"/>
              <a:gd name="T4" fmla="*/ 0 w 63"/>
              <a:gd name="T5" fmla="*/ 87655637 h 563"/>
              <a:gd name="T6" fmla="*/ 9601990 w 63"/>
              <a:gd name="T7" fmla="*/ 55190850 h 563"/>
              <a:gd name="T8" fmla="*/ 32008425 w 63"/>
              <a:gd name="T9" fmla="*/ 22726069 h 563"/>
              <a:gd name="T10" fmla="*/ 64016850 w 63"/>
              <a:gd name="T11" fmla="*/ 6493677 h 563"/>
              <a:gd name="T12" fmla="*/ 102426586 w 63"/>
              <a:gd name="T13" fmla="*/ 0 h 563"/>
              <a:gd name="T14" fmla="*/ 102426586 w 63"/>
              <a:gd name="T15" fmla="*/ 0 h 563"/>
              <a:gd name="T16" fmla="*/ 140836349 w 63"/>
              <a:gd name="T17" fmla="*/ 6493677 h 563"/>
              <a:gd name="T18" fmla="*/ 172842972 w 63"/>
              <a:gd name="T19" fmla="*/ 22726069 h 563"/>
              <a:gd name="T20" fmla="*/ 195249396 w 63"/>
              <a:gd name="T21" fmla="*/ 55190850 h 563"/>
              <a:gd name="T22" fmla="*/ 201650720 w 63"/>
              <a:gd name="T23" fmla="*/ 87655637 h 563"/>
              <a:gd name="T24" fmla="*/ 201650720 w 63"/>
              <a:gd name="T25" fmla="*/ 1827764677 h 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563"/>
              <a:gd name="T41" fmla="*/ 63 w 63"/>
              <a:gd name="T42" fmla="*/ 563 h 5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563">
                <a:moveTo>
                  <a:pt x="0" y="563"/>
                </a:moveTo>
                <a:lnTo>
                  <a:pt x="0" y="27"/>
                </a:lnTo>
                <a:lnTo>
                  <a:pt x="3" y="17"/>
                </a:lnTo>
                <a:lnTo>
                  <a:pt x="10" y="7"/>
                </a:lnTo>
                <a:lnTo>
                  <a:pt x="20" y="2"/>
                </a:lnTo>
                <a:lnTo>
                  <a:pt x="32" y="0"/>
                </a:lnTo>
                <a:lnTo>
                  <a:pt x="44" y="2"/>
                </a:lnTo>
                <a:lnTo>
                  <a:pt x="54" y="7"/>
                </a:lnTo>
                <a:lnTo>
                  <a:pt x="61" y="17"/>
                </a:lnTo>
                <a:lnTo>
                  <a:pt x="63" y="27"/>
                </a:lnTo>
                <a:lnTo>
                  <a:pt x="63" y="563"/>
                </a:lnTo>
              </a:path>
            </a:pathLst>
          </a:custGeom>
          <a:noFill/>
          <a:ln w="3175">
            <a:solidFill>
              <a:srgbClr val="404040"/>
            </a:solidFill>
            <a:round/>
            <a:headEnd/>
            <a:tailEnd/>
          </a:ln>
        </p:spPr>
        <p:txBody>
          <a:bodyPr/>
          <a:lstStyle/>
          <a:p>
            <a:endParaRPr lang="en-US"/>
          </a:p>
        </p:txBody>
      </p:sp>
      <p:sp>
        <p:nvSpPr>
          <p:cNvPr id="51233" name="Freeform 135"/>
          <p:cNvSpPr>
            <a:spLocks noChangeAspect="1"/>
          </p:cNvSpPr>
          <p:nvPr/>
        </p:nvSpPr>
        <p:spPr bwMode="auto">
          <a:xfrm>
            <a:off x="4127500" y="3498850"/>
            <a:ext cx="379413" cy="520700"/>
          </a:xfrm>
          <a:custGeom>
            <a:avLst/>
            <a:gdLst>
              <a:gd name="T0" fmla="*/ 682247537 w 211"/>
              <a:gd name="T1" fmla="*/ 554507785 h 290"/>
              <a:gd name="T2" fmla="*/ 682247537 w 211"/>
              <a:gd name="T3" fmla="*/ 0 h 290"/>
              <a:gd name="T4" fmla="*/ 0 w 211"/>
              <a:gd name="T5" fmla="*/ 383642733 h 290"/>
              <a:gd name="T6" fmla="*/ 0 w 211"/>
              <a:gd name="T7" fmla="*/ 934925658 h 290"/>
              <a:gd name="T8" fmla="*/ 682247537 w 211"/>
              <a:gd name="T9" fmla="*/ 554507785 h 290"/>
              <a:gd name="T10" fmla="*/ 0 60000 65536"/>
              <a:gd name="T11" fmla="*/ 0 60000 65536"/>
              <a:gd name="T12" fmla="*/ 0 60000 65536"/>
              <a:gd name="T13" fmla="*/ 0 60000 65536"/>
              <a:gd name="T14" fmla="*/ 0 60000 65536"/>
              <a:gd name="T15" fmla="*/ 0 w 211"/>
              <a:gd name="T16" fmla="*/ 0 h 290"/>
              <a:gd name="T17" fmla="*/ 211 w 211"/>
              <a:gd name="T18" fmla="*/ 290 h 290"/>
            </a:gdLst>
            <a:ahLst/>
            <a:cxnLst>
              <a:cxn ang="T10">
                <a:pos x="T0" y="T1"/>
              </a:cxn>
              <a:cxn ang="T11">
                <a:pos x="T2" y="T3"/>
              </a:cxn>
              <a:cxn ang="T12">
                <a:pos x="T4" y="T5"/>
              </a:cxn>
              <a:cxn ang="T13">
                <a:pos x="T6" y="T7"/>
              </a:cxn>
              <a:cxn ang="T14">
                <a:pos x="T8" y="T9"/>
              </a:cxn>
            </a:cxnLst>
            <a:rect l="T15" t="T16" r="T17" b="T18"/>
            <a:pathLst>
              <a:path w="211" h="290">
                <a:moveTo>
                  <a:pt x="211" y="172"/>
                </a:moveTo>
                <a:lnTo>
                  <a:pt x="211" y="0"/>
                </a:lnTo>
                <a:lnTo>
                  <a:pt x="0" y="119"/>
                </a:lnTo>
                <a:lnTo>
                  <a:pt x="0" y="290"/>
                </a:lnTo>
                <a:lnTo>
                  <a:pt x="211" y="172"/>
                </a:lnTo>
                <a:close/>
              </a:path>
            </a:pathLst>
          </a:custGeom>
          <a:noFill/>
          <a:ln w="15875">
            <a:solidFill>
              <a:srgbClr val="000000"/>
            </a:solidFill>
            <a:round/>
            <a:headEnd/>
            <a:tailEnd/>
          </a:ln>
        </p:spPr>
        <p:txBody>
          <a:bodyPr/>
          <a:lstStyle/>
          <a:p>
            <a:endParaRPr lang="en-US"/>
          </a:p>
        </p:txBody>
      </p:sp>
      <p:sp>
        <p:nvSpPr>
          <p:cNvPr id="51234" name="Line 136"/>
          <p:cNvSpPr>
            <a:spLocks noChangeAspect="1" noChangeShapeType="1"/>
          </p:cNvSpPr>
          <p:nvPr/>
        </p:nvSpPr>
        <p:spPr bwMode="auto">
          <a:xfrm>
            <a:off x="4332288" y="1071563"/>
            <a:ext cx="1587" cy="2522537"/>
          </a:xfrm>
          <a:prstGeom prst="line">
            <a:avLst/>
          </a:prstGeom>
          <a:noFill/>
          <a:ln w="7938">
            <a:solidFill>
              <a:srgbClr val="000000"/>
            </a:solidFill>
            <a:round/>
            <a:headEnd/>
            <a:tailEnd/>
          </a:ln>
        </p:spPr>
        <p:txBody>
          <a:bodyPr/>
          <a:lstStyle/>
          <a:p>
            <a:endParaRPr lang="en-US"/>
          </a:p>
        </p:txBody>
      </p:sp>
      <p:sp>
        <p:nvSpPr>
          <p:cNvPr id="51235" name="Line 138"/>
          <p:cNvSpPr>
            <a:spLocks noChangeAspect="1" noChangeShapeType="1"/>
          </p:cNvSpPr>
          <p:nvPr/>
        </p:nvSpPr>
        <p:spPr bwMode="auto">
          <a:xfrm>
            <a:off x="2624138" y="1082675"/>
            <a:ext cx="1587" cy="739775"/>
          </a:xfrm>
          <a:prstGeom prst="line">
            <a:avLst/>
          </a:prstGeom>
          <a:noFill/>
          <a:ln w="7938">
            <a:solidFill>
              <a:srgbClr val="000000"/>
            </a:solidFill>
            <a:round/>
            <a:headEnd/>
            <a:tailEnd/>
          </a:ln>
        </p:spPr>
        <p:txBody>
          <a:bodyPr/>
          <a:lstStyle/>
          <a:p>
            <a:endParaRPr lang="en-US"/>
          </a:p>
        </p:txBody>
      </p:sp>
      <p:sp>
        <p:nvSpPr>
          <p:cNvPr id="51236" name="Line 139"/>
          <p:cNvSpPr>
            <a:spLocks noChangeAspect="1" noChangeShapeType="1"/>
          </p:cNvSpPr>
          <p:nvPr/>
        </p:nvSpPr>
        <p:spPr bwMode="auto">
          <a:xfrm>
            <a:off x="1939925" y="1690688"/>
            <a:ext cx="236538" cy="1587"/>
          </a:xfrm>
          <a:prstGeom prst="line">
            <a:avLst/>
          </a:prstGeom>
          <a:noFill/>
          <a:ln w="7938">
            <a:solidFill>
              <a:srgbClr val="000000"/>
            </a:solidFill>
            <a:round/>
            <a:headEnd/>
            <a:tailEnd/>
          </a:ln>
        </p:spPr>
        <p:txBody>
          <a:bodyPr/>
          <a:lstStyle/>
          <a:p>
            <a:endParaRPr lang="en-US"/>
          </a:p>
        </p:txBody>
      </p:sp>
      <p:sp>
        <p:nvSpPr>
          <p:cNvPr id="51237" name="Line 140"/>
          <p:cNvSpPr>
            <a:spLocks noChangeAspect="1" noChangeShapeType="1"/>
          </p:cNvSpPr>
          <p:nvPr/>
        </p:nvSpPr>
        <p:spPr bwMode="auto">
          <a:xfrm>
            <a:off x="1939925" y="2282825"/>
            <a:ext cx="561975" cy="1588"/>
          </a:xfrm>
          <a:prstGeom prst="line">
            <a:avLst/>
          </a:prstGeom>
          <a:noFill/>
          <a:ln w="7938">
            <a:solidFill>
              <a:srgbClr val="000000"/>
            </a:solidFill>
            <a:round/>
            <a:headEnd/>
            <a:tailEnd/>
          </a:ln>
        </p:spPr>
        <p:txBody>
          <a:bodyPr/>
          <a:lstStyle/>
          <a:p>
            <a:endParaRPr lang="en-US"/>
          </a:p>
        </p:txBody>
      </p:sp>
      <p:sp>
        <p:nvSpPr>
          <p:cNvPr id="51238" name="Line 141"/>
          <p:cNvSpPr>
            <a:spLocks noChangeAspect="1" noChangeShapeType="1"/>
          </p:cNvSpPr>
          <p:nvPr/>
        </p:nvSpPr>
        <p:spPr bwMode="auto">
          <a:xfrm>
            <a:off x="1519238" y="2822575"/>
            <a:ext cx="712787" cy="1588"/>
          </a:xfrm>
          <a:prstGeom prst="line">
            <a:avLst/>
          </a:prstGeom>
          <a:noFill/>
          <a:ln w="7938">
            <a:solidFill>
              <a:srgbClr val="000000"/>
            </a:solidFill>
            <a:round/>
            <a:headEnd/>
            <a:tailEnd/>
          </a:ln>
        </p:spPr>
        <p:txBody>
          <a:bodyPr/>
          <a:lstStyle/>
          <a:p>
            <a:endParaRPr lang="en-US"/>
          </a:p>
        </p:txBody>
      </p:sp>
      <p:sp>
        <p:nvSpPr>
          <p:cNvPr id="51239" name="Line 142"/>
          <p:cNvSpPr>
            <a:spLocks noChangeAspect="1" noChangeShapeType="1"/>
          </p:cNvSpPr>
          <p:nvPr/>
        </p:nvSpPr>
        <p:spPr bwMode="auto">
          <a:xfrm>
            <a:off x="3019425" y="2822575"/>
            <a:ext cx="1497013" cy="1588"/>
          </a:xfrm>
          <a:prstGeom prst="line">
            <a:avLst/>
          </a:prstGeom>
          <a:noFill/>
          <a:ln w="7938">
            <a:solidFill>
              <a:srgbClr val="000000"/>
            </a:solidFill>
            <a:round/>
            <a:headEnd/>
            <a:tailEnd/>
          </a:ln>
        </p:spPr>
        <p:txBody>
          <a:bodyPr/>
          <a:lstStyle/>
          <a:p>
            <a:endParaRPr lang="en-US"/>
          </a:p>
        </p:txBody>
      </p:sp>
      <p:sp>
        <p:nvSpPr>
          <p:cNvPr id="51240" name="Line 143"/>
          <p:cNvSpPr>
            <a:spLocks noChangeAspect="1" noChangeShapeType="1"/>
          </p:cNvSpPr>
          <p:nvPr/>
        </p:nvSpPr>
        <p:spPr bwMode="auto">
          <a:xfrm>
            <a:off x="3103563" y="2197100"/>
            <a:ext cx="171450" cy="1588"/>
          </a:xfrm>
          <a:prstGeom prst="line">
            <a:avLst/>
          </a:prstGeom>
          <a:noFill/>
          <a:ln w="7938">
            <a:solidFill>
              <a:srgbClr val="000000"/>
            </a:solidFill>
            <a:round/>
            <a:headEnd/>
            <a:tailEnd/>
          </a:ln>
        </p:spPr>
        <p:txBody>
          <a:bodyPr/>
          <a:lstStyle/>
          <a:p>
            <a:endParaRPr lang="en-US"/>
          </a:p>
        </p:txBody>
      </p:sp>
      <p:sp>
        <p:nvSpPr>
          <p:cNvPr id="51241" name="Line 145"/>
          <p:cNvSpPr>
            <a:spLocks noChangeAspect="1" noChangeShapeType="1"/>
          </p:cNvSpPr>
          <p:nvPr/>
        </p:nvSpPr>
        <p:spPr bwMode="auto">
          <a:xfrm>
            <a:off x="2054225" y="3100388"/>
            <a:ext cx="290513" cy="1587"/>
          </a:xfrm>
          <a:prstGeom prst="line">
            <a:avLst/>
          </a:prstGeom>
          <a:noFill/>
          <a:ln w="7938">
            <a:solidFill>
              <a:srgbClr val="000000"/>
            </a:solidFill>
            <a:round/>
            <a:headEnd/>
            <a:tailEnd/>
          </a:ln>
        </p:spPr>
        <p:txBody>
          <a:bodyPr/>
          <a:lstStyle/>
          <a:p>
            <a:endParaRPr lang="en-US"/>
          </a:p>
        </p:txBody>
      </p:sp>
      <p:sp>
        <p:nvSpPr>
          <p:cNvPr id="51242" name="Line 146"/>
          <p:cNvSpPr>
            <a:spLocks noChangeAspect="1" noChangeShapeType="1"/>
          </p:cNvSpPr>
          <p:nvPr/>
        </p:nvSpPr>
        <p:spPr bwMode="auto">
          <a:xfrm>
            <a:off x="2166938" y="3327400"/>
            <a:ext cx="239712" cy="1588"/>
          </a:xfrm>
          <a:prstGeom prst="line">
            <a:avLst/>
          </a:prstGeom>
          <a:noFill/>
          <a:ln w="7938">
            <a:solidFill>
              <a:srgbClr val="000000"/>
            </a:solidFill>
            <a:round/>
            <a:headEnd/>
            <a:tailEnd/>
          </a:ln>
        </p:spPr>
        <p:txBody>
          <a:bodyPr/>
          <a:lstStyle/>
          <a:p>
            <a:endParaRPr lang="en-US"/>
          </a:p>
        </p:txBody>
      </p:sp>
      <p:sp>
        <p:nvSpPr>
          <p:cNvPr id="51243" name="Line 147"/>
          <p:cNvSpPr>
            <a:spLocks noChangeAspect="1" noChangeShapeType="1"/>
          </p:cNvSpPr>
          <p:nvPr/>
        </p:nvSpPr>
        <p:spPr bwMode="auto">
          <a:xfrm>
            <a:off x="1549400" y="3527425"/>
            <a:ext cx="187325" cy="168275"/>
          </a:xfrm>
          <a:prstGeom prst="line">
            <a:avLst/>
          </a:prstGeom>
          <a:noFill/>
          <a:ln w="7938">
            <a:solidFill>
              <a:srgbClr val="000000"/>
            </a:solidFill>
            <a:round/>
            <a:headEnd/>
            <a:tailEnd/>
          </a:ln>
        </p:spPr>
        <p:txBody>
          <a:bodyPr/>
          <a:lstStyle/>
          <a:p>
            <a:endParaRPr lang="en-US"/>
          </a:p>
        </p:txBody>
      </p:sp>
      <p:sp>
        <p:nvSpPr>
          <p:cNvPr id="51244" name="Freeform 148"/>
          <p:cNvSpPr>
            <a:spLocks noChangeAspect="1"/>
          </p:cNvSpPr>
          <p:nvPr/>
        </p:nvSpPr>
        <p:spPr bwMode="auto">
          <a:xfrm>
            <a:off x="1954213" y="3665538"/>
            <a:ext cx="242887" cy="147637"/>
          </a:xfrm>
          <a:custGeom>
            <a:avLst/>
            <a:gdLst>
              <a:gd name="T0" fmla="*/ 343120125 w 135"/>
              <a:gd name="T1" fmla="*/ 32417126 h 82"/>
              <a:gd name="T2" fmla="*/ 233063521 w 135"/>
              <a:gd name="T3" fmla="*/ 32417126 h 82"/>
              <a:gd name="T4" fmla="*/ 210404873 w 135"/>
              <a:gd name="T5" fmla="*/ 16207663 h 82"/>
              <a:gd name="T6" fmla="*/ 203929688 w 135"/>
              <a:gd name="T7" fmla="*/ 9724237 h 82"/>
              <a:gd name="T8" fmla="*/ 178034348 w 135"/>
              <a:gd name="T9" fmla="*/ 9724237 h 82"/>
              <a:gd name="T10" fmla="*/ 116531761 w 135"/>
              <a:gd name="T11" fmla="*/ 25933697 h 82"/>
              <a:gd name="T12" fmla="*/ 100346498 w 135"/>
              <a:gd name="T13" fmla="*/ 25933697 h 82"/>
              <a:gd name="T14" fmla="*/ 84161235 w 135"/>
              <a:gd name="T15" fmla="*/ 38898748 h 82"/>
              <a:gd name="T16" fmla="*/ 67975972 w 135"/>
              <a:gd name="T17" fmla="*/ 55108204 h 82"/>
              <a:gd name="T18" fmla="*/ 55029188 w 135"/>
              <a:gd name="T19" fmla="*/ 55108204 h 82"/>
              <a:gd name="T20" fmla="*/ 38843925 w 135"/>
              <a:gd name="T21" fmla="*/ 64832452 h 82"/>
              <a:gd name="T22" fmla="*/ 38843925 w 135"/>
              <a:gd name="T23" fmla="*/ 87523530 h 82"/>
              <a:gd name="T24" fmla="*/ 16185270 w 135"/>
              <a:gd name="T25" fmla="*/ 94006953 h 82"/>
              <a:gd name="T26" fmla="*/ 6473387 w 135"/>
              <a:gd name="T27" fmla="*/ 94006953 h 82"/>
              <a:gd name="T28" fmla="*/ 16185270 w 135"/>
              <a:gd name="T29" fmla="*/ 126424093 h 82"/>
              <a:gd name="T30" fmla="*/ 6473387 w 135"/>
              <a:gd name="T31" fmla="*/ 142631749 h 82"/>
              <a:gd name="T32" fmla="*/ 6473387 w 135"/>
              <a:gd name="T33" fmla="*/ 165322827 h 82"/>
              <a:gd name="T34" fmla="*/ 45317310 w 135"/>
              <a:gd name="T35" fmla="*/ 171806249 h 82"/>
              <a:gd name="T36" fmla="*/ 61502587 w 135"/>
              <a:gd name="T37" fmla="*/ 181530483 h 82"/>
              <a:gd name="T38" fmla="*/ 77687850 w 135"/>
              <a:gd name="T39" fmla="*/ 220431017 h 82"/>
              <a:gd name="T40" fmla="*/ 93873112 w 135"/>
              <a:gd name="T41" fmla="*/ 252846385 h 82"/>
              <a:gd name="T42" fmla="*/ 110058375 w 135"/>
              <a:gd name="T43" fmla="*/ 259329808 h 82"/>
              <a:gd name="T44" fmla="*/ 178034348 w 135"/>
              <a:gd name="T45" fmla="*/ 265813230 h 82"/>
              <a:gd name="T46" fmla="*/ 233063521 w 135"/>
              <a:gd name="T47" fmla="*/ 236638730 h 82"/>
              <a:gd name="T48" fmla="*/ 255722225 w 135"/>
              <a:gd name="T49" fmla="*/ 220431017 h 82"/>
              <a:gd name="T50" fmla="*/ 336646740 w 135"/>
              <a:gd name="T51" fmla="*/ 213947595 h 82"/>
              <a:gd name="T52" fmla="*/ 414334561 w 135"/>
              <a:gd name="T53" fmla="*/ 213947595 h 82"/>
              <a:gd name="T54" fmla="*/ 430519824 w 135"/>
              <a:gd name="T55" fmla="*/ 204221561 h 82"/>
              <a:gd name="T56" fmla="*/ 436993209 w 135"/>
              <a:gd name="T57" fmla="*/ 165322827 h 82"/>
              <a:gd name="T58" fmla="*/ 414334561 w 135"/>
              <a:gd name="T59" fmla="*/ 149115171 h 82"/>
              <a:gd name="T60" fmla="*/ 365778773 w 135"/>
              <a:gd name="T61" fmla="*/ 48624782 h 82"/>
              <a:gd name="T62" fmla="*/ 349595310 w 135"/>
              <a:gd name="T63" fmla="*/ 32417126 h 82"/>
              <a:gd name="T64" fmla="*/ 343120125 w 135"/>
              <a:gd name="T65" fmla="*/ 32417126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82"/>
              <a:gd name="T101" fmla="*/ 135 w 135"/>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82">
                <a:moveTo>
                  <a:pt x="106" y="10"/>
                </a:moveTo>
                <a:lnTo>
                  <a:pt x="106" y="10"/>
                </a:lnTo>
                <a:lnTo>
                  <a:pt x="82" y="12"/>
                </a:lnTo>
                <a:lnTo>
                  <a:pt x="72" y="10"/>
                </a:lnTo>
                <a:lnTo>
                  <a:pt x="67" y="8"/>
                </a:lnTo>
                <a:lnTo>
                  <a:pt x="65" y="5"/>
                </a:lnTo>
                <a:lnTo>
                  <a:pt x="63" y="3"/>
                </a:lnTo>
                <a:lnTo>
                  <a:pt x="63" y="0"/>
                </a:lnTo>
                <a:lnTo>
                  <a:pt x="55" y="3"/>
                </a:lnTo>
                <a:lnTo>
                  <a:pt x="48" y="8"/>
                </a:lnTo>
                <a:lnTo>
                  <a:pt x="36" y="8"/>
                </a:lnTo>
                <a:lnTo>
                  <a:pt x="31" y="8"/>
                </a:lnTo>
                <a:lnTo>
                  <a:pt x="29" y="8"/>
                </a:lnTo>
                <a:lnTo>
                  <a:pt x="26" y="12"/>
                </a:lnTo>
                <a:lnTo>
                  <a:pt x="24" y="17"/>
                </a:lnTo>
                <a:lnTo>
                  <a:pt x="21" y="17"/>
                </a:lnTo>
                <a:lnTo>
                  <a:pt x="17" y="17"/>
                </a:lnTo>
                <a:lnTo>
                  <a:pt x="12" y="17"/>
                </a:lnTo>
                <a:lnTo>
                  <a:pt x="12" y="20"/>
                </a:lnTo>
                <a:lnTo>
                  <a:pt x="12" y="22"/>
                </a:lnTo>
                <a:lnTo>
                  <a:pt x="12" y="27"/>
                </a:lnTo>
                <a:lnTo>
                  <a:pt x="9" y="29"/>
                </a:lnTo>
                <a:lnTo>
                  <a:pt x="5" y="29"/>
                </a:lnTo>
                <a:lnTo>
                  <a:pt x="2" y="29"/>
                </a:lnTo>
                <a:lnTo>
                  <a:pt x="2" y="34"/>
                </a:lnTo>
                <a:lnTo>
                  <a:pt x="5" y="39"/>
                </a:lnTo>
                <a:lnTo>
                  <a:pt x="2" y="44"/>
                </a:lnTo>
                <a:lnTo>
                  <a:pt x="0" y="49"/>
                </a:lnTo>
                <a:lnTo>
                  <a:pt x="2" y="51"/>
                </a:lnTo>
                <a:lnTo>
                  <a:pt x="7" y="53"/>
                </a:lnTo>
                <a:lnTo>
                  <a:pt x="14" y="53"/>
                </a:lnTo>
                <a:lnTo>
                  <a:pt x="19" y="56"/>
                </a:lnTo>
                <a:lnTo>
                  <a:pt x="21" y="61"/>
                </a:lnTo>
                <a:lnTo>
                  <a:pt x="24" y="68"/>
                </a:lnTo>
                <a:lnTo>
                  <a:pt x="24" y="75"/>
                </a:lnTo>
                <a:lnTo>
                  <a:pt x="29" y="78"/>
                </a:lnTo>
                <a:lnTo>
                  <a:pt x="34" y="80"/>
                </a:lnTo>
                <a:lnTo>
                  <a:pt x="46" y="80"/>
                </a:lnTo>
                <a:lnTo>
                  <a:pt x="55" y="82"/>
                </a:lnTo>
                <a:lnTo>
                  <a:pt x="65" y="80"/>
                </a:lnTo>
                <a:lnTo>
                  <a:pt x="72" y="73"/>
                </a:lnTo>
                <a:lnTo>
                  <a:pt x="79" y="68"/>
                </a:lnTo>
                <a:lnTo>
                  <a:pt x="87" y="66"/>
                </a:lnTo>
                <a:lnTo>
                  <a:pt x="104" y="66"/>
                </a:lnTo>
                <a:lnTo>
                  <a:pt x="121" y="66"/>
                </a:lnTo>
                <a:lnTo>
                  <a:pt x="128" y="66"/>
                </a:lnTo>
                <a:lnTo>
                  <a:pt x="133" y="63"/>
                </a:lnTo>
                <a:lnTo>
                  <a:pt x="135" y="58"/>
                </a:lnTo>
                <a:lnTo>
                  <a:pt x="135" y="51"/>
                </a:lnTo>
                <a:lnTo>
                  <a:pt x="128" y="46"/>
                </a:lnTo>
                <a:lnTo>
                  <a:pt x="121" y="39"/>
                </a:lnTo>
                <a:lnTo>
                  <a:pt x="113" y="15"/>
                </a:lnTo>
                <a:lnTo>
                  <a:pt x="108" y="10"/>
                </a:lnTo>
                <a:lnTo>
                  <a:pt x="106" y="10"/>
                </a:lnTo>
                <a:close/>
              </a:path>
            </a:pathLst>
          </a:custGeom>
          <a:noFill/>
          <a:ln w="7938">
            <a:solidFill>
              <a:srgbClr val="000000"/>
            </a:solidFill>
            <a:round/>
            <a:headEnd/>
            <a:tailEnd/>
          </a:ln>
        </p:spPr>
        <p:txBody>
          <a:bodyPr/>
          <a:lstStyle/>
          <a:p>
            <a:endParaRPr lang="en-US"/>
          </a:p>
        </p:txBody>
      </p:sp>
      <p:sp>
        <p:nvSpPr>
          <p:cNvPr id="51245" name="Freeform 149"/>
          <p:cNvSpPr>
            <a:spLocks noChangeAspect="1"/>
          </p:cNvSpPr>
          <p:nvPr/>
        </p:nvSpPr>
        <p:spPr bwMode="auto">
          <a:xfrm>
            <a:off x="2262188" y="1800225"/>
            <a:ext cx="304800" cy="34925"/>
          </a:xfrm>
          <a:custGeom>
            <a:avLst/>
            <a:gdLst>
              <a:gd name="T0" fmla="*/ 0 w 169"/>
              <a:gd name="T1" fmla="*/ 0 h 19"/>
              <a:gd name="T2" fmla="*/ 0 w 169"/>
              <a:gd name="T3" fmla="*/ 0 h 19"/>
              <a:gd name="T4" fmla="*/ 9759011 w 169"/>
              <a:gd name="T5" fmla="*/ 23651575 h 19"/>
              <a:gd name="T6" fmla="*/ 16264418 w 169"/>
              <a:gd name="T7" fmla="*/ 47303151 h 19"/>
              <a:gd name="T8" fmla="*/ 39034239 w 169"/>
              <a:gd name="T9" fmla="*/ 64197667 h 19"/>
              <a:gd name="T10" fmla="*/ 65055867 w 169"/>
              <a:gd name="T11" fmla="*/ 64197667 h 19"/>
              <a:gd name="T12" fmla="*/ 487919921 w 169"/>
              <a:gd name="T13" fmla="*/ 64197667 h 19"/>
              <a:gd name="T14" fmla="*/ 487919921 w 169"/>
              <a:gd name="T15" fmla="*/ 64197667 h 19"/>
              <a:gd name="T16" fmla="*/ 510687932 w 169"/>
              <a:gd name="T17" fmla="*/ 64197667 h 19"/>
              <a:gd name="T18" fmla="*/ 536711350 w 169"/>
              <a:gd name="T19" fmla="*/ 47303151 h 19"/>
              <a:gd name="T20" fmla="*/ 543216754 w 169"/>
              <a:gd name="T21" fmla="*/ 23651575 h 19"/>
              <a:gd name="T22" fmla="*/ 549722157 w 169"/>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9"/>
              <a:gd name="T37" fmla="*/ 0 h 19"/>
              <a:gd name="T38" fmla="*/ 169 w 16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9" h="19">
                <a:moveTo>
                  <a:pt x="0" y="0"/>
                </a:moveTo>
                <a:lnTo>
                  <a:pt x="0" y="0"/>
                </a:lnTo>
                <a:lnTo>
                  <a:pt x="3" y="7"/>
                </a:lnTo>
                <a:lnTo>
                  <a:pt x="5" y="14"/>
                </a:lnTo>
                <a:lnTo>
                  <a:pt x="12" y="19"/>
                </a:lnTo>
                <a:lnTo>
                  <a:pt x="20" y="19"/>
                </a:lnTo>
                <a:lnTo>
                  <a:pt x="150" y="19"/>
                </a:lnTo>
                <a:lnTo>
                  <a:pt x="157" y="19"/>
                </a:lnTo>
                <a:lnTo>
                  <a:pt x="165" y="14"/>
                </a:lnTo>
                <a:lnTo>
                  <a:pt x="167" y="7"/>
                </a:lnTo>
                <a:lnTo>
                  <a:pt x="169" y="0"/>
                </a:lnTo>
              </a:path>
            </a:pathLst>
          </a:custGeom>
          <a:noFill/>
          <a:ln w="7938">
            <a:solidFill>
              <a:srgbClr val="000000"/>
            </a:solidFill>
            <a:round/>
            <a:headEnd/>
            <a:tailEnd/>
          </a:ln>
        </p:spPr>
        <p:txBody>
          <a:bodyPr/>
          <a:lstStyle/>
          <a:p>
            <a:endParaRPr lang="en-US"/>
          </a:p>
        </p:txBody>
      </p:sp>
      <p:sp>
        <p:nvSpPr>
          <p:cNvPr id="51246" name="Rectangle 150"/>
          <p:cNvSpPr>
            <a:spLocks noChangeAspect="1" noChangeArrowheads="1"/>
          </p:cNvSpPr>
          <p:nvPr/>
        </p:nvSpPr>
        <p:spPr bwMode="auto">
          <a:xfrm>
            <a:off x="800100" y="3343275"/>
            <a:ext cx="750888" cy="361950"/>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Cell</a:t>
            </a:r>
          </a:p>
          <a:p>
            <a:pPr eaLnBrk="1" hangingPunct="1">
              <a:lnSpc>
                <a:spcPct val="85000"/>
              </a:lnSpc>
            </a:pPr>
            <a:r>
              <a:rPr lang="en-US" sz="1400" b="0">
                <a:solidFill>
                  <a:srgbClr val="000000"/>
                </a:solidFill>
                <a:latin typeface="Times New Roman" pitchFamily="18" charset="0"/>
              </a:rPr>
              <a:t>membrane</a:t>
            </a:r>
            <a:endParaRPr lang="en-US" sz="1400" b="0">
              <a:latin typeface="Times New Roman" pitchFamily="18" charset="0"/>
            </a:endParaRPr>
          </a:p>
        </p:txBody>
      </p:sp>
      <p:sp>
        <p:nvSpPr>
          <p:cNvPr id="51247" name="Rectangle 151"/>
          <p:cNvSpPr>
            <a:spLocks noChangeAspect="1" noChangeArrowheads="1"/>
          </p:cNvSpPr>
          <p:nvPr/>
        </p:nvSpPr>
        <p:spPr bwMode="auto">
          <a:xfrm>
            <a:off x="1892300" y="3205163"/>
            <a:ext cx="2476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Tip</a:t>
            </a:r>
            <a:endParaRPr lang="en-US" sz="1400" b="0">
              <a:latin typeface="Times New Roman" pitchFamily="18" charset="0"/>
            </a:endParaRPr>
          </a:p>
        </p:txBody>
      </p:sp>
      <p:sp>
        <p:nvSpPr>
          <p:cNvPr id="51248" name="Rectangle 152"/>
          <p:cNvSpPr>
            <a:spLocks noChangeAspect="1" noChangeArrowheads="1"/>
          </p:cNvSpPr>
          <p:nvPr/>
        </p:nvSpPr>
        <p:spPr bwMode="auto">
          <a:xfrm>
            <a:off x="2246313" y="3409950"/>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49" name="Rectangle 153"/>
          <p:cNvSpPr>
            <a:spLocks noChangeAspect="1" noChangeArrowheads="1"/>
          </p:cNvSpPr>
          <p:nvPr/>
        </p:nvSpPr>
        <p:spPr bwMode="auto">
          <a:xfrm>
            <a:off x="2249488" y="3505200"/>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endParaRPr lang="en-US" sz="1400" b="0"/>
          </a:p>
        </p:txBody>
      </p:sp>
      <p:sp>
        <p:nvSpPr>
          <p:cNvPr id="51250" name="Rectangle 154"/>
          <p:cNvSpPr>
            <a:spLocks noChangeAspect="1" noChangeArrowheads="1"/>
          </p:cNvSpPr>
          <p:nvPr/>
        </p:nvSpPr>
        <p:spPr bwMode="auto">
          <a:xfrm>
            <a:off x="2041525" y="3443288"/>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51" name="Rectangle 155"/>
          <p:cNvSpPr>
            <a:spLocks noChangeAspect="1" noChangeArrowheads="1"/>
          </p:cNvSpPr>
          <p:nvPr/>
        </p:nvSpPr>
        <p:spPr bwMode="auto">
          <a:xfrm>
            <a:off x="2044700" y="3543300"/>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52" name="Rectangle 156"/>
          <p:cNvSpPr>
            <a:spLocks noChangeAspect="1" noChangeArrowheads="1"/>
          </p:cNvSpPr>
          <p:nvPr/>
        </p:nvSpPr>
        <p:spPr bwMode="auto">
          <a:xfrm>
            <a:off x="1739900" y="3557588"/>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53" name="Rectangle 157"/>
          <p:cNvSpPr>
            <a:spLocks noChangeAspect="1" noChangeArrowheads="1"/>
          </p:cNvSpPr>
          <p:nvPr/>
        </p:nvSpPr>
        <p:spPr bwMode="auto">
          <a:xfrm>
            <a:off x="1531938" y="3783013"/>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54" name="Rectangle 158"/>
          <p:cNvSpPr>
            <a:spLocks noChangeAspect="1" noChangeArrowheads="1"/>
          </p:cNvSpPr>
          <p:nvPr/>
        </p:nvSpPr>
        <p:spPr bwMode="auto">
          <a:xfrm>
            <a:off x="1527175" y="3917950"/>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55" name="Rectangle 159"/>
          <p:cNvSpPr>
            <a:spLocks noChangeAspect="1" noChangeArrowheads="1"/>
          </p:cNvSpPr>
          <p:nvPr/>
        </p:nvSpPr>
        <p:spPr bwMode="auto">
          <a:xfrm>
            <a:off x="1897063" y="3578225"/>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56" name="Rectangle 160"/>
          <p:cNvSpPr>
            <a:spLocks noChangeAspect="1" noChangeArrowheads="1"/>
          </p:cNvSpPr>
          <p:nvPr/>
        </p:nvSpPr>
        <p:spPr bwMode="auto">
          <a:xfrm>
            <a:off x="1697038" y="3783013"/>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57" name="Rectangle 161"/>
          <p:cNvSpPr>
            <a:spLocks noChangeAspect="1" noChangeArrowheads="1"/>
          </p:cNvSpPr>
          <p:nvPr/>
        </p:nvSpPr>
        <p:spPr bwMode="auto">
          <a:xfrm>
            <a:off x="1644650" y="3670300"/>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58" name="Rectangle 162"/>
          <p:cNvSpPr>
            <a:spLocks noChangeAspect="1" noChangeArrowheads="1"/>
          </p:cNvSpPr>
          <p:nvPr/>
        </p:nvSpPr>
        <p:spPr bwMode="auto">
          <a:xfrm>
            <a:off x="1809750" y="3670300"/>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59" name="Rectangle 163"/>
          <p:cNvSpPr>
            <a:spLocks noChangeAspect="1" noChangeArrowheads="1"/>
          </p:cNvSpPr>
          <p:nvPr/>
        </p:nvSpPr>
        <p:spPr bwMode="auto">
          <a:xfrm>
            <a:off x="1709738" y="3917950"/>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60" name="Rectangle 164"/>
          <p:cNvSpPr>
            <a:spLocks noChangeAspect="1" noChangeArrowheads="1"/>
          </p:cNvSpPr>
          <p:nvPr/>
        </p:nvSpPr>
        <p:spPr bwMode="auto">
          <a:xfrm>
            <a:off x="1746250" y="4070350"/>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61" name="Rectangle 165"/>
          <p:cNvSpPr>
            <a:spLocks noChangeAspect="1" noChangeArrowheads="1"/>
          </p:cNvSpPr>
          <p:nvPr/>
        </p:nvSpPr>
        <p:spPr bwMode="auto">
          <a:xfrm>
            <a:off x="1871663" y="4008438"/>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62" name="Rectangle 166"/>
          <p:cNvSpPr>
            <a:spLocks noChangeAspect="1" noChangeArrowheads="1"/>
          </p:cNvSpPr>
          <p:nvPr/>
        </p:nvSpPr>
        <p:spPr bwMode="auto">
          <a:xfrm>
            <a:off x="1970088" y="4168775"/>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63" name="Rectangle 167"/>
          <p:cNvSpPr>
            <a:spLocks noChangeAspect="1" noChangeArrowheads="1"/>
          </p:cNvSpPr>
          <p:nvPr/>
        </p:nvSpPr>
        <p:spPr bwMode="auto">
          <a:xfrm>
            <a:off x="2016125" y="4079875"/>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64" name="Rectangle 168"/>
          <p:cNvSpPr>
            <a:spLocks noChangeAspect="1" noChangeArrowheads="1"/>
          </p:cNvSpPr>
          <p:nvPr/>
        </p:nvSpPr>
        <p:spPr bwMode="auto">
          <a:xfrm>
            <a:off x="2216150" y="4248150"/>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65" name="Rectangle 169"/>
          <p:cNvSpPr>
            <a:spLocks noChangeAspect="1" noChangeArrowheads="1"/>
          </p:cNvSpPr>
          <p:nvPr/>
        </p:nvSpPr>
        <p:spPr bwMode="auto">
          <a:xfrm>
            <a:off x="2484438" y="4273550"/>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66" name="Rectangle 170"/>
          <p:cNvSpPr>
            <a:spLocks noChangeAspect="1" noChangeArrowheads="1"/>
          </p:cNvSpPr>
          <p:nvPr/>
        </p:nvSpPr>
        <p:spPr bwMode="auto">
          <a:xfrm>
            <a:off x="2781300" y="4279900"/>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67" name="Rectangle 171"/>
          <p:cNvSpPr>
            <a:spLocks noChangeAspect="1" noChangeArrowheads="1"/>
          </p:cNvSpPr>
          <p:nvPr/>
        </p:nvSpPr>
        <p:spPr bwMode="auto">
          <a:xfrm>
            <a:off x="3005138" y="4248150"/>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68" name="Rectangle 172"/>
          <p:cNvSpPr>
            <a:spLocks noChangeAspect="1" noChangeArrowheads="1"/>
          </p:cNvSpPr>
          <p:nvPr/>
        </p:nvSpPr>
        <p:spPr bwMode="auto">
          <a:xfrm>
            <a:off x="3176588" y="4195763"/>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69" name="Rectangle 173"/>
          <p:cNvSpPr>
            <a:spLocks noChangeAspect="1" noChangeArrowheads="1"/>
          </p:cNvSpPr>
          <p:nvPr/>
        </p:nvSpPr>
        <p:spPr bwMode="auto">
          <a:xfrm>
            <a:off x="2219325" y="4125913"/>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70" name="Rectangle 174"/>
          <p:cNvSpPr>
            <a:spLocks noChangeAspect="1" noChangeArrowheads="1"/>
          </p:cNvSpPr>
          <p:nvPr/>
        </p:nvSpPr>
        <p:spPr bwMode="auto">
          <a:xfrm>
            <a:off x="2489200" y="4152900"/>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71" name="Rectangle 175"/>
          <p:cNvSpPr>
            <a:spLocks noChangeAspect="1" noChangeArrowheads="1"/>
          </p:cNvSpPr>
          <p:nvPr/>
        </p:nvSpPr>
        <p:spPr bwMode="auto">
          <a:xfrm>
            <a:off x="2784475" y="4156075"/>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72" name="Rectangle 176"/>
          <p:cNvSpPr>
            <a:spLocks noChangeAspect="1" noChangeArrowheads="1"/>
          </p:cNvSpPr>
          <p:nvPr/>
        </p:nvSpPr>
        <p:spPr bwMode="auto">
          <a:xfrm>
            <a:off x="3011488" y="4125913"/>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73" name="Rectangle 177"/>
          <p:cNvSpPr>
            <a:spLocks noChangeAspect="1" noChangeArrowheads="1"/>
          </p:cNvSpPr>
          <p:nvPr/>
        </p:nvSpPr>
        <p:spPr bwMode="auto">
          <a:xfrm>
            <a:off x="3179763" y="4073525"/>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74" name="Rectangle 178"/>
          <p:cNvSpPr>
            <a:spLocks noChangeAspect="1" noChangeArrowheads="1"/>
          </p:cNvSpPr>
          <p:nvPr/>
        </p:nvSpPr>
        <p:spPr bwMode="auto">
          <a:xfrm>
            <a:off x="3459163" y="3968750"/>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75" name="Rectangle 179"/>
          <p:cNvSpPr>
            <a:spLocks noChangeAspect="1" noChangeArrowheads="1"/>
          </p:cNvSpPr>
          <p:nvPr/>
        </p:nvSpPr>
        <p:spPr bwMode="auto">
          <a:xfrm>
            <a:off x="3567113" y="3856038"/>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76" name="Rectangle 180"/>
          <p:cNvSpPr>
            <a:spLocks noChangeAspect="1" noChangeArrowheads="1"/>
          </p:cNvSpPr>
          <p:nvPr/>
        </p:nvSpPr>
        <p:spPr bwMode="auto">
          <a:xfrm>
            <a:off x="3622675" y="3751263"/>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77" name="Rectangle 181"/>
          <p:cNvSpPr>
            <a:spLocks noChangeAspect="1" noChangeArrowheads="1"/>
          </p:cNvSpPr>
          <p:nvPr/>
        </p:nvSpPr>
        <p:spPr bwMode="auto">
          <a:xfrm>
            <a:off x="3294063" y="3968750"/>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78" name="Rectangle 182"/>
          <p:cNvSpPr>
            <a:spLocks noChangeAspect="1" noChangeArrowheads="1"/>
          </p:cNvSpPr>
          <p:nvPr/>
        </p:nvSpPr>
        <p:spPr bwMode="auto">
          <a:xfrm>
            <a:off x="3402013" y="3856038"/>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79" name="Rectangle 183"/>
          <p:cNvSpPr>
            <a:spLocks noChangeAspect="1" noChangeArrowheads="1"/>
          </p:cNvSpPr>
          <p:nvPr/>
        </p:nvSpPr>
        <p:spPr bwMode="auto">
          <a:xfrm>
            <a:off x="3459163" y="3751263"/>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80" name="Rectangle 184"/>
          <p:cNvSpPr>
            <a:spLocks noChangeAspect="1" noChangeArrowheads="1"/>
          </p:cNvSpPr>
          <p:nvPr/>
        </p:nvSpPr>
        <p:spPr bwMode="auto">
          <a:xfrm>
            <a:off x="3659188" y="3625850"/>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81" name="Rectangle 185"/>
          <p:cNvSpPr>
            <a:spLocks noChangeAspect="1" noChangeArrowheads="1"/>
          </p:cNvSpPr>
          <p:nvPr/>
        </p:nvSpPr>
        <p:spPr bwMode="auto">
          <a:xfrm>
            <a:off x="3527425" y="3625850"/>
            <a:ext cx="9683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82" name="Rectangle 186"/>
          <p:cNvSpPr>
            <a:spLocks noChangeAspect="1" noChangeArrowheads="1"/>
          </p:cNvSpPr>
          <p:nvPr/>
        </p:nvSpPr>
        <p:spPr bwMode="auto">
          <a:xfrm>
            <a:off x="3497263" y="3538538"/>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83" name="Rectangle 187"/>
          <p:cNvSpPr>
            <a:spLocks noChangeAspect="1" noChangeArrowheads="1"/>
          </p:cNvSpPr>
          <p:nvPr/>
        </p:nvSpPr>
        <p:spPr bwMode="auto">
          <a:xfrm>
            <a:off x="3459163" y="3422650"/>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84" name="Rectangle 188"/>
          <p:cNvSpPr>
            <a:spLocks noChangeAspect="1" noChangeArrowheads="1"/>
          </p:cNvSpPr>
          <p:nvPr/>
        </p:nvSpPr>
        <p:spPr bwMode="auto">
          <a:xfrm>
            <a:off x="3302000" y="3387725"/>
            <a:ext cx="1000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85" name="Rectangle 189"/>
          <p:cNvSpPr>
            <a:spLocks noChangeAspect="1" noChangeArrowheads="1"/>
          </p:cNvSpPr>
          <p:nvPr/>
        </p:nvSpPr>
        <p:spPr bwMode="auto">
          <a:xfrm>
            <a:off x="3087688" y="3335338"/>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86" name="Rectangle 190"/>
          <p:cNvSpPr>
            <a:spLocks noChangeAspect="1" noChangeArrowheads="1"/>
          </p:cNvSpPr>
          <p:nvPr/>
        </p:nvSpPr>
        <p:spPr bwMode="auto">
          <a:xfrm>
            <a:off x="2894013" y="3321050"/>
            <a:ext cx="1000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t>
            </a:r>
            <a:endParaRPr lang="en-US" sz="1400" b="0">
              <a:latin typeface="Times New Roman" pitchFamily="18" charset="0"/>
            </a:endParaRPr>
          </a:p>
        </p:txBody>
      </p:sp>
      <p:sp>
        <p:nvSpPr>
          <p:cNvPr id="51287" name="Rectangle 191"/>
          <p:cNvSpPr>
            <a:spLocks noChangeAspect="1" noChangeArrowheads="1"/>
          </p:cNvSpPr>
          <p:nvPr/>
        </p:nvSpPr>
        <p:spPr bwMode="auto">
          <a:xfrm>
            <a:off x="3306763" y="3492500"/>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88" name="Rectangle 192"/>
          <p:cNvSpPr>
            <a:spLocks noChangeAspect="1" noChangeArrowheads="1"/>
          </p:cNvSpPr>
          <p:nvPr/>
        </p:nvSpPr>
        <p:spPr bwMode="auto">
          <a:xfrm>
            <a:off x="3094038" y="3440113"/>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89" name="Rectangle 193"/>
          <p:cNvSpPr>
            <a:spLocks noChangeAspect="1" noChangeArrowheads="1"/>
          </p:cNvSpPr>
          <p:nvPr/>
        </p:nvSpPr>
        <p:spPr bwMode="auto">
          <a:xfrm>
            <a:off x="2919413" y="3440113"/>
            <a:ext cx="968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rPr>
              <a:t>-</a:t>
            </a:r>
          </a:p>
        </p:txBody>
      </p:sp>
      <p:sp>
        <p:nvSpPr>
          <p:cNvPr id="51290" name="Rectangle 194"/>
          <p:cNvSpPr>
            <a:spLocks noChangeAspect="1" noChangeArrowheads="1"/>
          </p:cNvSpPr>
          <p:nvPr/>
        </p:nvSpPr>
        <p:spPr bwMode="auto">
          <a:xfrm>
            <a:off x="1620838" y="2965450"/>
            <a:ext cx="4143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Taper</a:t>
            </a:r>
            <a:endParaRPr lang="en-US" sz="1400" b="0">
              <a:latin typeface="Times New Roman" pitchFamily="18" charset="0"/>
            </a:endParaRPr>
          </a:p>
        </p:txBody>
      </p:sp>
      <p:sp>
        <p:nvSpPr>
          <p:cNvPr id="51291" name="Rectangle 195"/>
          <p:cNvSpPr>
            <a:spLocks noChangeAspect="1" noChangeArrowheads="1"/>
          </p:cNvSpPr>
          <p:nvPr/>
        </p:nvSpPr>
        <p:spPr bwMode="auto">
          <a:xfrm>
            <a:off x="1250950" y="2089150"/>
            <a:ext cx="650875" cy="425450"/>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Internal</a:t>
            </a:r>
          </a:p>
          <a:p>
            <a:pPr eaLnBrk="1" hangingPunct="1"/>
            <a:r>
              <a:rPr lang="en-US" sz="1400" b="0">
                <a:solidFill>
                  <a:srgbClr val="000000"/>
                </a:solidFill>
                <a:latin typeface="Times New Roman" pitchFamily="18" charset="0"/>
              </a:rPr>
              <a:t>electrode</a:t>
            </a:r>
            <a:endParaRPr lang="en-US" sz="1400" b="0">
              <a:latin typeface="Times New Roman" pitchFamily="18" charset="0"/>
            </a:endParaRPr>
          </a:p>
        </p:txBody>
      </p:sp>
      <p:sp>
        <p:nvSpPr>
          <p:cNvPr id="51292" name="Rectangle 196"/>
          <p:cNvSpPr>
            <a:spLocks noChangeAspect="1" noChangeArrowheads="1"/>
          </p:cNvSpPr>
          <p:nvPr/>
        </p:nvSpPr>
        <p:spPr bwMode="auto">
          <a:xfrm>
            <a:off x="1449388" y="1603375"/>
            <a:ext cx="39528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Glass</a:t>
            </a:r>
            <a:endParaRPr lang="en-US" sz="1400" b="0">
              <a:latin typeface="Times New Roman" pitchFamily="18" charset="0"/>
            </a:endParaRPr>
          </a:p>
        </p:txBody>
      </p:sp>
      <p:sp>
        <p:nvSpPr>
          <p:cNvPr id="51293" name="Rectangle 197"/>
          <p:cNvSpPr>
            <a:spLocks noChangeAspect="1" noChangeArrowheads="1"/>
          </p:cNvSpPr>
          <p:nvPr/>
        </p:nvSpPr>
        <p:spPr bwMode="auto">
          <a:xfrm>
            <a:off x="2574925" y="860425"/>
            <a:ext cx="12858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a:t>
            </a:r>
            <a:endParaRPr lang="en-US" sz="1400" b="0">
              <a:latin typeface="Times New Roman" pitchFamily="18" charset="0"/>
            </a:endParaRPr>
          </a:p>
        </p:txBody>
      </p:sp>
      <p:sp>
        <p:nvSpPr>
          <p:cNvPr id="51294" name="Rectangle 198"/>
          <p:cNvSpPr>
            <a:spLocks noChangeAspect="1" noChangeArrowheads="1"/>
          </p:cNvSpPr>
          <p:nvPr/>
        </p:nvSpPr>
        <p:spPr bwMode="auto">
          <a:xfrm>
            <a:off x="4289425" y="871538"/>
            <a:ext cx="11906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B</a:t>
            </a:r>
            <a:endParaRPr lang="en-US" sz="1400" b="0">
              <a:latin typeface="Times New Roman" pitchFamily="18" charset="0"/>
            </a:endParaRPr>
          </a:p>
        </p:txBody>
      </p:sp>
      <p:sp>
        <p:nvSpPr>
          <p:cNvPr id="51295" name="Rectangle 199"/>
          <p:cNvSpPr>
            <a:spLocks noChangeAspect="1" noChangeArrowheads="1"/>
          </p:cNvSpPr>
          <p:nvPr/>
        </p:nvSpPr>
        <p:spPr bwMode="auto">
          <a:xfrm>
            <a:off x="2879725" y="781050"/>
            <a:ext cx="89376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To amplifier</a:t>
            </a:r>
            <a:endParaRPr lang="en-US" sz="1400" b="0">
              <a:latin typeface="Times New Roman" pitchFamily="18" charset="0"/>
            </a:endParaRPr>
          </a:p>
        </p:txBody>
      </p:sp>
      <p:sp>
        <p:nvSpPr>
          <p:cNvPr id="51296" name="Rectangle 200"/>
          <p:cNvSpPr>
            <a:spLocks noChangeAspect="1" noChangeArrowheads="1"/>
          </p:cNvSpPr>
          <p:nvPr/>
        </p:nvSpPr>
        <p:spPr bwMode="auto">
          <a:xfrm>
            <a:off x="3243263" y="1373188"/>
            <a:ext cx="779462" cy="542925"/>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Electrolyte</a:t>
            </a:r>
          </a:p>
          <a:p>
            <a:pPr eaLnBrk="1" hangingPunct="1">
              <a:lnSpc>
                <a:spcPct val="85000"/>
              </a:lnSpc>
            </a:pPr>
            <a:r>
              <a:rPr lang="en-US" sz="1400" b="0">
                <a:solidFill>
                  <a:srgbClr val="000000"/>
                </a:solidFill>
                <a:latin typeface="Times New Roman" pitchFamily="18" charset="0"/>
              </a:rPr>
              <a:t> in</a:t>
            </a:r>
          </a:p>
          <a:p>
            <a:pPr eaLnBrk="1" hangingPunct="1">
              <a:lnSpc>
                <a:spcPct val="85000"/>
              </a:lnSpc>
            </a:pPr>
            <a:r>
              <a:rPr lang="en-US" sz="1400" b="0">
                <a:solidFill>
                  <a:srgbClr val="000000"/>
                </a:solidFill>
                <a:latin typeface="Times New Roman" pitchFamily="18" charset="0"/>
              </a:rPr>
              <a:t>micropipet</a:t>
            </a:r>
          </a:p>
        </p:txBody>
      </p:sp>
      <p:sp>
        <p:nvSpPr>
          <p:cNvPr id="51297" name="Rectangle 201"/>
          <p:cNvSpPr>
            <a:spLocks noChangeAspect="1" noChangeArrowheads="1"/>
          </p:cNvSpPr>
          <p:nvPr/>
        </p:nvSpPr>
        <p:spPr bwMode="auto">
          <a:xfrm>
            <a:off x="3327400" y="2117725"/>
            <a:ext cx="365125"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Stem</a:t>
            </a:r>
            <a:endParaRPr lang="en-US" sz="1400" b="0">
              <a:latin typeface="Times New Roman" pitchFamily="18" charset="0"/>
            </a:endParaRPr>
          </a:p>
        </p:txBody>
      </p:sp>
      <p:sp>
        <p:nvSpPr>
          <p:cNvPr id="51298" name="Rectangle 202"/>
          <p:cNvSpPr>
            <a:spLocks noChangeAspect="1" noChangeArrowheads="1"/>
          </p:cNvSpPr>
          <p:nvPr/>
        </p:nvSpPr>
        <p:spPr bwMode="auto">
          <a:xfrm>
            <a:off x="1049338" y="4221163"/>
            <a:ext cx="1968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(a)</a:t>
            </a:r>
            <a:endParaRPr lang="en-US" sz="1400" b="0">
              <a:latin typeface="Times New Roman" pitchFamily="18" charset="0"/>
            </a:endParaRPr>
          </a:p>
        </p:txBody>
      </p:sp>
      <p:sp>
        <p:nvSpPr>
          <p:cNvPr id="51299" name="Rectangle 203"/>
          <p:cNvSpPr>
            <a:spLocks noChangeAspect="1" noChangeArrowheads="1"/>
          </p:cNvSpPr>
          <p:nvPr/>
        </p:nvSpPr>
        <p:spPr bwMode="auto">
          <a:xfrm>
            <a:off x="4378325" y="3006725"/>
            <a:ext cx="720725" cy="361950"/>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Reference</a:t>
            </a:r>
          </a:p>
          <a:p>
            <a:pPr eaLnBrk="1" hangingPunct="1">
              <a:lnSpc>
                <a:spcPct val="85000"/>
              </a:lnSpc>
            </a:pPr>
            <a:r>
              <a:rPr lang="en-US" sz="1400" b="0">
                <a:solidFill>
                  <a:srgbClr val="000000"/>
                </a:solidFill>
                <a:latin typeface="Times New Roman" pitchFamily="18" charset="0"/>
              </a:rPr>
              <a:t>electrode</a:t>
            </a:r>
            <a:endParaRPr lang="en-US" sz="1400" b="0">
              <a:latin typeface="Times New Roman" pitchFamily="18" charset="0"/>
            </a:endParaRPr>
          </a:p>
        </p:txBody>
      </p:sp>
      <p:sp>
        <p:nvSpPr>
          <p:cNvPr id="51300" name="Rectangle 204"/>
          <p:cNvSpPr>
            <a:spLocks noChangeAspect="1" noChangeArrowheads="1"/>
          </p:cNvSpPr>
          <p:nvPr/>
        </p:nvSpPr>
        <p:spPr bwMode="auto">
          <a:xfrm>
            <a:off x="3489325" y="4279900"/>
            <a:ext cx="109061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Cell membrane</a:t>
            </a:r>
            <a:endParaRPr lang="en-US" sz="1400" b="0">
              <a:latin typeface="Times New Roman" pitchFamily="18" charset="0"/>
            </a:endParaRPr>
          </a:p>
        </p:txBody>
      </p:sp>
      <p:sp>
        <p:nvSpPr>
          <p:cNvPr id="51301" name="Rectangle 205"/>
          <p:cNvSpPr>
            <a:spLocks noChangeAspect="1" noChangeArrowheads="1"/>
          </p:cNvSpPr>
          <p:nvPr/>
        </p:nvSpPr>
        <p:spPr bwMode="auto">
          <a:xfrm>
            <a:off x="2203450" y="3857625"/>
            <a:ext cx="900113" cy="339725"/>
          </a:xfrm>
          <a:prstGeom prst="rect">
            <a:avLst/>
          </a:prstGeom>
          <a:noFill/>
          <a:ln w="9525">
            <a:noFill/>
            <a:miter lim="800000"/>
            <a:headEnd/>
            <a:tailEnd/>
          </a:ln>
        </p:spPr>
        <p:txBody>
          <a:bodyPr wrap="none" lIns="0" tIns="0" rIns="0" bIns="0">
            <a:spAutoFit/>
          </a:bodyPr>
          <a:lstStyle/>
          <a:p>
            <a:pPr eaLnBrk="1" hangingPunct="1">
              <a:lnSpc>
                <a:spcPct val="80000"/>
              </a:lnSpc>
            </a:pPr>
            <a:r>
              <a:rPr lang="en-US" sz="1400" b="0">
                <a:solidFill>
                  <a:srgbClr val="000000"/>
                </a:solidFill>
                <a:latin typeface="Times New Roman" pitchFamily="18" charset="0"/>
              </a:rPr>
              <a:t>Cytoplasm</a:t>
            </a:r>
          </a:p>
          <a:p>
            <a:pPr eaLnBrk="1" hangingPunct="1">
              <a:lnSpc>
                <a:spcPct val="80000"/>
              </a:lnSpc>
            </a:pPr>
            <a:r>
              <a:rPr lang="en-US" sz="1400" b="0">
                <a:solidFill>
                  <a:srgbClr val="000000"/>
                </a:solidFill>
                <a:latin typeface="Times New Roman" pitchFamily="18" charset="0"/>
              </a:rPr>
              <a:t>N = Nucleus</a:t>
            </a:r>
          </a:p>
        </p:txBody>
      </p:sp>
      <p:sp>
        <p:nvSpPr>
          <p:cNvPr id="51302" name="Rectangle 206"/>
          <p:cNvSpPr>
            <a:spLocks noChangeAspect="1" noChangeArrowheads="1"/>
          </p:cNvSpPr>
          <p:nvPr/>
        </p:nvSpPr>
        <p:spPr bwMode="auto">
          <a:xfrm>
            <a:off x="2009775" y="3670300"/>
            <a:ext cx="128588"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N</a:t>
            </a:r>
            <a:endParaRPr lang="en-US" sz="1400" b="0">
              <a:latin typeface="Times New Roman" pitchFamily="18" charset="0"/>
            </a:endParaRPr>
          </a:p>
        </p:txBody>
      </p:sp>
      <p:sp>
        <p:nvSpPr>
          <p:cNvPr id="51303" name="Rectangle 207"/>
          <p:cNvSpPr>
            <a:spLocks noChangeAspect="1" noChangeArrowheads="1"/>
          </p:cNvSpPr>
          <p:nvPr/>
        </p:nvSpPr>
        <p:spPr bwMode="auto">
          <a:xfrm>
            <a:off x="3116263" y="2619375"/>
            <a:ext cx="1057275" cy="425450"/>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Environmental</a:t>
            </a:r>
          </a:p>
          <a:p>
            <a:pPr eaLnBrk="1" hangingPunct="1"/>
            <a:r>
              <a:rPr lang="en-US" sz="1400" b="0">
                <a:solidFill>
                  <a:srgbClr val="000000"/>
                </a:solidFill>
                <a:latin typeface="Times New Roman" pitchFamily="18" charset="0"/>
              </a:rPr>
              <a:t>fluid</a:t>
            </a:r>
            <a:endParaRPr lang="en-US" sz="1400" b="0">
              <a:latin typeface="Times New Roman" pitchFamily="18" charset="0"/>
            </a:endParaRPr>
          </a:p>
        </p:txBody>
      </p:sp>
      <p:sp>
        <p:nvSpPr>
          <p:cNvPr id="51304" name="Freeform 208"/>
          <p:cNvSpPr>
            <a:spLocks noChangeAspect="1"/>
          </p:cNvSpPr>
          <p:nvPr/>
        </p:nvSpPr>
        <p:spPr bwMode="auto">
          <a:xfrm>
            <a:off x="2593975" y="1030288"/>
            <a:ext cx="60325" cy="60325"/>
          </a:xfrm>
          <a:custGeom>
            <a:avLst/>
            <a:gdLst>
              <a:gd name="T0" fmla="*/ 53517136 w 34"/>
              <a:gd name="T1" fmla="*/ 107032498 h 34"/>
              <a:gd name="T2" fmla="*/ 53517136 w 34"/>
              <a:gd name="T3" fmla="*/ 107032498 h 34"/>
              <a:gd name="T4" fmla="*/ 75551734 w 34"/>
              <a:gd name="T5" fmla="*/ 100735635 h 34"/>
              <a:gd name="T6" fmla="*/ 91293003 w 34"/>
              <a:gd name="T7" fmla="*/ 91293003 h 34"/>
              <a:gd name="T8" fmla="*/ 97588091 w 34"/>
              <a:gd name="T9" fmla="*/ 75551734 h 34"/>
              <a:gd name="T10" fmla="*/ 107032498 w 34"/>
              <a:gd name="T11" fmla="*/ 53517136 h 34"/>
              <a:gd name="T12" fmla="*/ 107032498 w 34"/>
              <a:gd name="T13" fmla="*/ 53517136 h 34"/>
              <a:gd name="T14" fmla="*/ 97588091 w 34"/>
              <a:gd name="T15" fmla="*/ 31480778 h 34"/>
              <a:gd name="T16" fmla="*/ 91293003 w 34"/>
              <a:gd name="T17" fmla="*/ 15739502 h 34"/>
              <a:gd name="T18" fmla="*/ 75551734 w 34"/>
              <a:gd name="T19" fmla="*/ 9444410 h 34"/>
              <a:gd name="T20" fmla="*/ 53517136 w 34"/>
              <a:gd name="T21" fmla="*/ 0 h 34"/>
              <a:gd name="T22" fmla="*/ 53517136 w 34"/>
              <a:gd name="T23" fmla="*/ 0 h 34"/>
              <a:gd name="T24" fmla="*/ 31480778 w 34"/>
              <a:gd name="T25" fmla="*/ 9444410 h 34"/>
              <a:gd name="T26" fmla="*/ 15739502 w 34"/>
              <a:gd name="T27" fmla="*/ 15739502 h 34"/>
              <a:gd name="T28" fmla="*/ 6296864 w 34"/>
              <a:gd name="T29" fmla="*/ 31480778 h 34"/>
              <a:gd name="T30" fmla="*/ 0 w 34"/>
              <a:gd name="T31" fmla="*/ 53517136 h 34"/>
              <a:gd name="T32" fmla="*/ 0 w 34"/>
              <a:gd name="T33" fmla="*/ 53517136 h 34"/>
              <a:gd name="T34" fmla="*/ 6296864 w 34"/>
              <a:gd name="T35" fmla="*/ 75551734 h 34"/>
              <a:gd name="T36" fmla="*/ 15739502 w 34"/>
              <a:gd name="T37" fmla="*/ 91293003 h 34"/>
              <a:gd name="T38" fmla="*/ 31480778 w 34"/>
              <a:gd name="T39" fmla="*/ 100735635 h 34"/>
              <a:gd name="T40" fmla="*/ 53517136 w 34"/>
              <a:gd name="T41" fmla="*/ 107032498 h 34"/>
              <a:gd name="T42" fmla="*/ 53517136 w 34"/>
              <a:gd name="T43" fmla="*/ 107032498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34"/>
              <a:gd name="T68" fmla="*/ 34 w 34"/>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34">
                <a:moveTo>
                  <a:pt x="17" y="34"/>
                </a:moveTo>
                <a:lnTo>
                  <a:pt x="17" y="34"/>
                </a:lnTo>
                <a:lnTo>
                  <a:pt x="24" y="32"/>
                </a:lnTo>
                <a:lnTo>
                  <a:pt x="29" y="29"/>
                </a:lnTo>
                <a:lnTo>
                  <a:pt x="31" y="24"/>
                </a:lnTo>
                <a:lnTo>
                  <a:pt x="34" y="17"/>
                </a:lnTo>
                <a:lnTo>
                  <a:pt x="31" y="10"/>
                </a:lnTo>
                <a:lnTo>
                  <a:pt x="29" y="5"/>
                </a:lnTo>
                <a:lnTo>
                  <a:pt x="24" y="3"/>
                </a:lnTo>
                <a:lnTo>
                  <a:pt x="17" y="0"/>
                </a:lnTo>
                <a:lnTo>
                  <a:pt x="10" y="3"/>
                </a:lnTo>
                <a:lnTo>
                  <a:pt x="5" y="5"/>
                </a:lnTo>
                <a:lnTo>
                  <a:pt x="2" y="10"/>
                </a:lnTo>
                <a:lnTo>
                  <a:pt x="0" y="17"/>
                </a:lnTo>
                <a:lnTo>
                  <a:pt x="2" y="24"/>
                </a:lnTo>
                <a:lnTo>
                  <a:pt x="5" y="29"/>
                </a:lnTo>
                <a:lnTo>
                  <a:pt x="10" y="32"/>
                </a:lnTo>
                <a:lnTo>
                  <a:pt x="17" y="34"/>
                </a:lnTo>
                <a:close/>
              </a:path>
            </a:pathLst>
          </a:custGeom>
          <a:solidFill>
            <a:srgbClr val="000000"/>
          </a:solidFill>
          <a:ln w="3175">
            <a:solidFill>
              <a:srgbClr val="000000"/>
            </a:solidFill>
            <a:round/>
            <a:headEnd/>
            <a:tailEnd/>
          </a:ln>
        </p:spPr>
        <p:txBody>
          <a:bodyPr/>
          <a:lstStyle/>
          <a:p>
            <a:endParaRPr lang="en-US"/>
          </a:p>
        </p:txBody>
      </p:sp>
      <p:sp>
        <p:nvSpPr>
          <p:cNvPr id="51305" name="Line 209"/>
          <p:cNvSpPr>
            <a:spLocks noChangeAspect="1" noChangeShapeType="1"/>
          </p:cNvSpPr>
          <p:nvPr/>
        </p:nvSpPr>
        <p:spPr bwMode="auto">
          <a:xfrm>
            <a:off x="2624138" y="1060450"/>
            <a:ext cx="1587" cy="1588"/>
          </a:xfrm>
          <a:prstGeom prst="line">
            <a:avLst/>
          </a:prstGeom>
          <a:noFill/>
          <a:ln w="3175">
            <a:solidFill>
              <a:srgbClr val="000000"/>
            </a:solidFill>
            <a:round/>
            <a:headEnd/>
            <a:tailEnd/>
          </a:ln>
        </p:spPr>
        <p:txBody>
          <a:bodyPr/>
          <a:lstStyle/>
          <a:p>
            <a:endParaRPr lang="en-US"/>
          </a:p>
        </p:txBody>
      </p:sp>
      <p:sp>
        <p:nvSpPr>
          <p:cNvPr id="51306" name="Freeform 210"/>
          <p:cNvSpPr>
            <a:spLocks noChangeAspect="1"/>
          </p:cNvSpPr>
          <p:nvPr/>
        </p:nvSpPr>
        <p:spPr bwMode="auto">
          <a:xfrm>
            <a:off x="4302125" y="1041400"/>
            <a:ext cx="61913" cy="60325"/>
          </a:xfrm>
          <a:custGeom>
            <a:avLst/>
            <a:gdLst>
              <a:gd name="T0" fmla="*/ 56371775 w 34"/>
              <a:gd name="T1" fmla="*/ 107032498 h 34"/>
              <a:gd name="T2" fmla="*/ 56371775 w 34"/>
              <a:gd name="T3" fmla="*/ 107032498 h 34"/>
              <a:gd name="T4" fmla="*/ 72949898 w 34"/>
              <a:gd name="T5" fmla="*/ 100735635 h 34"/>
              <a:gd name="T6" fmla="*/ 89529828 w 34"/>
              <a:gd name="T7" fmla="*/ 91293003 h 34"/>
              <a:gd name="T8" fmla="*/ 102793772 w 34"/>
              <a:gd name="T9" fmla="*/ 75551734 h 34"/>
              <a:gd name="T10" fmla="*/ 112741730 w 34"/>
              <a:gd name="T11" fmla="*/ 53517136 h 34"/>
              <a:gd name="T12" fmla="*/ 112741730 w 34"/>
              <a:gd name="T13" fmla="*/ 53517136 h 34"/>
              <a:gd name="T14" fmla="*/ 102793772 w 34"/>
              <a:gd name="T15" fmla="*/ 31480778 h 34"/>
              <a:gd name="T16" fmla="*/ 89529828 w 34"/>
              <a:gd name="T17" fmla="*/ 15739502 h 34"/>
              <a:gd name="T18" fmla="*/ 72949898 w 34"/>
              <a:gd name="T19" fmla="*/ 9444410 h 34"/>
              <a:gd name="T20" fmla="*/ 56371775 w 34"/>
              <a:gd name="T21" fmla="*/ 0 h 34"/>
              <a:gd name="T22" fmla="*/ 56371775 w 34"/>
              <a:gd name="T23" fmla="*/ 0 h 34"/>
              <a:gd name="T24" fmla="*/ 33159874 w 34"/>
              <a:gd name="T25" fmla="*/ 9444410 h 34"/>
              <a:gd name="T26" fmla="*/ 16579937 w 34"/>
              <a:gd name="T27" fmla="*/ 15739502 h 34"/>
              <a:gd name="T28" fmla="*/ 0 w 34"/>
              <a:gd name="T29" fmla="*/ 31480778 h 34"/>
              <a:gd name="T30" fmla="*/ 0 w 34"/>
              <a:gd name="T31" fmla="*/ 53517136 h 34"/>
              <a:gd name="T32" fmla="*/ 0 w 34"/>
              <a:gd name="T33" fmla="*/ 53517136 h 34"/>
              <a:gd name="T34" fmla="*/ 0 w 34"/>
              <a:gd name="T35" fmla="*/ 75551734 h 34"/>
              <a:gd name="T36" fmla="*/ 16579937 w 34"/>
              <a:gd name="T37" fmla="*/ 91293003 h 34"/>
              <a:gd name="T38" fmla="*/ 33159874 w 34"/>
              <a:gd name="T39" fmla="*/ 100735635 h 34"/>
              <a:gd name="T40" fmla="*/ 56371775 w 34"/>
              <a:gd name="T41" fmla="*/ 107032498 h 34"/>
              <a:gd name="T42" fmla="*/ 56371775 w 34"/>
              <a:gd name="T43" fmla="*/ 107032498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34"/>
              <a:gd name="T68" fmla="*/ 34 w 34"/>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34">
                <a:moveTo>
                  <a:pt x="17" y="34"/>
                </a:moveTo>
                <a:lnTo>
                  <a:pt x="17" y="34"/>
                </a:lnTo>
                <a:lnTo>
                  <a:pt x="22" y="32"/>
                </a:lnTo>
                <a:lnTo>
                  <a:pt x="27" y="29"/>
                </a:lnTo>
                <a:lnTo>
                  <a:pt x="31" y="24"/>
                </a:lnTo>
                <a:lnTo>
                  <a:pt x="34" y="17"/>
                </a:lnTo>
                <a:lnTo>
                  <a:pt x="31" y="10"/>
                </a:lnTo>
                <a:lnTo>
                  <a:pt x="27" y="5"/>
                </a:lnTo>
                <a:lnTo>
                  <a:pt x="22" y="3"/>
                </a:lnTo>
                <a:lnTo>
                  <a:pt x="17" y="0"/>
                </a:lnTo>
                <a:lnTo>
                  <a:pt x="10" y="3"/>
                </a:lnTo>
                <a:lnTo>
                  <a:pt x="5" y="5"/>
                </a:lnTo>
                <a:lnTo>
                  <a:pt x="0" y="10"/>
                </a:lnTo>
                <a:lnTo>
                  <a:pt x="0" y="17"/>
                </a:lnTo>
                <a:lnTo>
                  <a:pt x="0" y="24"/>
                </a:lnTo>
                <a:lnTo>
                  <a:pt x="5" y="29"/>
                </a:lnTo>
                <a:lnTo>
                  <a:pt x="10" y="32"/>
                </a:lnTo>
                <a:lnTo>
                  <a:pt x="17" y="34"/>
                </a:lnTo>
                <a:close/>
              </a:path>
            </a:pathLst>
          </a:custGeom>
          <a:solidFill>
            <a:srgbClr val="000000"/>
          </a:solidFill>
          <a:ln w="3175">
            <a:solidFill>
              <a:srgbClr val="000000"/>
            </a:solidFill>
            <a:round/>
            <a:headEnd/>
            <a:tailEnd/>
          </a:ln>
        </p:spPr>
        <p:txBody>
          <a:bodyPr/>
          <a:lstStyle/>
          <a:p>
            <a:endParaRPr lang="en-US"/>
          </a:p>
        </p:txBody>
      </p:sp>
      <p:sp>
        <p:nvSpPr>
          <p:cNvPr id="51307" name="Line 211"/>
          <p:cNvSpPr>
            <a:spLocks noChangeAspect="1" noChangeShapeType="1"/>
          </p:cNvSpPr>
          <p:nvPr/>
        </p:nvSpPr>
        <p:spPr bwMode="auto">
          <a:xfrm>
            <a:off x="4332288" y="1071563"/>
            <a:ext cx="1587" cy="1587"/>
          </a:xfrm>
          <a:prstGeom prst="line">
            <a:avLst/>
          </a:prstGeom>
          <a:noFill/>
          <a:ln w="3175">
            <a:solidFill>
              <a:srgbClr val="000000"/>
            </a:solidFill>
            <a:round/>
            <a:headEnd/>
            <a:tailEnd/>
          </a:ln>
        </p:spPr>
        <p:txBody>
          <a:bodyPr/>
          <a:lstStyle/>
          <a:p>
            <a:endParaRPr lang="en-US"/>
          </a:p>
        </p:txBody>
      </p:sp>
      <p:sp>
        <p:nvSpPr>
          <p:cNvPr id="51308" name="Freeform 214"/>
          <p:cNvSpPr>
            <a:spLocks noChangeAspect="1"/>
          </p:cNvSpPr>
          <p:nvPr/>
        </p:nvSpPr>
        <p:spPr bwMode="auto">
          <a:xfrm>
            <a:off x="2489200" y="2260600"/>
            <a:ext cx="77788" cy="49213"/>
          </a:xfrm>
          <a:custGeom>
            <a:avLst/>
            <a:gdLst>
              <a:gd name="T0" fmla="*/ 16362617 w 43"/>
              <a:gd name="T1" fmla="*/ 39866178 h 27"/>
              <a:gd name="T2" fmla="*/ 16362617 w 43"/>
              <a:gd name="T3" fmla="*/ 39866178 h 27"/>
              <a:gd name="T4" fmla="*/ 6545046 w 43"/>
              <a:gd name="T5" fmla="*/ 23255877 h 27"/>
              <a:gd name="T6" fmla="*/ 0 w 43"/>
              <a:gd name="T7" fmla="*/ 0 h 27"/>
              <a:gd name="T8" fmla="*/ 0 w 43"/>
              <a:gd name="T9" fmla="*/ 0 h 27"/>
              <a:gd name="T10" fmla="*/ 71997319 w 43"/>
              <a:gd name="T11" fmla="*/ 23255877 h 27"/>
              <a:gd name="T12" fmla="*/ 140720308 w 43"/>
              <a:gd name="T13" fmla="*/ 39866178 h 27"/>
              <a:gd name="T14" fmla="*/ 140720308 w 43"/>
              <a:gd name="T15" fmla="*/ 39866178 h 27"/>
              <a:gd name="T16" fmla="*/ 71997319 w 43"/>
              <a:gd name="T17" fmla="*/ 63122063 h 27"/>
              <a:gd name="T18" fmla="*/ 0 w 43"/>
              <a:gd name="T19" fmla="*/ 89700721 h 27"/>
              <a:gd name="T20" fmla="*/ 0 w 43"/>
              <a:gd name="T21" fmla="*/ 89700721 h 27"/>
              <a:gd name="T22" fmla="*/ 6545046 w 43"/>
              <a:gd name="T23" fmla="*/ 56478295 h 27"/>
              <a:gd name="T24" fmla="*/ 16362617 w 43"/>
              <a:gd name="T25" fmla="*/ 39866178 h 27"/>
              <a:gd name="T26" fmla="*/ 16362617 w 43"/>
              <a:gd name="T27" fmla="*/ 39866178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27"/>
              <a:gd name="T44" fmla="*/ 43 w 43"/>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27">
                <a:moveTo>
                  <a:pt x="5" y="12"/>
                </a:moveTo>
                <a:lnTo>
                  <a:pt x="5" y="12"/>
                </a:lnTo>
                <a:lnTo>
                  <a:pt x="2" y="7"/>
                </a:lnTo>
                <a:lnTo>
                  <a:pt x="0" y="0"/>
                </a:lnTo>
                <a:lnTo>
                  <a:pt x="22" y="7"/>
                </a:lnTo>
                <a:lnTo>
                  <a:pt x="43" y="12"/>
                </a:lnTo>
                <a:lnTo>
                  <a:pt x="22" y="19"/>
                </a:lnTo>
                <a:lnTo>
                  <a:pt x="0" y="27"/>
                </a:lnTo>
                <a:lnTo>
                  <a:pt x="2" y="17"/>
                </a:lnTo>
                <a:lnTo>
                  <a:pt x="5" y="12"/>
                </a:lnTo>
                <a:close/>
              </a:path>
            </a:pathLst>
          </a:custGeom>
          <a:solidFill>
            <a:srgbClr val="000000"/>
          </a:solidFill>
          <a:ln w="7938">
            <a:solidFill>
              <a:srgbClr val="000000"/>
            </a:solidFill>
            <a:round/>
            <a:headEnd/>
            <a:tailEnd/>
          </a:ln>
        </p:spPr>
        <p:txBody>
          <a:bodyPr/>
          <a:lstStyle/>
          <a:p>
            <a:endParaRPr lang="en-US"/>
          </a:p>
        </p:txBody>
      </p:sp>
      <p:sp>
        <p:nvSpPr>
          <p:cNvPr id="51309" name="Freeform 215"/>
          <p:cNvSpPr>
            <a:spLocks noChangeAspect="1"/>
          </p:cNvSpPr>
          <p:nvPr/>
        </p:nvSpPr>
        <p:spPr bwMode="auto">
          <a:xfrm>
            <a:off x="2163763" y="1668463"/>
            <a:ext cx="76200" cy="49212"/>
          </a:xfrm>
          <a:custGeom>
            <a:avLst/>
            <a:gdLst>
              <a:gd name="T0" fmla="*/ 15700746 w 43"/>
              <a:gd name="T1" fmla="*/ 39865368 h 27"/>
              <a:gd name="T2" fmla="*/ 15700746 w 43"/>
              <a:gd name="T3" fmla="*/ 39865368 h 27"/>
              <a:gd name="T4" fmla="*/ 6280297 w 43"/>
              <a:gd name="T5" fmla="*/ 26576302 h 27"/>
              <a:gd name="T6" fmla="*/ 0 w 43"/>
              <a:gd name="T7" fmla="*/ 0 h 27"/>
              <a:gd name="T8" fmla="*/ 0 w 43"/>
              <a:gd name="T9" fmla="*/ 0 h 27"/>
              <a:gd name="T10" fmla="*/ 65946674 w 43"/>
              <a:gd name="T11" fmla="*/ 26576302 h 27"/>
              <a:gd name="T12" fmla="*/ 135033496 w 43"/>
              <a:gd name="T13" fmla="*/ 39865368 h 27"/>
              <a:gd name="T14" fmla="*/ 135033496 w 43"/>
              <a:gd name="T15" fmla="*/ 39865368 h 27"/>
              <a:gd name="T16" fmla="*/ 65946674 w 43"/>
              <a:gd name="T17" fmla="*/ 66441678 h 27"/>
              <a:gd name="T18" fmla="*/ 0 w 43"/>
              <a:gd name="T19" fmla="*/ 89697075 h 27"/>
              <a:gd name="T20" fmla="*/ 0 w 43"/>
              <a:gd name="T21" fmla="*/ 89697075 h 27"/>
              <a:gd name="T22" fmla="*/ 6280297 w 43"/>
              <a:gd name="T23" fmla="*/ 56475325 h 27"/>
              <a:gd name="T24" fmla="*/ 15700746 w 43"/>
              <a:gd name="T25" fmla="*/ 39865368 h 27"/>
              <a:gd name="T26" fmla="*/ 15700746 w 43"/>
              <a:gd name="T27" fmla="*/ 39865368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27"/>
              <a:gd name="T44" fmla="*/ 43 w 43"/>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27">
                <a:moveTo>
                  <a:pt x="5" y="12"/>
                </a:moveTo>
                <a:lnTo>
                  <a:pt x="5" y="12"/>
                </a:lnTo>
                <a:lnTo>
                  <a:pt x="2" y="8"/>
                </a:lnTo>
                <a:lnTo>
                  <a:pt x="0" y="0"/>
                </a:lnTo>
                <a:lnTo>
                  <a:pt x="21" y="8"/>
                </a:lnTo>
                <a:lnTo>
                  <a:pt x="43" y="12"/>
                </a:lnTo>
                <a:lnTo>
                  <a:pt x="21" y="20"/>
                </a:lnTo>
                <a:lnTo>
                  <a:pt x="0" y="27"/>
                </a:lnTo>
                <a:lnTo>
                  <a:pt x="2" y="17"/>
                </a:lnTo>
                <a:lnTo>
                  <a:pt x="5" y="12"/>
                </a:lnTo>
                <a:close/>
              </a:path>
            </a:pathLst>
          </a:custGeom>
          <a:solidFill>
            <a:srgbClr val="000000"/>
          </a:solidFill>
          <a:ln w="7938">
            <a:solidFill>
              <a:srgbClr val="000000"/>
            </a:solidFill>
            <a:round/>
            <a:headEnd/>
            <a:tailEnd/>
          </a:ln>
        </p:spPr>
        <p:txBody>
          <a:bodyPr/>
          <a:lstStyle/>
          <a:p>
            <a:endParaRPr lang="en-US"/>
          </a:p>
        </p:txBody>
      </p:sp>
      <p:sp>
        <p:nvSpPr>
          <p:cNvPr id="51310" name="Freeform 217"/>
          <p:cNvSpPr>
            <a:spLocks noChangeAspect="1"/>
          </p:cNvSpPr>
          <p:nvPr/>
        </p:nvSpPr>
        <p:spPr bwMode="auto">
          <a:xfrm>
            <a:off x="2332038" y="3078163"/>
            <a:ext cx="74612" cy="49212"/>
          </a:xfrm>
          <a:custGeom>
            <a:avLst/>
            <a:gdLst>
              <a:gd name="T0" fmla="*/ 6624089 w 41"/>
              <a:gd name="T1" fmla="*/ 39865368 h 27"/>
              <a:gd name="T2" fmla="*/ 6624089 w 41"/>
              <a:gd name="T3" fmla="*/ 39865368 h 27"/>
              <a:gd name="T4" fmla="*/ 6624089 w 41"/>
              <a:gd name="T5" fmla="*/ 23255405 h 27"/>
              <a:gd name="T6" fmla="*/ 0 w 41"/>
              <a:gd name="T7" fmla="*/ 0 h 27"/>
              <a:gd name="T8" fmla="*/ 0 w 41"/>
              <a:gd name="T9" fmla="*/ 0 h 27"/>
              <a:gd name="T10" fmla="*/ 62921578 w 41"/>
              <a:gd name="T11" fmla="*/ 23255405 h 27"/>
              <a:gd name="T12" fmla="*/ 135779288 w 41"/>
              <a:gd name="T13" fmla="*/ 39865368 h 27"/>
              <a:gd name="T14" fmla="*/ 135779288 w 41"/>
              <a:gd name="T15" fmla="*/ 39865368 h 27"/>
              <a:gd name="T16" fmla="*/ 62921578 w 41"/>
              <a:gd name="T17" fmla="*/ 63120780 h 27"/>
              <a:gd name="T18" fmla="*/ 0 w 41"/>
              <a:gd name="T19" fmla="*/ 89697075 h 27"/>
              <a:gd name="T20" fmla="*/ 0 w 41"/>
              <a:gd name="T21" fmla="*/ 89697075 h 27"/>
              <a:gd name="T22" fmla="*/ 6624089 w 41"/>
              <a:gd name="T23" fmla="*/ 56475325 h 27"/>
              <a:gd name="T24" fmla="*/ 6624089 w 41"/>
              <a:gd name="T25" fmla="*/ 39865368 h 27"/>
              <a:gd name="T26" fmla="*/ 6624089 w 41"/>
              <a:gd name="T27" fmla="*/ 39865368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27"/>
              <a:gd name="T44" fmla="*/ 41 w 41"/>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27">
                <a:moveTo>
                  <a:pt x="2" y="12"/>
                </a:moveTo>
                <a:lnTo>
                  <a:pt x="2" y="12"/>
                </a:lnTo>
                <a:lnTo>
                  <a:pt x="2" y="7"/>
                </a:lnTo>
                <a:lnTo>
                  <a:pt x="0" y="0"/>
                </a:lnTo>
                <a:lnTo>
                  <a:pt x="19" y="7"/>
                </a:lnTo>
                <a:lnTo>
                  <a:pt x="41" y="12"/>
                </a:lnTo>
                <a:lnTo>
                  <a:pt x="19" y="19"/>
                </a:lnTo>
                <a:lnTo>
                  <a:pt x="0" y="27"/>
                </a:lnTo>
                <a:lnTo>
                  <a:pt x="2" y="17"/>
                </a:lnTo>
                <a:lnTo>
                  <a:pt x="2" y="12"/>
                </a:lnTo>
                <a:close/>
              </a:path>
            </a:pathLst>
          </a:custGeom>
          <a:solidFill>
            <a:srgbClr val="000000"/>
          </a:solidFill>
          <a:ln w="7938">
            <a:solidFill>
              <a:srgbClr val="000000"/>
            </a:solidFill>
            <a:round/>
            <a:headEnd/>
            <a:tailEnd/>
          </a:ln>
        </p:spPr>
        <p:txBody>
          <a:bodyPr/>
          <a:lstStyle/>
          <a:p>
            <a:endParaRPr lang="en-US"/>
          </a:p>
        </p:txBody>
      </p:sp>
      <p:sp>
        <p:nvSpPr>
          <p:cNvPr id="51311" name="Freeform 218"/>
          <p:cNvSpPr>
            <a:spLocks noChangeAspect="1"/>
          </p:cNvSpPr>
          <p:nvPr/>
        </p:nvSpPr>
        <p:spPr bwMode="auto">
          <a:xfrm>
            <a:off x="2393950" y="3305175"/>
            <a:ext cx="73025" cy="42863"/>
          </a:xfrm>
          <a:custGeom>
            <a:avLst/>
            <a:gdLst>
              <a:gd name="T0" fmla="*/ 6344269 w 41"/>
              <a:gd name="T1" fmla="*/ 38276661 h 24"/>
              <a:gd name="T2" fmla="*/ 6344269 w 41"/>
              <a:gd name="T3" fmla="*/ 38276661 h 24"/>
              <a:gd name="T4" fmla="*/ 6344269 w 41"/>
              <a:gd name="T5" fmla="*/ 15948610 h 24"/>
              <a:gd name="T6" fmla="*/ 0 w 41"/>
              <a:gd name="T7" fmla="*/ 0 h 24"/>
              <a:gd name="T8" fmla="*/ 0 w 41"/>
              <a:gd name="T9" fmla="*/ 0 h 24"/>
              <a:gd name="T10" fmla="*/ 60274128 w 41"/>
              <a:gd name="T11" fmla="*/ 22328051 h 24"/>
              <a:gd name="T12" fmla="*/ 130064657 w 41"/>
              <a:gd name="T13" fmla="*/ 38276661 h 24"/>
              <a:gd name="T14" fmla="*/ 130064657 w 41"/>
              <a:gd name="T15" fmla="*/ 38276661 h 24"/>
              <a:gd name="T16" fmla="*/ 60274128 w 41"/>
              <a:gd name="T17" fmla="*/ 54223478 h 24"/>
              <a:gd name="T18" fmla="*/ 0 w 41"/>
              <a:gd name="T19" fmla="*/ 76551536 h 24"/>
              <a:gd name="T20" fmla="*/ 0 w 41"/>
              <a:gd name="T21" fmla="*/ 76551536 h 24"/>
              <a:gd name="T22" fmla="*/ 6344269 w 41"/>
              <a:gd name="T23" fmla="*/ 54223478 h 24"/>
              <a:gd name="T24" fmla="*/ 6344269 w 41"/>
              <a:gd name="T25" fmla="*/ 38276661 h 24"/>
              <a:gd name="T26" fmla="*/ 6344269 w 41"/>
              <a:gd name="T27" fmla="*/ 38276661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24"/>
              <a:gd name="T44" fmla="*/ 41 w 41"/>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24">
                <a:moveTo>
                  <a:pt x="2" y="12"/>
                </a:moveTo>
                <a:lnTo>
                  <a:pt x="2" y="12"/>
                </a:lnTo>
                <a:lnTo>
                  <a:pt x="2" y="5"/>
                </a:lnTo>
                <a:lnTo>
                  <a:pt x="0" y="0"/>
                </a:lnTo>
                <a:lnTo>
                  <a:pt x="19" y="7"/>
                </a:lnTo>
                <a:lnTo>
                  <a:pt x="41" y="12"/>
                </a:lnTo>
                <a:lnTo>
                  <a:pt x="19" y="17"/>
                </a:lnTo>
                <a:lnTo>
                  <a:pt x="0" y="24"/>
                </a:lnTo>
                <a:lnTo>
                  <a:pt x="2" y="17"/>
                </a:lnTo>
                <a:lnTo>
                  <a:pt x="2" y="12"/>
                </a:lnTo>
                <a:close/>
              </a:path>
            </a:pathLst>
          </a:custGeom>
          <a:solidFill>
            <a:srgbClr val="000000"/>
          </a:solidFill>
          <a:ln w="7938">
            <a:solidFill>
              <a:srgbClr val="000000"/>
            </a:solidFill>
            <a:round/>
            <a:headEnd/>
            <a:tailEnd/>
          </a:ln>
        </p:spPr>
        <p:txBody>
          <a:bodyPr/>
          <a:lstStyle/>
          <a:p>
            <a:endParaRPr lang="en-US"/>
          </a:p>
        </p:txBody>
      </p:sp>
      <p:sp>
        <p:nvSpPr>
          <p:cNvPr id="51312" name="Freeform 219"/>
          <p:cNvSpPr>
            <a:spLocks noChangeAspect="1"/>
          </p:cNvSpPr>
          <p:nvPr/>
        </p:nvSpPr>
        <p:spPr bwMode="auto">
          <a:xfrm>
            <a:off x="2781300" y="3535363"/>
            <a:ext cx="68263" cy="74612"/>
          </a:xfrm>
          <a:custGeom>
            <a:avLst/>
            <a:gdLst>
              <a:gd name="T0" fmla="*/ 83902407 w 38"/>
              <a:gd name="T1" fmla="*/ 39740898 h 41"/>
              <a:gd name="T2" fmla="*/ 83902407 w 38"/>
              <a:gd name="T3" fmla="*/ 39740898 h 41"/>
              <a:gd name="T4" fmla="*/ 100037618 w 38"/>
              <a:gd name="T5" fmla="*/ 56299297 h 41"/>
              <a:gd name="T6" fmla="*/ 122627301 w 38"/>
              <a:gd name="T7" fmla="*/ 62921578 h 41"/>
              <a:gd name="T8" fmla="*/ 122627301 w 38"/>
              <a:gd name="T9" fmla="*/ 62921578 h 41"/>
              <a:gd name="T10" fmla="*/ 61314549 w 38"/>
              <a:gd name="T11" fmla="*/ 96038375 h 41"/>
              <a:gd name="T12" fmla="*/ 0 w 38"/>
              <a:gd name="T13" fmla="*/ 135779288 h 41"/>
              <a:gd name="T14" fmla="*/ 0 w 38"/>
              <a:gd name="T15" fmla="*/ 135779288 h 41"/>
              <a:gd name="T16" fmla="*/ 38724880 w 38"/>
              <a:gd name="T17" fmla="*/ 72857709 h 41"/>
              <a:gd name="T18" fmla="*/ 61314549 w 38"/>
              <a:gd name="T19" fmla="*/ 0 h 41"/>
              <a:gd name="T20" fmla="*/ 61314549 w 38"/>
              <a:gd name="T21" fmla="*/ 0 h 41"/>
              <a:gd name="T22" fmla="*/ 77447963 w 38"/>
              <a:gd name="T23" fmla="*/ 33116811 h 41"/>
              <a:gd name="T24" fmla="*/ 83902407 w 38"/>
              <a:gd name="T25" fmla="*/ 39740898 h 41"/>
              <a:gd name="T26" fmla="*/ 83902407 w 38"/>
              <a:gd name="T27" fmla="*/ 39740898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1"/>
              <a:gd name="T44" fmla="*/ 38 w 38"/>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1">
                <a:moveTo>
                  <a:pt x="26" y="12"/>
                </a:moveTo>
                <a:lnTo>
                  <a:pt x="26" y="12"/>
                </a:lnTo>
                <a:lnTo>
                  <a:pt x="31" y="17"/>
                </a:lnTo>
                <a:lnTo>
                  <a:pt x="38" y="19"/>
                </a:lnTo>
                <a:lnTo>
                  <a:pt x="19" y="29"/>
                </a:lnTo>
                <a:lnTo>
                  <a:pt x="0" y="41"/>
                </a:lnTo>
                <a:lnTo>
                  <a:pt x="12" y="22"/>
                </a:lnTo>
                <a:lnTo>
                  <a:pt x="19" y="0"/>
                </a:lnTo>
                <a:lnTo>
                  <a:pt x="24" y="10"/>
                </a:lnTo>
                <a:lnTo>
                  <a:pt x="26" y="12"/>
                </a:lnTo>
                <a:close/>
              </a:path>
            </a:pathLst>
          </a:custGeom>
          <a:solidFill>
            <a:srgbClr val="000000"/>
          </a:solidFill>
          <a:ln w="7938">
            <a:solidFill>
              <a:srgbClr val="000000"/>
            </a:solidFill>
            <a:round/>
            <a:headEnd/>
            <a:tailEnd/>
          </a:ln>
        </p:spPr>
        <p:txBody>
          <a:bodyPr/>
          <a:lstStyle/>
          <a:p>
            <a:endParaRPr lang="en-US"/>
          </a:p>
        </p:txBody>
      </p:sp>
      <p:sp>
        <p:nvSpPr>
          <p:cNvPr id="51313" name="Freeform 220"/>
          <p:cNvSpPr>
            <a:spLocks noChangeAspect="1"/>
          </p:cNvSpPr>
          <p:nvPr/>
        </p:nvSpPr>
        <p:spPr bwMode="auto">
          <a:xfrm>
            <a:off x="2781300" y="3409950"/>
            <a:ext cx="76200" cy="55563"/>
          </a:xfrm>
          <a:custGeom>
            <a:avLst/>
            <a:gdLst>
              <a:gd name="T0" fmla="*/ 106770367 w 43"/>
              <a:gd name="T1" fmla="*/ 38549972 h 31"/>
              <a:gd name="T2" fmla="*/ 106770367 w 43"/>
              <a:gd name="T3" fmla="*/ 38549972 h 31"/>
              <a:gd name="T4" fmla="*/ 113050662 w 43"/>
              <a:gd name="T5" fmla="*/ 54613052 h 31"/>
              <a:gd name="T6" fmla="*/ 135033496 w 43"/>
              <a:gd name="T7" fmla="*/ 70676147 h 31"/>
              <a:gd name="T8" fmla="*/ 135033496 w 43"/>
              <a:gd name="T9" fmla="*/ 70676147 h 31"/>
              <a:gd name="T10" fmla="*/ 69086822 w 43"/>
              <a:gd name="T11" fmla="*/ 83525535 h 31"/>
              <a:gd name="T12" fmla="*/ 0 w 43"/>
              <a:gd name="T13" fmla="*/ 99588615 h 31"/>
              <a:gd name="T14" fmla="*/ 0 w 43"/>
              <a:gd name="T15" fmla="*/ 99588615 h 31"/>
              <a:gd name="T16" fmla="*/ 43963854 w 43"/>
              <a:gd name="T17" fmla="*/ 54613052 h 31"/>
              <a:gd name="T18" fmla="*/ 91069628 w 43"/>
              <a:gd name="T19" fmla="*/ 0 h 31"/>
              <a:gd name="T20" fmla="*/ 91069628 w 43"/>
              <a:gd name="T21" fmla="*/ 0 h 31"/>
              <a:gd name="T22" fmla="*/ 97349923 w 43"/>
              <a:gd name="T23" fmla="*/ 22486885 h 31"/>
              <a:gd name="T24" fmla="*/ 106770367 w 43"/>
              <a:gd name="T25" fmla="*/ 38549972 h 31"/>
              <a:gd name="T26" fmla="*/ 106770367 w 43"/>
              <a:gd name="T27" fmla="*/ 38549972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31"/>
              <a:gd name="T44" fmla="*/ 43 w 43"/>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31">
                <a:moveTo>
                  <a:pt x="34" y="12"/>
                </a:moveTo>
                <a:lnTo>
                  <a:pt x="34" y="12"/>
                </a:lnTo>
                <a:lnTo>
                  <a:pt x="36" y="17"/>
                </a:lnTo>
                <a:lnTo>
                  <a:pt x="43" y="22"/>
                </a:lnTo>
                <a:lnTo>
                  <a:pt x="22" y="26"/>
                </a:lnTo>
                <a:lnTo>
                  <a:pt x="0" y="31"/>
                </a:lnTo>
                <a:lnTo>
                  <a:pt x="14" y="17"/>
                </a:lnTo>
                <a:lnTo>
                  <a:pt x="29" y="0"/>
                </a:lnTo>
                <a:lnTo>
                  <a:pt x="31" y="7"/>
                </a:lnTo>
                <a:lnTo>
                  <a:pt x="34" y="12"/>
                </a:lnTo>
                <a:close/>
              </a:path>
            </a:pathLst>
          </a:custGeom>
          <a:solidFill>
            <a:srgbClr val="000000"/>
          </a:solidFill>
          <a:ln w="7938">
            <a:solidFill>
              <a:srgbClr val="000000"/>
            </a:solidFill>
            <a:round/>
            <a:headEnd/>
            <a:tailEnd/>
          </a:ln>
        </p:spPr>
        <p:txBody>
          <a:bodyPr/>
          <a:lstStyle/>
          <a:p>
            <a:endParaRPr lang="en-US"/>
          </a:p>
        </p:txBody>
      </p:sp>
      <p:sp>
        <p:nvSpPr>
          <p:cNvPr id="51314" name="Freeform 221"/>
          <p:cNvSpPr>
            <a:spLocks noChangeAspect="1"/>
          </p:cNvSpPr>
          <p:nvPr/>
        </p:nvSpPr>
        <p:spPr bwMode="auto">
          <a:xfrm>
            <a:off x="2781300" y="3295650"/>
            <a:ext cx="76200" cy="49213"/>
          </a:xfrm>
          <a:custGeom>
            <a:avLst/>
            <a:gdLst>
              <a:gd name="T0" fmla="*/ 113050662 w 43"/>
              <a:gd name="T1" fmla="*/ 39866178 h 27"/>
              <a:gd name="T2" fmla="*/ 113050662 w 43"/>
              <a:gd name="T3" fmla="*/ 39866178 h 27"/>
              <a:gd name="T4" fmla="*/ 119332757 w 43"/>
              <a:gd name="T5" fmla="*/ 63122063 h 27"/>
              <a:gd name="T6" fmla="*/ 135033496 w 43"/>
              <a:gd name="T7" fmla="*/ 79734179 h 27"/>
              <a:gd name="T8" fmla="*/ 135033496 w 43"/>
              <a:gd name="T9" fmla="*/ 79734179 h 27"/>
              <a:gd name="T10" fmla="*/ 69086822 w 43"/>
              <a:gd name="T11" fmla="*/ 79734179 h 27"/>
              <a:gd name="T12" fmla="*/ 0 w 43"/>
              <a:gd name="T13" fmla="*/ 89700721 h 27"/>
              <a:gd name="T14" fmla="*/ 0 w 43"/>
              <a:gd name="T15" fmla="*/ 89700721 h 27"/>
              <a:gd name="T16" fmla="*/ 59666379 w 43"/>
              <a:gd name="T17" fmla="*/ 46511754 h 27"/>
              <a:gd name="T18" fmla="*/ 106770367 w 43"/>
              <a:gd name="T19" fmla="*/ 0 h 27"/>
              <a:gd name="T20" fmla="*/ 106770367 w 43"/>
              <a:gd name="T21" fmla="*/ 0 h 27"/>
              <a:gd name="T22" fmla="*/ 106770367 w 43"/>
              <a:gd name="T23" fmla="*/ 23255877 h 27"/>
              <a:gd name="T24" fmla="*/ 113050662 w 43"/>
              <a:gd name="T25" fmla="*/ 39866178 h 27"/>
              <a:gd name="T26" fmla="*/ 113050662 w 43"/>
              <a:gd name="T27" fmla="*/ 39866178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27"/>
              <a:gd name="T44" fmla="*/ 43 w 43"/>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27">
                <a:moveTo>
                  <a:pt x="36" y="12"/>
                </a:moveTo>
                <a:lnTo>
                  <a:pt x="36" y="12"/>
                </a:lnTo>
                <a:lnTo>
                  <a:pt x="38" y="19"/>
                </a:lnTo>
                <a:lnTo>
                  <a:pt x="43" y="24"/>
                </a:lnTo>
                <a:lnTo>
                  <a:pt x="22" y="24"/>
                </a:lnTo>
                <a:lnTo>
                  <a:pt x="0" y="27"/>
                </a:lnTo>
                <a:lnTo>
                  <a:pt x="19" y="14"/>
                </a:lnTo>
                <a:lnTo>
                  <a:pt x="34" y="0"/>
                </a:lnTo>
                <a:lnTo>
                  <a:pt x="34" y="7"/>
                </a:lnTo>
                <a:lnTo>
                  <a:pt x="36" y="12"/>
                </a:lnTo>
                <a:close/>
              </a:path>
            </a:pathLst>
          </a:custGeom>
          <a:solidFill>
            <a:srgbClr val="000000"/>
          </a:solidFill>
          <a:ln w="7938">
            <a:solidFill>
              <a:srgbClr val="000000"/>
            </a:solidFill>
            <a:round/>
            <a:headEnd/>
            <a:tailEnd/>
          </a:ln>
        </p:spPr>
        <p:txBody>
          <a:bodyPr/>
          <a:lstStyle/>
          <a:p>
            <a:endParaRPr lang="en-US"/>
          </a:p>
        </p:txBody>
      </p:sp>
      <p:sp>
        <p:nvSpPr>
          <p:cNvPr id="51315" name="Freeform 222"/>
          <p:cNvSpPr>
            <a:spLocks noChangeAspect="1"/>
          </p:cNvSpPr>
          <p:nvPr/>
        </p:nvSpPr>
        <p:spPr bwMode="auto">
          <a:xfrm>
            <a:off x="2797175" y="3152775"/>
            <a:ext cx="79375" cy="47625"/>
          </a:xfrm>
          <a:custGeom>
            <a:avLst/>
            <a:gdLst>
              <a:gd name="T0" fmla="*/ 126918833 w 44"/>
              <a:gd name="T1" fmla="*/ 37336239 h 27"/>
              <a:gd name="T2" fmla="*/ 126918833 w 44"/>
              <a:gd name="T3" fmla="*/ 37336239 h 27"/>
              <a:gd name="T4" fmla="*/ 126918833 w 44"/>
              <a:gd name="T5" fmla="*/ 62226482 h 27"/>
              <a:gd name="T6" fmla="*/ 136681955 w 44"/>
              <a:gd name="T7" fmla="*/ 84005212 h 27"/>
              <a:gd name="T8" fmla="*/ 136681955 w 44"/>
              <a:gd name="T9" fmla="*/ 84005212 h 27"/>
              <a:gd name="T10" fmla="*/ 71596253 w 44"/>
              <a:gd name="T11" fmla="*/ 52891971 h 27"/>
              <a:gd name="T12" fmla="*/ 0 w 44"/>
              <a:gd name="T13" fmla="*/ 31113241 h 27"/>
              <a:gd name="T14" fmla="*/ 0 w 44"/>
              <a:gd name="T15" fmla="*/ 31113241 h 27"/>
              <a:gd name="T16" fmla="*/ 71596253 w 44"/>
              <a:gd name="T17" fmla="*/ 15555739 h 27"/>
              <a:gd name="T18" fmla="*/ 143190703 w 44"/>
              <a:gd name="T19" fmla="*/ 0 h 27"/>
              <a:gd name="T20" fmla="*/ 143190703 w 44"/>
              <a:gd name="T21" fmla="*/ 0 h 27"/>
              <a:gd name="T22" fmla="*/ 126918833 w 44"/>
              <a:gd name="T23" fmla="*/ 21778737 h 27"/>
              <a:gd name="T24" fmla="*/ 126918833 w 44"/>
              <a:gd name="T25" fmla="*/ 37336239 h 27"/>
              <a:gd name="T26" fmla="*/ 126918833 w 44"/>
              <a:gd name="T27" fmla="*/ 37336239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27"/>
              <a:gd name="T44" fmla="*/ 44 w 44"/>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27">
                <a:moveTo>
                  <a:pt x="39" y="12"/>
                </a:moveTo>
                <a:lnTo>
                  <a:pt x="39" y="12"/>
                </a:lnTo>
                <a:lnTo>
                  <a:pt x="39" y="20"/>
                </a:lnTo>
                <a:lnTo>
                  <a:pt x="42" y="27"/>
                </a:lnTo>
                <a:lnTo>
                  <a:pt x="22" y="17"/>
                </a:lnTo>
                <a:lnTo>
                  <a:pt x="0" y="10"/>
                </a:lnTo>
                <a:lnTo>
                  <a:pt x="22" y="5"/>
                </a:lnTo>
                <a:lnTo>
                  <a:pt x="44" y="0"/>
                </a:lnTo>
                <a:lnTo>
                  <a:pt x="39" y="7"/>
                </a:lnTo>
                <a:lnTo>
                  <a:pt x="39" y="12"/>
                </a:lnTo>
                <a:close/>
              </a:path>
            </a:pathLst>
          </a:custGeom>
          <a:solidFill>
            <a:srgbClr val="000000"/>
          </a:solidFill>
          <a:ln w="7938">
            <a:solidFill>
              <a:srgbClr val="000000"/>
            </a:solidFill>
            <a:round/>
            <a:headEnd/>
            <a:tailEnd/>
          </a:ln>
        </p:spPr>
        <p:txBody>
          <a:bodyPr/>
          <a:lstStyle/>
          <a:p>
            <a:endParaRPr lang="en-US"/>
          </a:p>
        </p:txBody>
      </p:sp>
      <p:sp>
        <p:nvSpPr>
          <p:cNvPr id="51316" name="Freeform 223"/>
          <p:cNvSpPr>
            <a:spLocks noChangeAspect="1"/>
          </p:cNvSpPr>
          <p:nvPr/>
        </p:nvSpPr>
        <p:spPr bwMode="auto">
          <a:xfrm>
            <a:off x="2884488" y="3032125"/>
            <a:ext cx="77787" cy="58738"/>
          </a:xfrm>
          <a:custGeom>
            <a:avLst/>
            <a:gdLst>
              <a:gd name="T0" fmla="*/ 111264343 w 43"/>
              <a:gd name="T1" fmla="*/ 60195770 h 33"/>
              <a:gd name="T2" fmla="*/ 111264343 w 43"/>
              <a:gd name="T3" fmla="*/ 60195770 h 33"/>
              <a:gd name="T4" fmla="*/ 101446903 w 43"/>
              <a:gd name="T5" fmla="*/ 82372025 h 33"/>
              <a:gd name="T6" fmla="*/ 101446903 w 43"/>
              <a:gd name="T7" fmla="*/ 104550060 h 33"/>
              <a:gd name="T8" fmla="*/ 101446903 w 43"/>
              <a:gd name="T9" fmla="*/ 104550060 h 33"/>
              <a:gd name="T10" fmla="*/ 55632171 w 43"/>
              <a:gd name="T11" fmla="*/ 53859175 h 33"/>
              <a:gd name="T12" fmla="*/ 0 w 43"/>
              <a:gd name="T13" fmla="*/ 0 h 33"/>
              <a:gd name="T14" fmla="*/ 0 w 43"/>
              <a:gd name="T15" fmla="*/ 0 h 33"/>
              <a:gd name="T16" fmla="*/ 71994585 w 43"/>
              <a:gd name="T17" fmla="*/ 22178042 h 33"/>
              <a:gd name="T18" fmla="*/ 140716690 w 43"/>
              <a:gd name="T19" fmla="*/ 38017722 h 33"/>
              <a:gd name="T20" fmla="*/ 140716690 w 43"/>
              <a:gd name="T21" fmla="*/ 38017722 h 33"/>
              <a:gd name="T22" fmla="*/ 117809302 w 43"/>
              <a:gd name="T23" fmla="*/ 53859175 h 33"/>
              <a:gd name="T24" fmla="*/ 111264343 w 43"/>
              <a:gd name="T25" fmla="*/ 60195770 h 33"/>
              <a:gd name="T26" fmla="*/ 111264343 w 43"/>
              <a:gd name="T27" fmla="*/ 6019577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33"/>
              <a:gd name="T44" fmla="*/ 43 w 43"/>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33">
                <a:moveTo>
                  <a:pt x="34" y="19"/>
                </a:moveTo>
                <a:lnTo>
                  <a:pt x="34" y="19"/>
                </a:lnTo>
                <a:lnTo>
                  <a:pt x="31" y="26"/>
                </a:lnTo>
                <a:lnTo>
                  <a:pt x="31" y="33"/>
                </a:lnTo>
                <a:lnTo>
                  <a:pt x="17" y="17"/>
                </a:lnTo>
                <a:lnTo>
                  <a:pt x="0" y="0"/>
                </a:lnTo>
                <a:lnTo>
                  <a:pt x="22" y="7"/>
                </a:lnTo>
                <a:lnTo>
                  <a:pt x="43" y="12"/>
                </a:lnTo>
                <a:lnTo>
                  <a:pt x="36" y="17"/>
                </a:lnTo>
                <a:lnTo>
                  <a:pt x="34" y="19"/>
                </a:lnTo>
                <a:close/>
              </a:path>
            </a:pathLst>
          </a:custGeom>
          <a:solidFill>
            <a:srgbClr val="000000"/>
          </a:solidFill>
          <a:ln w="7938">
            <a:solidFill>
              <a:srgbClr val="000000"/>
            </a:solidFill>
            <a:round/>
            <a:headEnd/>
            <a:tailEnd/>
          </a:ln>
        </p:spPr>
        <p:txBody>
          <a:bodyPr/>
          <a:lstStyle/>
          <a:p>
            <a:endParaRPr lang="en-US"/>
          </a:p>
        </p:txBody>
      </p:sp>
      <p:sp>
        <p:nvSpPr>
          <p:cNvPr id="51317" name="Freeform 224"/>
          <p:cNvSpPr>
            <a:spLocks noChangeAspect="1"/>
          </p:cNvSpPr>
          <p:nvPr/>
        </p:nvSpPr>
        <p:spPr bwMode="auto">
          <a:xfrm>
            <a:off x="2968625" y="2900363"/>
            <a:ext cx="63500" cy="79375"/>
          </a:xfrm>
          <a:custGeom>
            <a:avLst/>
            <a:gdLst>
              <a:gd name="T0" fmla="*/ 74670704 w 36"/>
              <a:gd name="T1" fmla="*/ 110646936 h 44"/>
              <a:gd name="T2" fmla="*/ 74670704 w 36"/>
              <a:gd name="T3" fmla="*/ 110646936 h 44"/>
              <a:gd name="T4" fmla="*/ 52891964 w 36"/>
              <a:gd name="T5" fmla="*/ 126918833 h 44"/>
              <a:gd name="T6" fmla="*/ 43557468 w 36"/>
              <a:gd name="T7" fmla="*/ 143190703 h 44"/>
              <a:gd name="T8" fmla="*/ 43557468 w 36"/>
              <a:gd name="T9" fmla="*/ 143190703 h 44"/>
              <a:gd name="T10" fmla="*/ 28001731 w 36"/>
              <a:gd name="T11" fmla="*/ 71596253 h 44"/>
              <a:gd name="T12" fmla="*/ 0 w 36"/>
              <a:gd name="T13" fmla="*/ 0 h 44"/>
              <a:gd name="T14" fmla="*/ 0 w 36"/>
              <a:gd name="T15" fmla="*/ 0 h 44"/>
              <a:gd name="T16" fmla="*/ 52891964 w 36"/>
              <a:gd name="T17" fmla="*/ 55324370 h 44"/>
              <a:gd name="T18" fmla="*/ 112006925 w 36"/>
              <a:gd name="T19" fmla="*/ 94375066 h 44"/>
              <a:gd name="T20" fmla="*/ 112006925 w 36"/>
              <a:gd name="T21" fmla="*/ 94375066 h 44"/>
              <a:gd name="T22" fmla="*/ 80893702 w 36"/>
              <a:gd name="T23" fmla="*/ 104138188 h 44"/>
              <a:gd name="T24" fmla="*/ 74670704 w 36"/>
              <a:gd name="T25" fmla="*/ 110646936 h 44"/>
              <a:gd name="T26" fmla="*/ 74670704 w 36"/>
              <a:gd name="T27" fmla="*/ 110646936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4"/>
              <a:gd name="T44" fmla="*/ 36 w 36"/>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4">
                <a:moveTo>
                  <a:pt x="24" y="34"/>
                </a:moveTo>
                <a:lnTo>
                  <a:pt x="24" y="34"/>
                </a:lnTo>
                <a:lnTo>
                  <a:pt x="17" y="39"/>
                </a:lnTo>
                <a:lnTo>
                  <a:pt x="14" y="44"/>
                </a:lnTo>
                <a:lnTo>
                  <a:pt x="9" y="22"/>
                </a:lnTo>
                <a:lnTo>
                  <a:pt x="0" y="0"/>
                </a:lnTo>
                <a:lnTo>
                  <a:pt x="17" y="17"/>
                </a:lnTo>
                <a:lnTo>
                  <a:pt x="36" y="29"/>
                </a:lnTo>
                <a:lnTo>
                  <a:pt x="26" y="32"/>
                </a:lnTo>
                <a:lnTo>
                  <a:pt x="24" y="34"/>
                </a:lnTo>
                <a:close/>
              </a:path>
            </a:pathLst>
          </a:custGeom>
          <a:solidFill>
            <a:srgbClr val="000000"/>
          </a:solidFill>
          <a:ln w="7938">
            <a:solidFill>
              <a:srgbClr val="000000"/>
            </a:solidFill>
            <a:round/>
            <a:headEnd/>
            <a:tailEnd/>
          </a:ln>
        </p:spPr>
        <p:txBody>
          <a:bodyPr/>
          <a:lstStyle/>
          <a:p>
            <a:endParaRPr lang="en-US"/>
          </a:p>
        </p:txBody>
      </p:sp>
      <p:sp>
        <p:nvSpPr>
          <p:cNvPr id="51318" name="Freeform 225"/>
          <p:cNvSpPr>
            <a:spLocks noChangeAspect="1"/>
          </p:cNvSpPr>
          <p:nvPr/>
        </p:nvSpPr>
        <p:spPr bwMode="auto">
          <a:xfrm>
            <a:off x="1709738" y="3670300"/>
            <a:ext cx="69850" cy="65088"/>
          </a:xfrm>
          <a:custGeom>
            <a:avLst/>
            <a:gdLst>
              <a:gd name="T0" fmla="*/ 32077271 w 39"/>
              <a:gd name="T1" fmla="*/ 39226365 h 36"/>
              <a:gd name="T2" fmla="*/ 32077271 w 39"/>
              <a:gd name="T3" fmla="*/ 39226365 h 36"/>
              <a:gd name="T4" fmla="*/ 48115899 w 39"/>
              <a:gd name="T5" fmla="*/ 16344320 h 36"/>
              <a:gd name="T6" fmla="*/ 54531350 w 39"/>
              <a:gd name="T7" fmla="*/ 0 h 36"/>
              <a:gd name="T8" fmla="*/ 54531350 w 39"/>
              <a:gd name="T9" fmla="*/ 0 h 36"/>
              <a:gd name="T10" fmla="*/ 86610412 w 39"/>
              <a:gd name="T11" fmla="*/ 62108418 h 36"/>
              <a:gd name="T12" fmla="*/ 125103148 w 39"/>
              <a:gd name="T13" fmla="*/ 117679082 h 36"/>
              <a:gd name="T14" fmla="*/ 125103148 w 39"/>
              <a:gd name="T15" fmla="*/ 117679082 h 36"/>
              <a:gd name="T16" fmla="*/ 64156332 w 39"/>
              <a:gd name="T17" fmla="*/ 84990456 h 36"/>
              <a:gd name="T18" fmla="*/ 0 w 39"/>
              <a:gd name="T19" fmla="*/ 62108418 h 36"/>
              <a:gd name="T20" fmla="*/ 0 w 39"/>
              <a:gd name="T21" fmla="*/ 62108418 h 36"/>
              <a:gd name="T22" fmla="*/ 25661812 w 39"/>
              <a:gd name="T23" fmla="*/ 45764091 h 36"/>
              <a:gd name="T24" fmla="*/ 32077271 w 39"/>
              <a:gd name="T25" fmla="*/ 39226365 h 36"/>
              <a:gd name="T26" fmla="*/ 32077271 w 39"/>
              <a:gd name="T27" fmla="*/ 39226365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6"/>
              <a:gd name="T44" fmla="*/ 39 w 39"/>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6">
                <a:moveTo>
                  <a:pt x="10" y="12"/>
                </a:moveTo>
                <a:lnTo>
                  <a:pt x="10" y="12"/>
                </a:lnTo>
                <a:lnTo>
                  <a:pt x="15" y="5"/>
                </a:lnTo>
                <a:lnTo>
                  <a:pt x="17" y="0"/>
                </a:lnTo>
                <a:lnTo>
                  <a:pt x="27" y="19"/>
                </a:lnTo>
                <a:lnTo>
                  <a:pt x="39" y="36"/>
                </a:lnTo>
                <a:lnTo>
                  <a:pt x="20" y="26"/>
                </a:lnTo>
                <a:lnTo>
                  <a:pt x="0" y="19"/>
                </a:lnTo>
                <a:lnTo>
                  <a:pt x="8" y="14"/>
                </a:lnTo>
                <a:lnTo>
                  <a:pt x="10" y="12"/>
                </a:lnTo>
                <a:close/>
              </a:path>
            </a:pathLst>
          </a:custGeom>
          <a:solidFill>
            <a:srgbClr val="000000"/>
          </a:solidFill>
          <a:ln w="7938">
            <a:solidFill>
              <a:srgbClr val="000000"/>
            </a:solidFill>
            <a:round/>
            <a:headEnd/>
            <a:tailEnd/>
          </a:ln>
        </p:spPr>
        <p:txBody>
          <a:bodyPr/>
          <a:lstStyle/>
          <a:p>
            <a:endParaRPr lang="en-US"/>
          </a:p>
        </p:txBody>
      </p:sp>
      <p:sp>
        <p:nvSpPr>
          <p:cNvPr id="51319" name="Freeform 226"/>
          <p:cNvSpPr>
            <a:spLocks noChangeAspect="1"/>
          </p:cNvSpPr>
          <p:nvPr/>
        </p:nvSpPr>
        <p:spPr bwMode="auto">
          <a:xfrm>
            <a:off x="3363913" y="4100513"/>
            <a:ext cx="73025" cy="69850"/>
          </a:xfrm>
          <a:custGeom>
            <a:avLst/>
            <a:gdLst>
              <a:gd name="T0" fmla="*/ 98341512 w 41"/>
              <a:gd name="T1" fmla="*/ 86610412 h 39"/>
              <a:gd name="T2" fmla="*/ 98341512 w 41"/>
              <a:gd name="T3" fmla="*/ 86610412 h 39"/>
              <a:gd name="T4" fmla="*/ 82480844 w 41"/>
              <a:gd name="T5" fmla="*/ 99441315 h 39"/>
              <a:gd name="T6" fmla="*/ 82480844 w 41"/>
              <a:gd name="T7" fmla="*/ 125103148 h 39"/>
              <a:gd name="T8" fmla="*/ 82480844 w 41"/>
              <a:gd name="T9" fmla="*/ 125103148 h 39"/>
              <a:gd name="T10" fmla="*/ 44411665 w 41"/>
              <a:gd name="T11" fmla="*/ 60946816 h 39"/>
              <a:gd name="T12" fmla="*/ 0 w 41"/>
              <a:gd name="T13" fmla="*/ 0 h 39"/>
              <a:gd name="T14" fmla="*/ 0 w 41"/>
              <a:gd name="T15" fmla="*/ 0 h 39"/>
              <a:gd name="T16" fmla="*/ 66618395 w 41"/>
              <a:gd name="T17" fmla="*/ 32077271 h 39"/>
              <a:gd name="T18" fmla="*/ 130064657 w 41"/>
              <a:gd name="T19" fmla="*/ 60946816 h 39"/>
              <a:gd name="T20" fmla="*/ 130064657 w 41"/>
              <a:gd name="T21" fmla="*/ 60946816 h 39"/>
              <a:gd name="T22" fmla="*/ 104685779 w 41"/>
              <a:gd name="T23" fmla="*/ 70571784 h 39"/>
              <a:gd name="T24" fmla="*/ 98341512 w 41"/>
              <a:gd name="T25" fmla="*/ 86610412 h 39"/>
              <a:gd name="T26" fmla="*/ 98341512 w 41"/>
              <a:gd name="T27" fmla="*/ 86610412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39"/>
              <a:gd name="T44" fmla="*/ 41 w 41"/>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39">
                <a:moveTo>
                  <a:pt x="31" y="27"/>
                </a:moveTo>
                <a:lnTo>
                  <a:pt x="31" y="27"/>
                </a:lnTo>
                <a:lnTo>
                  <a:pt x="26" y="31"/>
                </a:lnTo>
                <a:lnTo>
                  <a:pt x="26" y="39"/>
                </a:lnTo>
                <a:lnTo>
                  <a:pt x="14" y="19"/>
                </a:lnTo>
                <a:lnTo>
                  <a:pt x="0" y="0"/>
                </a:lnTo>
                <a:lnTo>
                  <a:pt x="21" y="10"/>
                </a:lnTo>
                <a:lnTo>
                  <a:pt x="41" y="19"/>
                </a:lnTo>
                <a:lnTo>
                  <a:pt x="33" y="22"/>
                </a:lnTo>
                <a:lnTo>
                  <a:pt x="31" y="27"/>
                </a:lnTo>
                <a:close/>
              </a:path>
            </a:pathLst>
          </a:custGeom>
          <a:solidFill>
            <a:srgbClr val="000000"/>
          </a:solidFill>
          <a:ln w="7938">
            <a:solidFill>
              <a:srgbClr val="000000"/>
            </a:solidFill>
            <a:round/>
            <a:headEnd/>
            <a:tailEnd/>
          </a:ln>
        </p:spPr>
        <p:txBody>
          <a:bodyPr/>
          <a:lstStyle/>
          <a:p>
            <a:endParaRPr lang="en-US"/>
          </a:p>
        </p:txBody>
      </p:sp>
      <p:sp>
        <p:nvSpPr>
          <p:cNvPr id="51320" name="Freeform 227"/>
          <p:cNvSpPr>
            <a:spLocks noChangeAspect="1"/>
          </p:cNvSpPr>
          <p:nvPr/>
        </p:nvSpPr>
        <p:spPr bwMode="auto">
          <a:xfrm>
            <a:off x="3041650" y="2174875"/>
            <a:ext cx="77788" cy="46038"/>
          </a:xfrm>
          <a:custGeom>
            <a:avLst/>
            <a:gdLst>
              <a:gd name="T0" fmla="*/ 124357698 w 43"/>
              <a:gd name="T1" fmla="*/ 37623673 h 26"/>
              <a:gd name="T2" fmla="*/ 124357698 w 43"/>
              <a:gd name="T3" fmla="*/ 37623673 h 26"/>
              <a:gd name="T4" fmla="*/ 134175264 w 43"/>
              <a:gd name="T5" fmla="*/ 21947732 h 26"/>
              <a:gd name="T6" fmla="*/ 140720308 w 43"/>
              <a:gd name="T7" fmla="*/ 0 h 26"/>
              <a:gd name="T8" fmla="*/ 140720308 w 43"/>
              <a:gd name="T9" fmla="*/ 0 h 26"/>
              <a:gd name="T10" fmla="*/ 68722988 w 43"/>
              <a:gd name="T11" fmla="*/ 21947732 h 26"/>
              <a:gd name="T12" fmla="*/ 0 w 43"/>
              <a:gd name="T13" fmla="*/ 37623673 h 26"/>
              <a:gd name="T14" fmla="*/ 0 w 43"/>
              <a:gd name="T15" fmla="*/ 37623673 h 26"/>
              <a:gd name="T16" fmla="*/ 68722988 w 43"/>
              <a:gd name="T17" fmla="*/ 59571411 h 26"/>
              <a:gd name="T18" fmla="*/ 140720308 w 43"/>
              <a:gd name="T19" fmla="*/ 81519136 h 26"/>
              <a:gd name="T20" fmla="*/ 140720308 w 43"/>
              <a:gd name="T21" fmla="*/ 81519136 h 26"/>
              <a:gd name="T22" fmla="*/ 124357698 w 43"/>
              <a:gd name="T23" fmla="*/ 53301378 h 26"/>
              <a:gd name="T24" fmla="*/ 124357698 w 43"/>
              <a:gd name="T25" fmla="*/ 37623673 h 26"/>
              <a:gd name="T26" fmla="*/ 124357698 w 43"/>
              <a:gd name="T27" fmla="*/ 3762367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26"/>
              <a:gd name="T44" fmla="*/ 43 w 43"/>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26">
                <a:moveTo>
                  <a:pt x="38" y="12"/>
                </a:moveTo>
                <a:lnTo>
                  <a:pt x="38" y="12"/>
                </a:lnTo>
                <a:lnTo>
                  <a:pt x="41" y="7"/>
                </a:lnTo>
                <a:lnTo>
                  <a:pt x="43" y="0"/>
                </a:lnTo>
                <a:lnTo>
                  <a:pt x="21" y="7"/>
                </a:lnTo>
                <a:lnTo>
                  <a:pt x="0" y="12"/>
                </a:lnTo>
                <a:lnTo>
                  <a:pt x="21" y="19"/>
                </a:lnTo>
                <a:lnTo>
                  <a:pt x="43" y="26"/>
                </a:lnTo>
                <a:lnTo>
                  <a:pt x="38" y="17"/>
                </a:lnTo>
                <a:lnTo>
                  <a:pt x="38" y="12"/>
                </a:lnTo>
                <a:close/>
              </a:path>
            </a:pathLst>
          </a:custGeom>
          <a:solidFill>
            <a:srgbClr val="000000"/>
          </a:solidFill>
          <a:ln w="7938">
            <a:solidFill>
              <a:srgbClr val="000000"/>
            </a:solidFill>
            <a:round/>
            <a:headEnd/>
            <a:tailEnd/>
          </a:ln>
        </p:spPr>
        <p:txBody>
          <a:bodyPr/>
          <a:lstStyle/>
          <a:p>
            <a:endParaRPr lang="en-US"/>
          </a:p>
        </p:txBody>
      </p:sp>
      <p:sp>
        <p:nvSpPr>
          <p:cNvPr id="51321" name="Freeform 228"/>
          <p:cNvSpPr>
            <a:spLocks noChangeAspect="1"/>
          </p:cNvSpPr>
          <p:nvPr/>
        </p:nvSpPr>
        <p:spPr bwMode="auto">
          <a:xfrm>
            <a:off x="3054350" y="3100388"/>
            <a:ext cx="200025" cy="200025"/>
          </a:xfrm>
          <a:custGeom>
            <a:avLst/>
            <a:gdLst>
              <a:gd name="T0" fmla="*/ 181849762 w 111"/>
              <a:gd name="T1" fmla="*/ 360450470 h 111"/>
              <a:gd name="T2" fmla="*/ 181849762 w 111"/>
              <a:gd name="T3" fmla="*/ 360450470 h 111"/>
              <a:gd name="T4" fmla="*/ 220816783 w 111"/>
              <a:gd name="T5" fmla="*/ 353955966 h 111"/>
              <a:gd name="T6" fmla="*/ 250042106 w 111"/>
              <a:gd name="T7" fmla="*/ 347461462 h 111"/>
              <a:gd name="T8" fmla="*/ 282514624 w 111"/>
              <a:gd name="T9" fmla="*/ 331225203 h 111"/>
              <a:gd name="T10" fmla="*/ 305247189 w 111"/>
              <a:gd name="T11" fmla="*/ 305247189 h 111"/>
              <a:gd name="T12" fmla="*/ 327977952 w 111"/>
              <a:gd name="T13" fmla="*/ 282514624 h 111"/>
              <a:gd name="T14" fmla="*/ 344214211 w 111"/>
              <a:gd name="T15" fmla="*/ 253289358 h 111"/>
              <a:gd name="T16" fmla="*/ 353955966 w 111"/>
              <a:gd name="T17" fmla="*/ 220816783 h 111"/>
              <a:gd name="T18" fmla="*/ 360450470 w 111"/>
              <a:gd name="T19" fmla="*/ 181849762 h 111"/>
              <a:gd name="T20" fmla="*/ 360450470 w 111"/>
              <a:gd name="T21" fmla="*/ 181849762 h 111"/>
              <a:gd name="T22" fmla="*/ 353955966 w 111"/>
              <a:gd name="T23" fmla="*/ 142880938 h 111"/>
              <a:gd name="T24" fmla="*/ 344214211 w 111"/>
              <a:gd name="T25" fmla="*/ 110408392 h 111"/>
              <a:gd name="T26" fmla="*/ 327977952 w 111"/>
              <a:gd name="T27" fmla="*/ 77935874 h 111"/>
              <a:gd name="T28" fmla="*/ 305247189 w 111"/>
              <a:gd name="T29" fmla="*/ 55203295 h 111"/>
              <a:gd name="T30" fmla="*/ 282514624 w 111"/>
              <a:gd name="T31" fmla="*/ 32472532 h 111"/>
              <a:gd name="T32" fmla="*/ 250042106 w 111"/>
              <a:gd name="T33" fmla="*/ 16236266 h 111"/>
              <a:gd name="T34" fmla="*/ 220816783 w 111"/>
              <a:gd name="T35" fmla="*/ 9741759 h 111"/>
              <a:gd name="T36" fmla="*/ 181849762 w 111"/>
              <a:gd name="T37" fmla="*/ 0 h 111"/>
              <a:gd name="T38" fmla="*/ 181849762 w 111"/>
              <a:gd name="T39" fmla="*/ 0 h 111"/>
              <a:gd name="T40" fmla="*/ 139633686 w 111"/>
              <a:gd name="T41" fmla="*/ 9741759 h 111"/>
              <a:gd name="T42" fmla="*/ 110408392 w 111"/>
              <a:gd name="T43" fmla="*/ 16236266 h 111"/>
              <a:gd name="T44" fmla="*/ 77935874 w 111"/>
              <a:gd name="T45" fmla="*/ 32472532 h 111"/>
              <a:gd name="T46" fmla="*/ 55203295 w 111"/>
              <a:gd name="T47" fmla="*/ 55203295 h 111"/>
              <a:gd name="T48" fmla="*/ 32472532 w 111"/>
              <a:gd name="T49" fmla="*/ 77935874 h 111"/>
              <a:gd name="T50" fmla="*/ 16236266 w 111"/>
              <a:gd name="T51" fmla="*/ 110408392 h 111"/>
              <a:gd name="T52" fmla="*/ 6494505 w 111"/>
              <a:gd name="T53" fmla="*/ 142880938 h 111"/>
              <a:gd name="T54" fmla="*/ 0 w 111"/>
              <a:gd name="T55" fmla="*/ 181849762 h 111"/>
              <a:gd name="T56" fmla="*/ 0 w 111"/>
              <a:gd name="T57" fmla="*/ 181849762 h 111"/>
              <a:gd name="T58" fmla="*/ 6494505 w 111"/>
              <a:gd name="T59" fmla="*/ 220816783 h 111"/>
              <a:gd name="T60" fmla="*/ 16236266 w 111"/>
              <a:gd name="T61" fmla="*/ 253289358 h 111"/>
              <a:gd name="T62" fmla="*/ 32472532 w 111"/>
              <a:gd name="T63" fmla="*/ 282514624 h 111"/>
              <a:gd name="T64" fmla="*/ 55203295 w 111"/>
              <a:gd name="T65" fmla="*/ 305247189 h 111"/>
              <a:gd name="T66" fmla="*/ 77935874 w 111"/>
              <a:gd name="T67" fmla="*/ 331225203 h 111"/>
              <a:gd name="T68" fmla="*/ 110408392 w 111"/>
              <a:gd name="T69" fmla="*/ 347461462 h 111"/>
              <a:gd name="T70" fmla="*/ 139633686 w 111"/>
              <a:gd name="T71" fmla="*/ 353955966 h 111"/>
              <a:gd name="T72" fmla="*/ 181849762 w 111"/>
              <a:gd name="T73" fmla="*/ 360450470 h 111"/>
              <a:gd name="T74" fmla="*/ 181849762 w 111"/>
              <a:gd name="T75" fmla="*/ 360450470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111"/>
              <a:gd name="T116" fmla="*/ 111 w 111"/>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111">
                <a:moveTo>
                  <a:pt x="56" y="111"/>
                </a:moveTo>
                <a:lnTo>
                  <a:pt x="56" y="111"/>
                </a:lnTo>
                <a:lnTo>
                  <a:pt x="68" y="109"/>
                </a:lnTo>
                <a:lnTo>
                  <a:pt x="77" y="107"/>
                </a:lnTo>
                <a:lnTo>
                  <a:pt x="87" y="102"/>
                </a:lnTo>
                <a:lnTo>
                  <a:pt x="94" y="94"/>
                </a:lnTo>
                <a:lnTo>
                  <a:pt x="101" y="87"/>
                </a:lnTo>
                <a:lnTo>
                  <a:pt x="106" y="78"/>
                </a:lnTo>
                <a:lnTo>
                  <a:pt x="109" y="68"/>
                </a:lnTo>
                <a:lnTo>
                  <a:pt x="111" y="56"/>
                </a:lnTo>
                <a:lnTo>
                  <a:pt x="109" y="44"/>
                </a:lnTo>
                <a:lnTo>
                  <a:pt x="106" y="34"/>
                </a:lnTo>
                <a:lnTo>
                  <a:pt x="101" y="24"/>
                </a:lnTo>
                <a:lnTo>
                  <a:pt x="94" y="17"/>
                </a:lnTo>
                <a:lnTo>
                  <a:pt x="87" y="10"/>
                </a:lnTo>
                <a:lnTo>
                  <a:pt x="77" y="5"/>
                </a:lnTo>
                <a:lnTo>
                  <a:pt x="68" y="3"/>
                </a:lnTo>
                <a:lnTo>
                  <a:pt x="56" y="0"/>
                </a:lnTo>
                <a:lnTo>
                  <a:pt x="43" y="3"/>
                </a:lnTo>
                <a:lnTo>
                  <a:pt x="34" y="5"/>
                </a:lnTo>
                <a:lnTo>
                  <a:pt x="24" y="10"/>
                </a:lnTo>
                <a:lnTo>
                  <a:pt x="17" y="17"/>
                </a:lnTo>
                <a:lnTo>
                  <a:pt x="10" y="24"/>
                </a:lnTo>
                <a:lnTo>
                  <a:pt x="5" y="34"/>
                </a:lnTo>
                <a:lnTo>
                  <a:pt x="2" y="44"/>
                </a:lnTo>
                <a:lnTo>
                  <a:pt x="0" y="56"/>
                </a:lnTo>
                <a:lnTo>
                  <a:pt x="2" y="68"/>
                </a:lnTo>
                <a:lnTo>
                  <a:pt x="5" y="78"/>
                </a:lnTo>
                <a:lnTo>
                  <a:pt x="10" y="87"/>
                </a:lnTo>
                <a:lnTo>
                  <a:pt x="17" y="94"/>
                </a:lnTo>
                <a:lnTo>
                  <a:pt x="24" y="102"/>
                </a:lnTo>
                <a:lnTo>
                  <a:pt x="34" y="107"/>
                </a:lnTo>
                <a:lnTo>
                  <a:pt x="43" y="109"/>
                </a:lnTo>
                <a:lnTo>
                  <a:pt x="56" y="111"/>
                </a:lnTo>
                <a:close/>
              </a:path>
            </a:pathLst>
          </a:custGeom>
          <a:solidFill>
            <a:srgbClr val="FFFFFF"/>
          </a:solidFill>
          <a:ln w="9525">
            <a:noFill/>
            <a:round/>
            <a:headEnd/>
            <a:tailEnd/>
          </a:ln>
        </p:spPr>
        <p:txBody>
          <a:bodyPr/>
          <a:lstStyle/>
          <a:p>
            <a:endParaRPr lang="en-US"/>
          </a:p>
        </p:txBody>
      </p:sp>
      <p:sp>
        <p:nvSpPr>
          <p:cNvPr id="51322" name="Rectangle 229"/>
          <p:cNvSpPr>
            <a:spLocks noChangeAspect="1" noChangeArrowheads="1"/>
          </p:cNvSpPr>
          <p:nvPr/>
        </p:nvSpPr>
        <p:spPr bwMode="auto">
          <a:xfrm>
            <a:off x="3087688" y="3121025"/>
            <a:ext cx="176212" cy="212725"/>
          </a:xfrm>
          <a:prstGeom prst="rect">
            <a:avLst/>
          </a:prstGeom>
          <a:noFill/>
          <a:ln w="9525">
            <a:noFill/>
            <a:miter lim="800000"/>
            <a:headEnd/>
            <a:tailEnd/>
          </a:ln>
        </p:spPr>
        <p:txBody>
          <a:bodyPr wrap="none" lIns="0" tIns="0" rIns="0" bIns="0">
            <a:spAutoFit/>
          </a:bodyPr>
          <a:lstStyle/>
          <a:p>
            <a:pPr eaLnBrk="1" hangingPunct="1"/>
            <a:r>
              <a:rPr lang="en-US" sz="1400" b="0" i="1">
                <a:solidFill>
                  <a:srgbClr val="000000"/>
                </a:solidFill>
                <a:latin typeface="Times New Roman" pitchFamily="18" charset="0"/>
              </a:rPr>
              <a:t>C</a:t>
            </a:r>
            <a:r>
              <a:rPr lang="en-US" sz="1400" b="0" baseline="-25000">
                <a:solidFill>
                  <a:srgbClr val="000000"/>
                </a:solidFill>
                <a:latin typeface="Times New Roman" pitchFamily="18" charset="0"/>
              </a:rPr>
              <a:t>d</a:t>
            </a:r>
          </a:p>
        </p:txBody>
      </p:sp>
      <p:sp>
        <p:nvSpPr>
          <p:cNvPr id="51323" name="Line 230"/>
          <p:cNvSpPr>
            <a:spLocks noChangeAspect="1" noChangeShapeType="1"/>
          </p:cNvSpPr>
          <p:nvPr/>
        </p:nvSpPr>
        <p:spPr bwMode="auto">
          <a:xfrm>
            <a:off x="2298700" y="2838450"/>
            <a:ext cx="1588" cy="52388"/>
          </a:xfrm>
          <a:prstGeom prst="line">
            <a:avLst/>
          </a:prstGeom>
          <a:noFill/>
          <a:ln w="3175">
            <a:solidFill>
              <a:srgbClr val="000000"/>
            </a:solidFill>
            <a:round/>
            <a:headEnd/>
            <a:tailEnd/>
          </a:ln>
        </p:spPr>
        <p:txBody>
          <a:bodyPr/>
          <a:lstStyle/>
          <a:p>
            <a:endParaRPr lang="en-US"/>
          </a:p>
        </p:txBody>
      </p:sp>
      <p:sp>
        <p:nvSpPr>
          <p:cNvPr id="51324" name="Line 231"/>
          <p:cNvSpPr>
            <a:spLocks noChangeAspect="1" noChangeShapeType="1"/>
          </p:cNvSpPr>
          <p:nvPr/>
        </p:nvSpPr>
        <p:spPr bwMode="auto">
          <a:xfrm>
            <a:off x="2284413" y="2838450"/>
            <a:ext cx="1587" cy="52388"/>
          </a:xfrm>
          <a:prstGeom prst="line">
            <a:avLst/>
          </a:prstGeom>
          <a:noFill/>
          <a:ln w="3175">
            <a:solidFill>
              <a:srgbClr val="000000"/>
            </a:solidFill>
            <a:round/>
            <a:headEnd/>
            <a:tailEnd/>
          </a:ln>
        </p:spPr>
        <p:txBody>
          <a:bodyPr/>
          <a:lstStyle/>
          <a:p>
            <a:endParaRPr lang="en-US"/>
          </a:p>
        </p:txBody>
      </p:sp>
      <p:sp>
        <p:nvSpPr>
          <p:cNvPr id="51325" name="Line 232"/>
          <p:cNvSpPr>
            <a:spLocks noChangeAspect="1" noChangeShapeType="1"/>
          </p:cNvSpPr>
          <p:nvPr/>
        </p:nvSpPr>
        <p:spPr bwMode="auto">
          <a:xfrm>
            <a:off x="2262188" y="2865438"/>
            <a:ext cx="17462" cy="1587"/>
          </a:xfrm>
          <a:prstGeom prst="line">
            <a:avLst/>
          </a:prstGeom>
          <a:noFill/>
          <a:ln w="3175">
            <a:solidFill>
              <a:srgbClr val="000000"/>
            </a:solidFill>
            <a:round/>
            <a:headEnd/>
            <a:tailEnd/>
          </a:ln>
        </p:spPr>
        <p:txBody>
          <a:bodyPr/>
          <a:lstStyle/>
          <a:p>
            <a:endParaRPr lang="en-US"/>
          </a:p>
        </p:txBody>
      </p:sp>
      <p:sp>
        <p:nvSpPr>
          <p:cNvPr id="51326" name="Line 233"/>
          <p:cNvSpPr>
            <a:spLocks noChangeAspect="1" noChangeShapeType="1"/>
          </p:cNvSpPr>
          <p:nvPr/>
        </p:nvSpPr>
        <p:spPr bwMode="auto">
          <a:xfrm>
            <a:off x="2298700" y="2865438"/>
            <a:ext cx="20638" cy="1587"/>
          </a:xfrm>
          <a:prstGeom prst="line">
            <a:avLst/>
          </a:prstGeom>
          <a:noFill/>
          <a:ln w="3175">
            <a:solidFill>
              <a:srgbClr val="000000"/>
            </a:solidFill>
            <a:round/>
            <a:headEnd/>
            <a:tailEnd/>
          </a:ln>
        </p:spPr>
        <p:txBody>
          <a:bodyPr/>
          <a:lstStyle/>
          <a:p>
            <a:endParaRPr lang="en-US"/>
          </a:p>
        </p:txBody>
      </p:sp>
      <p:sp>
        <p:nvSpPr>
          <p:cNvPr id="51327" name="Line 234"/>
          <p:cNvSpPr>
            <a:spLocks noChangeAspect="1" noChangeShapeType="1"/>
          </p:cNvSpPr>
          <p:nvPr/>
        </p:nvSpPr>
        <p:spPr bwMode="auto">
          <a:xfrm>
            <a:off x="2397125" y="2995613"/>
            <a:ext cx="1588" cy="49212"/>
          </a:xfrm>
          <a:prstGeom prst="line">
            <a:avLst/>
          </a:prstGeom>
          <a:noFill/>
          <a:ln w="3175">
            <a:solidFill>
              <a:srgbClr val="000000"/>
            </a:solidFill>
            <a:round/>
            <a:headEnd/>
            <a:tailEnd/>
          </a:ln>
        </p:spPr>
        <p:txBody>
          <a:bodyPr/>
          <a:lstStyle/>
          <a:p>
            <a:endParaRPr lang="en-US"/>
          </a:p>
        </p:txBody>
      </p:sp>
      <p:sp>
        <p:nvSpPr>
          <p:cNvPr id="51328" name="Line 235"/>
          <p:cNvSpPr>
            <a:spLocks noChangeAspect="1" noChangeShapeType="1"/>
          </p:cNvSpPr>
          <p:nvPr/>
        </p:nvSpPr>
        <p:spPr bwMode="auto">
          <a:xfrm>
            <a:off x="2381250" y="2995613"/>
            <a:ext cx="1588" cy="49212"/>
          </a:xfrm>
          <a:prstGeom prst="line">
            <a:avLst/>
          </a:prstGeom>
          <a:noFill/>
          <a:ln w="3175">
            <a:solidFill>
              <a:srgbClr val="000000"/>
            </a:solidFill>
            <a:round/>
            <a:headEnd/>
            <a:tailEnd/>
          </a:ln>
        </p:spPr>
        <p:txBody>
          <a:bodyPr/>
          <a:lstStyle/>
          <a:p>
            <a:endParaRPr lang="en-US"/>
          </a:p>
        </p:txBody>
      </p:sp>
      <p:sp>
        <p:nvSpPr>
          <p:cNvPr id="51329" name="Line 236"/>
          <p:cNvSpPr>
            <a:spLocks noChangeAspect="1" noChangeShapeType="1"/>
          </p:cNvSpPr>
          <p:nvPr/>
        </p:nvSpPr>
        <p:spPr bwMode="auto">
          <a:xfrm>
            <a:off x="2357438" y="3017838"/>
            <a:ext cx="23812" cy="1587"/>
          </a:xfrm>
          <a:prstGeom prst="line">
            <a:avLst/>
          </a:prstGeom>
          <a:noFill/>
          <a:ln w="3175">
            <a:solidFill>
              <a:srgbClr val="000000"/>
            </a:solidFill>
            <a:round/>
            <a:headEnd/>
            <a:tailEnd/>
          </a:ln>
        </p:spPr>
        <p:txBody>
          <a:bodyPr/>
          <a:lstStyle/>
          <a:p>
            <a:endParaRPr lang="en-US"/>
          </a:p>
        </p:txBody>
      </p:sp>
      <p:sp>
        <p:nvSpPr>
          <p:cNvPr id="51330" name="Line 237"/>
          <p:cNvSpPr>
            <a:spLocks noChangeAspect="1" noChangeShapeType="1"/>
          </p:cNvSpPr>
          <p:nvPr/>
        </p:nvSpPr>
        <p:spPr bwMode="auto">
          <a:xfrm>
            <a:off x="2397125" y="3017838"/>
            <a:ext cx="22225" cy="1587"/>
          </a:xfrm>
          <a:prstGeom prst="line">
            <a:avLst/>
          </a:prstGeom>
          <a:noFill/>
          <a:ln w="3175">
            <a:solidFill>
              <a:srgbClr val="000000"/>
            </a:solidFill>
            <a:round/>
            <a:headEnd/>
            <a:tailEnd/>
          </a:ln>
        </p:spPr>
        <p:txBody>
          <a:bodyPr/>
          <a:lstStyle/>
          <a:p>
            <a:endParaRPr lang="en-US"/>
          </a:p>
        </p:txBody>
      </p:sp>
      <p:sp>
        <p:nvSpPr>
          <p:cNvPr id="51331" name="Line 238"/>
          <p:cNvSpPr>
            <a:spLocks noChangeAspect="1" noChangeShapeType="1"/>
          </p:cNvSpPr>
          <p:nvPr/>
        </p:nvSpPr>
        <p:spPr bwMode="auto">
          <a:xfrm>
            <a:off x="2479675" y="3130550"/>
            <a:ext cx="1588" cy="52388"/>
          </a:xfrm>
          <a:prstGeom prst="line">
            <a:avLst/>
          </a:prstGeom>
          <a:noFill/>
          <a:ln w="3175">
            <a:solidFill>
              <a:srgbClr val="000000"/>
            </a:solidFill>
            <a:round/>
            <a:headEnd/>
            <a:tailEnd/>
          </a:ln>
        </p:spPr>
        <p:txBody>
          <a:bodyPr/>
          <a:lstStyle/>
          <a:p>
            <a:endParaRPr lang="en-US"/>
          </a:p>
        </p:txBody>
      </p:sp>
      <p:sp>
        <p:nvSpPr>
          <p:cNvPr id="51332" name="Line 239"/>
          <p:cNvSpPr>
            <a:spLocks noChangeAspect="1" noChangeShapeType="1"/>
          </p:cNvSpPr>
          <p:nvPr/>
        </p:nvSpPr>
        <p:spPr bwMode="auto">
          <a:xfrm>
            <a:off x="2466975" y="3130550"/>
            <a:ext cx="1588" cy="52388"/>
          </a:xfrm>
          <a:prstGeom prst="line">
            <a:avLst/>
          </a:prstGeom>
          <a:noFill/>
          <a:ln w="3175">
            <a:solidFill>
              <a:srgbClr val="000000"/>
            </a:solidFill>
            <a:round/>
            <a:headEnd/>
            <a:tailEnd/>
          </a:ln>
        </p:spPr>
        <p:txBody>
          <a:bodyPr/>
          <a:lstStyle/>
          <a:p>
            <a:endParaRPr lang="en-US"/>
          </a:p>
        </p:txBody>
      </p:sp>
      <p:sp>
        <p:nvSpPr>
          <p:cNvPr id="51333" name="Line 240"/>
          <p:cNvSpPr>
            <a:spLocks noChangeAspect="1" noChangeShapeType="1"/>
          </p:cNvSpPr>
          <p:nvPr/>
        </p:nvSpPr>
        <p:spPr bwMode="auto">
          <a:xfrm>
            <a:off x="2446338" y="3157538"/>
            <a:ext cx="15875" cy="1587"/>
          </a:xfrm>
          <a:prstGeom prst="line">
            <a:avLst/>
          </a:prstGeom>
          <a:noFill/>
          <a:ln w="3175">
            <a:solidFill>
              <a:srgbClr val="000000"/>
            </a:solidFill>
            <a:round/>
            <a:headEnd/>
            <a:tailEnd/>
          </a:ln>
        </p:spPr>
        <p:txBody>
          <a:bodyPr/>
          <a:lstStyle/>
          <a:p>
            <a:endParaRPr lang="en-US"/>
          </a:p>
        </p:txBody>
      </p:sp>
      <p:sp>
        <p:nvSpPr>
          <p:cNvPr id="51334" name="Line 241"/>
          <p:cNvSpPr>
            <a:spLocks noChangeAspect="1" noChangeShapeType="1"/>
          </p:cNvSpPr>
          <p:nvPr/>
        </p:nvSpPr>
        <p:spPr bwMode="auto">
          <a:xfrm>
            <a:off x="2479675" y="3157538"/>
            <a:ext cx="22225" cy="1587"/>
          </a:xfrm>
          <a:prstGeom prst="line">
            <a:avLst/>
          </a:prstGeom>
          <a:noFill/>
          <a:ln w="3175">
            <a:solidFill>
              <a:srgbClr val="000000"/>
            </a:solidFill>
            <a:round/>
            <a:headEnd/>
            <a:tailEnd/>
          </a:ln>
        </p:spPr>
        <p:txBody>
          <a:bodyPr/>
          <a:lstStyle/>
          <a:p>
            <a:endParaRPr lang="en-US"/>
          </a:p>
        </p:txBody>
      </p:sp>
      <p:sp>
        <p:nvSpPr>
          <p:cNvPr id="51335" name="Line 242"/>
          <p:cNvSpPr>
            <a:spLocks noChangeAspect="1" noChangeShapeType="1"/>
          </p:cNvSpPr>
          <p:nvPr/>
        </p:nvSpPr>
        <p:spPr bwMode="auto">
          <a:xfrm>
            <a:off x="2501900" y="3300413"/>
            <a:ext cx="1588" cy="52387"/>
          </a:xfrm>
          <a:prstGeom prst="line">
            <a:avLst/>
          </a:prstGeom>
          <a:noFill/>
          <a:ln w="3175">
            <a:solidFill>
              <a:srgbClr val="000000"/>
            </a:solidFill>
            <a:round/>
            <a:headEnd/>
            <a:tailEnd/>
          </a:ln>
        </p:spPr>
        <p:txBody>
          <a:bodyPr/>
          <a:lstStyle/>
          <a:p>
            <a:endParaRPr lang="en-US"/>
          </a:p>
        </p:txBody>
      </p:sp>
      <p:sp>
        <p:nvSpPr>
          <p:cNvPr id="51336" name="Line 243"/>
          <p:cNvSpPr>
            <a:spLocks noChangeAspect="1" noChangeShapeType="1"/>
          </p:cNvSpPr>
          <p:nvPr/>
        </p:nvSpPr>
        <p:spPr bwMode="auto">
          <a:xfrm>
            <a:off x="2489200" y="3300413"/>
            <a:ext cx="1588" cy="52387"/>
          </a:xfrm>
          <a:prstGeom prst="line">
            <a:avLst/>
          </a:prstGeom>
          <a:noFill/>
          <a:ln w="3175">
            <a:solidFill>
              <a:srgbClr val="000000"/>
            </a:solidFill>
            <a:round/>
            <a:headEnd/>
            <a:tailEnd/>
          </a:ln>
        </p:spPr>
        <p:txBody>
          <a:bodyPr/>
          <a:lstStyle/>
          <a:p>
            <a:endParaRPr lang="en-US"/>
          </a:p>
        </p:txBody>
      </p:sp>
      <p:sp>
        <p:nvSpPr>
          <p:cNvPr id="51337" name="Line 244"/>
          <p:cNvSpPr>
            <a:spLocks noChangeAspect="1" noChangeShapeType="1"/>
          </p:cNvSpPr>
          <p:nvPr/>
        </p:nvSpPr>
        <p:spPr bwMode="auto">
          <a:xfrm>
            <a:off x="2466975" y="3327400"/>
            <a:ext cx="17463" cy="1588"/>
          </a:xfrm>
          <a:prstGeom prst="line">
            <a:avLst/>
          </a:prstGeom>
          <a:noFill/>
          <a:ln w="3175">
            <a:solidFill>
              <a:srgbClr val="000000"/>
            </a:solidFill>
            <a:round/>
            <a:headEnd/>
            <a:tailEnd/>
          </a:ln>
        </p:spPr>
        <p:txBody>
          <a:bodyPr/>
          <a:lstStyle/>
          <a:p>
            <a:endParaRPr lang="en-US"/>
          </a:p>
        </p:txBody>
      </p:sp>
      <p:sp>
        <p:nvSpPr>
          <p:cNvPr id="51338" name="Line 245"/>
          <p:cNvSpPr>
            <a:spLocks noChangeAspect="1" noChangeShapeType="1"/>
          </p:cNvSpPr>
          <p:nvPr/>
        </p:nvSpPr>
        <p:spPr bwMode="auto">
          <a:xfrm>
            <a:off x="2501900" y="3327400"/>
            <a:ext cx="20638" cy="1588"/>
          </a:xfrm>
          <a:prstGeom prst="line">
            <a:avLst/>
          </a:prstGeom>
          <a:noFill/>
          <a:ln w="3175">
            <a:solidFill>
              <a:srgbClr val="000000"/>
            </a:solidFill>
            <a:round/>
            <a:headEnd/>
            <a:tailEnd/>
          </a:ln>
        </p:spPr>
        <p:txBody>
          <a:bodyPr/>
          <a:lstStyle/>
          <a:p>
            <a:endParaRPr lang="en-US"/>
          </a:p>
        </p:txBody>
      </p:sp>
      <p:sp>
        <p:nvSpPr>
          <p:cNvPr id="51339" name="Line 246"/>
          <p:cNvSpPr>
            <a:spLocks noChangeAspect="1" noChangeShapeType="1"/>
          </p:cNvSpPr>
          <p:nvPr/>
        </p:nvSpPr>
        <p:spPr bwMode="auto">
          <a:xfrm>
            <a:off x="2501900" y="3435350"/>
            <a:ext cx="1588" cy="52388"/>
          </a:xfrm>
          <a:prstGeom prst="line">
            <a:avLst/>
          </a:prstGeom>
          <a:noFill/>
          <a:ln w="3175">
            <a:solidFill>
              <a:srgbClr val="000000"/>
            </a:solidFill>
            <a:round/>
            <a:headEnd/>
            <a:tailEnd/>
          </a:ln>
        </p:spPr>
        <p:txBody>
          <a:bodyPr/>
          <a:lstStyle/>
          <a:p>
            <a:endParaRPr lang="en-US"/>
          </a:p>
        </p:txBody>
      </p:sp>
      <p:sp>
        <p:nvSpPr>
          <p:cNvPr id="51340" name="Line 247"/>
          <p:cNvSpPr>
            <a:spLocks noChangeAspect="1" noChangeShapeType="1"/>
          </p:cNvSpPr>
          <p:nvPr/>
        </p:nvSpPr>
        <p:spPr bwMode="auto">
          <a:xfrm>
            <a:off x="2489200" y="3435350"/>
            <a:ext cx="1588" cy="52388"/>
          </a:xfrm>
          <a:prstGeom prst="line">
            <a:avLst/>
          </a:prstGeom>
          <a:noFill/>
          <a:ln w="3175">
            <a:solidFill>
              <a:srgbClr val="000000"/>
            </a:solidFill>
            <a:round/>
            <a:headEnd/>
            <a:tailEnd/>
          </a:ln>
        </p:spPr>
        <p:txBody>
          <a:bodyPr/>
          <a:lstStyle/>
          <a:p>
            <a:endParaRPr lang="en-US"/>
          </a:p>
        </p:txBody>
      </p:sp>
      <p:sp>
        <p:nvSpPr>
          <p:cNvPr id="51341" name="Line 248"/>
          <p:cNvSpPr>
            <a:spLocks noChangeAspect="1" noChangeShapeType="1"/>
          </p:cNvSpPr>
          <p:nvPr/>
        </p:nvSpPr>
        <p:spPr bwMode="auto">
          <a:xfrm>
            <a:off x="2466975" y="3462338"/>
            <a:ext cx="17463" cy="1587"/>
          </a:xfrm>
          <a:prstGeom prst="line">
            <a:avLst/>
          </a:prstGeom>
          <a:noFill/>
          <a:ln w="3175">
            <a:solidFill>
              <a:srgbClr val="000000"/>
            </a:solidFill>
            <a:round/>
            <a:headEnd/>
            <a:tailEnd/>
          </a:ln>
        </p:spPr>
        <p:txBody>
          <a:bodyPr/>
          <a:lstStyle/>
          <a:p>
            <a:endParaRPr lang="en-US"/>
          </a:p>
        </p:txBody>
      </p:sp>
      <p:sp>
        <p:nvSpPr>
          <p:cNvPr id="51342" name="Line 249"/>
          <p:cNvSpPr>
            <a:spLocks noChangeAspect="1" noChangeShapeType="1"/>
          </p:cNvSpPr>
          <p:nvPr/>
        </p:nvSpPr>
        <p:spPr bwMode="auto">
          <a:xfrm>
            <a:off x="2501900" y="3462338"/>
            <a:ext cx="20638" cy="1587"/>
          </a:xfrm>
          <a:prstGeom prst="line">
            <a:avLst/>
          </a:prstGeom>
          <a:noFill/>
          <a:ln w="3175">
            <a:solidFill>
              <a:srgbClr val="000000"/>
            </a:solidFill>
            <a:round/>
            <a:headEnd/>
            <a:tailEnd/>
          </a:ln>
        </p:spPr>
        <p:txBody>
          <a:bodyPr/>
          <a:lstStyle/>
          <a:p>
            <a:endParaRPr lang="en-US"/>
          </a:p>
        </p:txBody>
      </p:sp>
      <p:sp>
        <p:nvSpPr>
          <p:cNvPr id="51343" name="Line 250"/>
          <p:cNvSpPr>
            <a:spLocks noChangeAspect="1" noChangeShapeType="1"/>
          </p:cNvSpPr>
          <p:nvPr/>
        </p:nvSpPr>
        <p:spPr bwMode="auto">
          <a:xfrm>
            <a:off x="2501900" y="3575050"/>
            <a:ext cx="1588" cy="47625"/>
          </a:xfrm>
          <a:prstGeom prst="line">
            <a:avLst/>
          </a:prstGeom>
          <a:noFill/>
          <a:ln w="3175">
            <a:solidFill>
              <a:srgbClr val="000000"/>
            </a:solidFill>
            <a:round/>
            <a:headEnd/>
            <a:tailEnd/>
          </a:ln>
        </p:spPr>
        <p:txBody>
          <a:bodyPr/>
          <a:lstStyle/>
          <a:p>
            <a:endParaRPr lang="en-US"/>
          </a:p>
        </p:txBody>
      </p:sp>
      <p:sp>
        <p:nvSpPr>
          <p:cNvPr id="51344" name="Line 251"/>
          <p:cNvSpPr>
            <a:spLocks noChangeAspect="1" noChangeShapeType="1"/>
          </p:cNvSpPr>
          <p:nvPr/>
        </p:nvSpPr>
        <p:spPr bwMode="auto">
          <a:xfrm>
            <a:off x="2489200" y="3575050"/>
            <a:ext cx="1588" cy="47625"/>
          </a:xfrm>
          <a:prstGeom prst="line">
            <a:avLst/>
          </a:prstGeom>
          <a:noFill/>
          <a:ln w="3175">
            <a:solidFill>
              <a:srgbClr val="000000"/>
            </a:solidFill>
            <a:round/>
            <a:headEnd/>
            <a:tailEnd/>
          </a:ln>
        </p:spPr>
        <p:txBody>
          <a:bodyPr/>
          <a:lstStyle/>
          <a:p>
            <a:endParaRPr lang="en-US"/>
          </a:p>
        </p:txBody>
      </p:sp>
      <p:sp>
        <p:nvSpPr>
          <p:cNvPr id="51345" name="Line 252"/>
          <p:cNvSpPr>
            <a:spLocks noChangeAspect="1" noChangeShapeType="1"/>
          </p:cNvSpPr>
          <p:nvPr/>
        </p:nvSpPr>
        <p:spPr bwMode="auto">
          <a:xfrm>
            <a:off x="2466975" y="3597275"/>
            <a:ext cx="17463" cy="1588"/>
          </a:xfrm>
          <a:prstGeom prst="line">
            <a:avLst/>
          </a:prstGeom>
          <a:noFill/>
          <a:ln w="3175">
            <a:solidFill>
              <a:srgbClr val="000000"/>
            </a:solidFill>
            <a:round/>
            <a:headEnd/>
            <a:tailEnd/>
          </a:ln>
        </p:spPr>
        <p:txBody>
          <a:bodyPr/>
          <a:lstStyle/>
          <a:p>
            <a:endParaRPr lang="en-US"/>
          </a:p>
        </p:txBody>
      </p:sp>
      <p:sp>
        <p:nvSpPr>
          <p:cNvPr id="51346" name="Line 253"/>
          <p:cNvSpPr>
            <a:spLocks noChangeAspect="1" noChangeShapeType="1"/>
          </p:cNvSpPr>
          <p:nvPr/>
        </p:nvSpPr>
        <p:spPr bwMode="auto">
          <a:xfrm>
            <a:off x="2501900" y="3597275"/>
            <a:ext cx="20638" cy="1588"/>
          </a:xfrm>
          <a:prstGeom prst="line">
            <a:avLst/>
          </a:prstGeom>
          <a:noFill/>
          <a:ln w="3175">
            <a:solidFill>
              <a:srgbClr val="000000"/>
            </a:solidFill>
            <a:round/>
            <a:headEnd/>
            <a:tailEnd/>
          </a:ln>
        </p:spPr>
        <p:txBody>
          <a:bodyPr/>
          <a:lstStyle/>
          <a:p>
            <a:endParaRPr lang="en-US"/>
          </a:p>
        </p:txBody>
      </p:sp>
      <p:sp>
        <p:nvSpPr>
          <p:cNvPr id="51347" name="Line 254"/>
          <p:cNvSpPr>
            <a:spLocks noChangeAspect="1" noChangeShapeType="1"/>
          </p:cNvSpPr>
          <p:nvPr/>
        </p:nvSpPr>
        <p:spPr bwMode="auto">
          <a:xfrm>
            <a:off x="2949575" y="2838450"/>
            <a:ext cx="1588" cy="52388"/>
          </a:xfrm>
          <a:prstGeom prst="line">
            <a:avLst/>
          </a:prstGeom>
          <a:noFill/>
          <a:ln w="3175">
            <a:solidFill>
              <a:srgbClr val="000000"/>
            </a:solidFill>
            <a:round/>
            <a:headEnd/>
            <a:tailEnd/>
          </a:ln>
        </p:spPr>
        <p:txBody>
          <a:bodyPr/>
          <a:lstStyle/>
          <a:p>
            <a:endParaRPr lang="en-US"/>
          </a:p>
        </p:txBody>
      </p:sp>
      <p:sp>
        <p:nvSpPr>
          <p:cNvPr id="51348" name="Line 255"/>
          <p:cNvSpPr>
            <a:spLocks noChangeAspect="1" noChangeShapeType="1"/>
          </p:cNvSpPr>
          <p:nvPr/>
        </p:nvSpPr>
        <p:spPr bwMode="auto">
          <a:xfrm>
            <a:off x="2962275" y="2838450"/>
            <a:ext cx="1588" cy="52388"/>
          </a:xfrm>
          <a:prstGeom prst="line">
            <a:avLst/>
          </a:prstGeom>
          <a:noFill/>
          <a:ln w="3175">
            <a:solidFill>
              <a:srgbClr val="000000"/>
            </a:solidFill>
            <a:round/>
            <a:headEnd/>
            <a:tailEnd/>
          </a:ln>
        </p:spPr>
        <p:txBody>
          <a:bodyPr/>
          <a:lstStyle/>
          <a:p>
            <a:endParaRPr lang="en-US"/>
          </a:p>
        </p:txBody>
      </p:sp>
      <p:sp>
        <p:nvSpPr>
          <p:cNvPr id="51349" name="Line 256"/>
          <p:cNvSpPr>
            <a:spLocks noChangeAspect="1" noChangeShapeType="1"/>
          </p:cNvSpPr>
          <p:nvPr/>
        </p:nvSpPr>
        <p:spPr bwMode="auto">
          <a:xfrm flipH="1">
            <a:off x="2968625" y="2865438"/>
            <a:ext cx="15875" cy="1587"/>
          </a:xfrm>
          <a:prstGeom prst="line">
            <a:avLst/>
          </a:prstGeom>
          <a:noFill/>
          <a:ln w="3175">
            <a:solidFill>
              <a:srgbClr val="000000"/>
            </a:solidFill>
            <a:round/>
            <a:headEnd/>
            <a:tailEnd/>
          </a:ln>
        </p:spPr>
        <p:txBody>
          <a:bodyPr/>
          <a:lstStyle/>
          <a:p>
            <a:endParaRPr lang="en-US"/>
          </a:p>
        </p:txBody>
      </p:sp>
      <p:sp>
        <p:nvSpPr>
          <p:cNvPr id="51350" name="Line 257"/>
          <p:cNvSpPr>
            <a:spLocks noChangeAspect="1" noChangeShapeType="1"/>
          </p:cNvSpPr>
          <p:nvPr/>
        </p:nvSpPr>
        <p:spPr bwMode="auto">
          <a:xfrm flipH="1">
            <a:off x="2928938" y="2865438"/>
            <a:ext cx="20637" cy="1587"/>
          </a:xfrm>
          <a:prstGeom prst="line">
            <a:avLst/>
          </a:prstGeom>
          <a:noFill/>
          <a:ln w="3175">
            <a:solidFill>
              <a:srgbClr val="000000"/>
            </a:solidFill>
            <a:round/>
            <a:headEnd/>
            <a:tailEnd/>
          </a:ln>
        </p:spPr>
        <p:txBody>
          <a:bodyPr/>
          <a:lstStyle/>
          <a:p>
            <a:endParaRPr lang="en-US"/>
          </a:p>
        </p:txBody>
      </p:sp>
      <p:sp>
        <p:nvSpPr>
          <p:cNvPr id="51351" name="Line 258"/>
          <p:cNvSpPr>
            <a:spLocks noChangeAspect="1" noChangeShapeType="1"/>
          </p:cNvSpPr>
          <p:nvPr/>
        </p:nvSpPr>
        <p:spPr bwMode="auto">
          <a:xfrm>
            <a:off x="2849563" y="2995613"/>
            <a:ext cx="1587" cy="49212"/>
          </a:xfrm>
          <a:prstGeom prst="line">
            <a:avLst/>
          </a:prstGeom>
          <a:noFill/>
          <a:ln w="3175">
            <a:solidFill>
              <a:srgbClr val="000000"/>
            </a:solidFill>
            <a:round/>
            <a:headEnd/>
            <a:tailEnd/>
          </a:ln>
        </p:spPr>
        <p:txBody>
          <a:bodyPr/>
          <a:lstStyle/>
          <a:p>
            <a:endParaRPr lang="en-US"/>
          </a:p>
        </p:txBody>
      </p:sp>
      <p:sp>
        <p:nvSpPr>
          <p:cNvPr id="51352" name="Line 259"/>
          <p:cNvSpPr>
            <a:spLocks noChangeAspect="1" noChangeShapeType="1"/>
          </p:cNvSpPr>
          <p:nvPr/>
        </p:nvSpPr>
        <p:spPr bwMode="auto">
          <a:xfrm>
            <a:off x="2867025" y="2995613"/>
            <a:ext cx="1588" cy="49212"/>
          </a:xfrm>
          <a:prstGeom prst="line">
            <a:avLst/>
          </a:prstGeom>
          <a:noFill/>
          <a:ln w="3175">
            <a:solidFill>
              <a:srgbClr val="000000"/>
            </a:solidFill>
            <a:round/>
            <a:headEnd/>
            <a:tailEnd/>
          </a:ln>
        </p:spPr>
        <p:txBody>
          <a:bodyPr/>
          <a:lstStyle/>
          <a:p>
            <a:endParaRPr lang="en-US"/>
          </a:p>
        </p:txBody>
      </p:sp>
      <p:sp>
        <p:nvSpPr>
          <p:cNvPr id="51353" name="Line 260"/>
          <p:cNvSpPr>
            <a:spLocks noChangeAspect="1" noChangeShapeType="1"/>
          </p:cNvSpPr>
          <p:nvPr/>
        </p:nvSpPr>
        <p:spPr bwMode="auto">
          <a:xfrm flipH="1">
            <a:off x="2867025" y="3017838"/>
            <a:ext cx="22225" cy="1587"/>
          </a:xfrm>
          <a:prstGeom prst="line">
            <a:avLst/>
          </a:prstGeom>
          <a:noFill/>
          <a:ln w="3175">
            <a:solidFill>
              <a:srgbClr val="000000"/>
            </a:solidFill>
            <a:round/>
            <a:headEnd/>
            <a:tailEnd/>
          </a:ln>
        </p:spPr>
        <p:txBody>
          <a:bodyPr/>
          <a:lstStyle/>
          <a:p>
            <a:endParaRPr lang="en-US"/>
          </a:p>
        </p:txBody>
      </p:sp>
      <p:sp>
        <p:nvSpPr>
          <p:cNvPr id="51354" name="Line 261"/>
          <p:cNvSpPr>
            <a:spLocks noChangeAspect="1" noChangeShapeType="1"/>
          </p:cNvSpPr>
          <p:nvPr/>
        </p:nvSpPr>
        <p:spPr bwMode="auto">
          <a:xfrm flipH="1">
            <a:off x="2827338" y="3017838"/>
            <a:ext cx="22225" cy="1587"/>
          </a:xfrm>
          <a:prstGeom prst="line">
            <a:avLst/>
          </a:prstGeom>
          <a:noFill/>
          <a:ln w="3175">
            <a:solidFill>
              <a:srgbClr val="000000"/>
            </a:solidFill>
            <a:round/>
            <a:headEnd/>
            <a:tailEnd/>
          </a:ln>
        </p:spPr>
        <p:txBody>
          <a:bodyPr/>
          <a:lstStyle/>
          <a:p>
            <a:endParaRPr lang="en-US"/>
          </a:p>
        </p:txBody>
      </p:sp>
      <p:sp>
        <p:nvSpPr>
          <p:cNvPr id="51355" name="Line 262"/>
          <p:cNvSpPr>
            <a:spLocks noChangeAspect="1" noChangeShapeType="1"/>
          </p:cNvSpPr>
          <p:nvPr/>
        </p:nvSpPr>
        <p:spPr bwMode="auto">
          <a:xfrm>
            <a:off x="2768600" y="3130550"/>
            <a:ext cx="1588" cy="52388"/>
          </a:xfrm>
          <a:prstGeom prst="line">
            <a:avLst/>
          </a:prstGeom>
          <a:noFill/>
          <a:ln w="3175">
            <a:solidFill>
              <a:srgbClr val="000000"/>
            </a:solidFill>
            <a:round/>
            <a:headEnd/>
            <a:tailEnd/>
          </a:ln>
        </p:spPr>
        <p:txBody>
          <a:bodyPr/>
          <a:lstStyle/>
          <a:p>
            <a:endParaRPr lang="en-US"/>
          </a:p>
        </p:txBody>
      </p:sp>
      <p:sp>
        <p:nvSpPr>
          <p:cNvPr id="51356" name="Line 263"/>
          <p:cNvSpPr>
            <a:spLocks noChangeAspect="1" noChangeShapeType="1"/>
          </p:cNvSpPr>
          <p:nvPr/>
        </p:nvSpPr>
        <p:spPr bwMode="auto">
          <a:xfrm>
            <a:off x="2781300" y="3130550"/>
            <a:ext cx="1588" cy="52388"/>
          </a:xfrm>
          <a:prstGeom prst="line">
            <a:avLst/>
          </a:prstGeom>
          <a:noFill/>
          <a:ln w="3175">
            <a:solidFill>
              <a:srgbClr val="000000"/>
            </a:solidFill>
            <a:round/>
            <a:headEnd/>
            <a:tailEnd/>
          </a:ln>
        </p:spPr>
        <p:txBody>
          <a:bodyPr/>
          <a:lstStyle/>
          <a:p>
            <a:endParaRPr lang="en-US"/>
          </a:p>
        </p:txBody>
      </p:sp>
      <p:sp>
        <p:nvSpPr>
          <p:cNvPr id="51357" name="Line 264"/>
          <p:cNvSpPr>
            <a:spLocks noChangeAspect="1" noChangeShapeType="1"/>
          </p:cNvSpPr>
          <p:nvPr/>
        </p:nvSpPr>
        <p:spPr bwMode="auto">
          <a:xfrm flipH="1">
            <a:off x="2784475" y="3157538"/>
            <a:ext cx="17463" cy="1587"/>
          </a:xfrm>
          <a:prstGeom prst="line">
            <a:avLst/>
          </a:prstGeom>
          <a:noFill/>
          <a:ln w="3175">
            <a:solidFill>
              <a:srgbClr val="000000"/>
            </a:solidFill>
            <a:round/>
            <a:headEnd/>
            <a:tailEnd/>
          </a:ln>
        </p:spPr>
        <p:txBody>
          <a:bodyPr/>
          <a:lstStyle/>
          <a:p>
            <a:endParaRPr lang="en-US"/>
          </a:p>
        </p:txBody>
      </p:sp>
      <p:sp>
        <p:nvSpPr>
          <p:cNvPr id="51358" name="Line 265"/>
          <p:cNvSpPr>
            <a:spLocks noChangeAspect="1" noChangeShapeType="1"/>
          </p:cNvSpPr>
          <p:nvPr/>
        </p:nvSpPr>
        <p:spPr bwMode="auto">
          <a:xfrm flipH="1">
            <a:off x="2744788" y="3157538"/>
            <a:ext cx="23812" cy="1587"/>
          </a:xfrm>
          <a:prstGeom prst="line">
            <a:avLst/>
          </a:prstGeom>
          <a:noFill/>
          <a:ln w="3175">
            <a:solidFill>
              <a:srgbClr val="000000"/>
            </a:solidFill>
            <a:round/>
            <a:headEnd/>
            <a:tailEnd/>
          </a:ln>
        </p:spPr>
        <p:txBody>
          <a:bodyPr/>
          <a:lstStyle/>
          <a:p>
            <a:endParaRPr lang="en-US"/>
          </a:p>
        </p:txBody>
      </p:sp>
      <p:sp>
        <p:nvSpPr>
          <p:cNvPr id="51359" name="Line 266"/>
          <p:cNvSpPr>
            <a:spLocks noChangeAspect="1" noChangeShapeType="1"/>
          </p:cNvSpPr>
          <p:nvPr/>
        </p:nvSpPr>
        <p:spPr bwMode="auto">
          <a:xfrm>
            <a:off x="2744788" y="3300413"/>
            <a:ext cx="1587" cy="52387"/>
          </a:xfrm>
          <a:prstGeom prst="line">
            <a:avLst/>
          </a:prstGeom>
          <a:noFill/>
          <a:ln w="3175">
            <a:solidFill>
              <a:srgbClr val="000000"/>
            </a:solidFill>
            <a:round/>
            <a:headEnd/>
            <a:tailEnd/>
          </a:ln>
        </p:spPr>
        <p:txBody>
          <a:bodyPr/>
          <a:lstStyle/>
          <a:p>
            <a:endParaRPr lang="en-US"/>
          </a:p>
        </p:txBody>
      </p:sp>
      <p:sp>
        <p:nvSpPr>
          <p:cNvPr id="51360" name="Line 267"/>
          <p:cNvSpPr>
            <a:spLocks noChangeAspect="1" noChangeShapeType="1"/>
          </p:cNvSpPr>
          <p:nvPr/>
        </p:nvSpPr>
        <p:spPr bwMode="auto">
          <a:xfrm>
            <a:off x="2759075" y="3300413"/>
            <a:ext cx="1588" cy="52387"/>
          </a:xfrm>
          <a:prstGeom prst="line">
            <a:avLst/>
          </a:prstGeom>
          <a:noFill/>
          <a:ln w="3175">
            <a:solidFill>
              <a:srgbClr val="000000"/>
            </a:solidFill>
            <a:round/>
            <a:headEnd/>
            <a:tailEnd/>
          </a:ln>
        </p:spPr>
        <p:txBody>
          <a:bodyPr/>
          <a:lstStyle/>
          <a:p>
            <a:endParaRPr lang="en-US"/>
          </a:p>
        </p:txBody>
      </p:sp>
      <p:sp>
        <p:nvSpPr>
          <p:cNvPr id="51361" name="Line 268"/>
          <p:cNvSpPr>
            <a:spLocks noChangeAspect="1" noChangeShapeType="1"/>
          </p:cNvSpPr>
          <p:nvPr/>
        </p:nvSpPr>
        <p:spPr bwMode="auto">
          <a:xfrm flipH="1">
            <a:off x="2762250" y="3327400"/>
            <a:ext cx="19050" cy="1588"/>
          </a:xfrm>
          <a:prstGeom prst="line">
            <a:avLst/>
          </a:prstGeom>
          <a:noFill/>
          <a:ln w="3175">
            <a:solidFill>
              <a:srgbClr val="000000"/>
            </a:solidFill>
            <a:round/>
            <a:headEnd/>
            <a:tailEnd/>
          </a:ln>
        </p:spPr>
        <p:txBody>
          <a:bodyPr/>
          <a:lstStyle/>
          <a:p>
            <a:endParaRPr lang="en-US"/>
          </a:p>
        </p:txBody>
      </p:sp>
      <p:sp>
        <p:nvSpPr>
          <p:cNvPr id="51362" name="Line 269"/>
          <p:cNvSpPr>
            <a:spLocks noChangeAspect="1" noChangeShapeType="1"/>
          </p:cNvSpPr>
          <p:nvPr/>
        </p:nvSpPr>
        <p:spPr bwMode="auto">
          <a:xfrm flipH="1">
            <a:off x="2722563" y="3327400"/>
            <a:ext cx="22225" cy="1588"/>
          </a:xfrm>
          <a:prstGeom prst="line">
            <a:avLst/>
          </a:prstGeom>
          <a:noFill/>
          <a:ln w="3175">
            <a:solidFill>
              <a:srgbClr val="000000"/>
            </a:solidFill>
            <a:round/>
            <a:headEnd/>
            <a:tailEnd/>
          </a:ln>
        </p:spPr>
        <p:txBody>
          <a:bodyPr/>
          <a:lstStyle/>
          <a:p>
            <a:endParaRPr lang="en-US"/>
          </a:p>
        </p:txBody>
      </p:sp>
      <p:sp>
        <p:nvSpPr>
          <p:cNvPr id="51363" name="Line 270"/>
          <p:cNvSpPr>
            <a:spLocks noChangeAspect="1" noChangeShapeType="1"/>
          </p:cNvSpPr>
          <p:nvPr/>
        </p:nvSpPr>
        <p:spPr bwMode="auto">
          <a:xfrm>
            <a:off x="2744788" y="3435350"/>
            <a:ext cx="1587" cy="52388"/>
          </a:xfrm>
          <a:prstGeom prst="line">
            <a:avLst/>
          </a:prstGeom>
          <a:noFill/>
          <a:ln w="3175">
            <a:solidFill>
              <a:srgbClr val="000000"/>
            </a:solidFill>
            <a:round/>
            <a:headEnd/>
            <a:tailEnd/>
          </a:ln>
        </p:spPr>
        <p:txBody>
          <a:bodyPr/>
          <a:lstStyle/>
          <a:p>
            <a:endParaRPr lang="en-US"/>
          </a:p>
        </p:txBody>
      </p:sp>
      <p:sp>
        <p:nvSpPr>
          <p:cNvPr id="51364" name="Line 271"/>
          <p:cNvSpPr>
            <a:spLocks noChangeAspect="1" noChangeShapeType="1"/>
          </p:cNvSpPr>
          <p:nvPr/>
        </p:nvSpPr>
        <p:spPr bwMode="auto">
          <a:xfrm>
            <a:off x="2759075" y="3435350"/>
            <a:ext cx="1588" cy="52388"/>
          </a:xfrm>
          <a:prstGeom prst="line">
            <a:avLst/>
          </a:prstGeom>
          <a:noFill/>
          <a:ln w="3175">
            <a:solidFill>
              <a:srgbClr val="000000"/>
            </a:solidFill>
            <a:round/>
            <a:headEnd/>
            <a:tailEnd/>
          </a:ln>
        </p:spPr>
        <p:txBody>
          <a:bodyPr/>
          <a:lstStyle/>
          <a:p>
            <a:endParaRPr lang="en-US"/>
          </a:p>
        </p:txBody>
      </p:sp>
      <p:sp>
        <p:nvSpPr>
          <p:cNvPr id="51365" name="Line 272"/>
          <p:cNvSpPr>
            <a:spLocks noChangeAspect="1" noChangeShapeType="1"/>
          </p:cNvSpPr>
          <p:nvPr/>
        </p:nvSpPr>
        <p:spPr bwMode="auto">
          <a:xfrm flipH="1">
            <a:off x="2762250" y="3462338"/>
            <a:ext cx="19050" cy="1587"/>
          </a:xfrm>
          <a:prstGeom prst="line">
            <a:avLst/>
          </a:prstGeom>
          <a:noFill/>
          <a:ln w="3175">
            <a:solidFill>
              <a:srgbClr val="000000"/>
            </a:solidFill>
            <a:round/>
            <a:headEnd/>
            <a:tailEnd/>
          </a:ln>
        </p:spPr>
        <p:txBody>
          <a:bodyPr/>
          <a:lstStyle/>
          <a:p>
            <a:endParaRPr lang="en-US"/>
          </a:p>
        </p:txBody>
      </p:sp>
      <p:sp>
        <p:nvSpPr>
          <p:cNvPr id="51366" name="Line 273"/>
          <p:cNvSpPr>
            <a:spLocks noChangeAspect="1" noChangeShapeType="1"/>
          </p:cNvSpPr>
          <p:nvPr/>
        </p:nvSpPr>
        <p:spPr bwMode="auto">
          <a:xfrm flipH="1">
            <a:off x="2722563" y="3462338"/>
            <a:ext cx="22225" cy="1587"/>
          </a:xfrm>
          <a:prstGeom prst="line">
            <a:avLst/>
          </a:prstGeom>
          <a:noFill/>
          <a:ln w="3175">
            <a:solidFill>
              <a:srgbClr val="000000"/>
            </a:solidFill>
            <a:round/>
            <a:headEnd/>
            <a:tailEnd/>
          </a:ln>
        </p:spPr>
        <p:txBody>
          <a:bodyPr/>
          <a:lstStyle/>
          <a:p>
            <a:endParaRPr lang="en-US"/>
          </a:p>
        </p:txBody>
      </p:sp>
      <p:sp>
        <p:nvSpPr>
          <p:cNvPr id="51367" name="Line 274"/>
          <p:cNvSpPr>
            <a:spLocks noChangeAspect="1" noChangeShapeType="1"/>
          </p:cNvSpPr>
          <p:nvPr/>
        </p:nvSpPr>
        <p:spPr bwMode="auto">
          <a:xfrm>
            <a:off x="2744788" y="3575050"/>
            <a:ext cx="1587" cy="47625"/>
          </a:xfrm>
          <a:prstGeom prst="line">
            <a:avLst/>
          </a:prstGeom>
          <a:noFill/>
          <a:ln w="3175">
            <a:solidFill>
              <a:srgbClr val="000000"/>
            </a:solidFill>
            <a:round/>
            <a:headEnd/>
            <a:tailEnd/>
          </a:ln>
        </p:spPr>
        <p:txBody>
          <a:bodyPr/>
          <a:lstStyle/>
          <a:p>
            <a:endParaRPr lang="en-US"/>
          </a:p>
        </p:txBody>
      </p:sp>
      <p:sp>
        <p:nvSpPr>
          <p:cNvPr id="51368" name="Line 275"/>
          <p:cNvSpPr>
            <a:spLocks noChangeAspect="1" noChangeShapeType="1"/>
          </p:cNvSpPr>
          <p:nvPr/>
        </p:nvSpPr>
        <p:spPr bwMode="auto">
          <a:xfrm>
            <a:off x="2759075" y="3575050"/>
            <a:ext cx="1588" cy="47625"/>
          </a:xfrm>
          <a:prstGeom prst="line">
            <a:avLst/>
          </a:prstGeom>
          <a:noFill/>
          <a:ln w="3175">
            <a:solidFill>
              <a:srgbClr val="000000"/>
            </a:solidFill>
            <a:round/>
            <a:headEnd/>
            <a:tailEnd/>
          </a:ln>
        </p:spPr>
        <p:txBody>
          <a:bodyPr/>
          <a:lstStyle/>
          <a:p>
            <a:endParaRPr lang="en-US"/>
          </a:p>
        </p:txBody>
      </p:sp>
      <p:sp>
        <p:nvSpPr>
          <p:cNvPr id="51369" name="Line 276"/>
          <p:cNvSpPr>
            <a:spLocks noChangeAspect="1" noChangeShapeType="1"/>
          </p:cNvSpPr>
          <p:nvPr/>
        </p:nvSpPr>
        <p:spPr bwMode="auto">
          <a:xfrm flipH="1">
            <a:off x="2762250" y="3597275"/>
            <a:ext cx="19050" cy="1588"/>
          </a:xfrm>
          <a:prstGeom prst="line">
            <a:avLst/>
          </a:prstGeom>
          <a:noFill/>
          <a:ln w="3175">
            <a:solidFill>
              <a:srgbClr val="000000"/>
            </a:solidFill>
            <a:round/>
            <a:headEnd/>
            <a:tailEnd/>
          </a:ln>
        </p:spPr>
        <p:txBody>
          <a:bodyPr/>
          <a:lstStyle/>
          <a:p>
            <a:endParaRPr lang="en-US"/>
          </a:p>
        </p:txBody>
      </p:sp>
      <p:sp>
        <p:nvSpPr>
          <p:cNvPr id="51370" name="Line 277"/>
          <p:cNvSpPr>
            <a:spLocks noChangeAspect="1" noChangeShapeType="1"/>
          </p:cNvSpPr>
          <p:nvPr/>
        </p:nvSpPr>
        <p:spPr bwMode="auto">
          <a:xfrm flipH="1">
            <a:off x="2722563" y="3597275"/>
            <a:ext cx="22225" cy="1588"/>
          </a:xfrm>
          <a:prstGeom prst="line">
            <a:avLst/>
          </a:prstGeom>
          <a:noFill/>
          <a:ln w="3175">
            <a:solidFill>
              <a:srgbClr val="000000"/>
            </a:solidFill>
            <a:round/>
            <a:headEnd/>
            <a:tailEnd/>
          </a:ln>
        </p:spPr>
        <p:txBody>
          <a:bodyPr/>
          <a:lstStyle/>
          <a:p>
            <a:endParaRPr lang="en-US"/>
          </a:p>
        </p:txBody>
      </p:sp>
      <p:sp>
        <p:nvSpPr>
          <p:cNvPr id="51371" name="Line 278"/>
          <p:cNvSpPr>
            <a:spLocks noChangeShapeType="1"/>
          </p:cNvSpPr>
          <p:nvPr/>
        </p:nvSpPr>
        <p:spPr bwMode="auto">
          <a:xfrm flipH="1">
            <a:off x="2878138" y="1673225"/>
            <a:ext cx="317500" cy="327025"/>
          </a:xfrm>
          <a:prstGeom prst="line">
            <a:avLst/>
          </a:prstGeom>
          <a:noFill/>
          <a:ln w="9525">
            <a:solidFill>
              <a:schemeClr val="tx1"/>
            </a:solidFill>
            <a:round/>
            <a:headEnd/>
            <a:tailEnd type="triangle" w="med" len="med"/>
          </a:ln>
        </p:spPr>
        <p:txBody>
          <a:bodyPr wrap="none" anchor="ctr"/>
          <a:lstStyle/>
          <a:p>
            <a:endParaRPr lang="en-US"/>
          </a:p>
        </p:txBody>
      </p:sp>
      <p:sp>
        <p:nvSpPr>
          <p:cNvPr id="51372" name="Text Box 281"/>
          <p:cNvSpPr txBox="1">
            <a:spLocks noChangeArrowheads="1"/>
          </p:cNvSpPr>
          <p:nvPr/>
        </p:nvSpPr>
        <p:spPr bwMode="auto">
          <a:xfrm>
            <a:off x="5021263" y="3640138"/>
            <a:ext cx="3751262" cy="2800350"/>
          </a:xfrm>
          <a:prstGeom prst="rect">
            <a:avLst/>
          </a:prstGeom>
          <a:noFill/>
          <a:ln w="19050">
            <a:solidFill>
              <a:schemeClr val="tx1"/>
            </a:solidFill>
            <a:miter lim="800000"/>
            <a:headEnd/>
            <a:tailEnd/>
          </a:ln>
        </p:spPr>
        <p:txBody>
          <a:bodyPr>
            <a:spAutoFit/>
          </a:bodyPr>
          <a:lstStyle/>
          <a:p>
            <a:r>
              <a:rPr lang="en-US" sz="1600" b="0" i="1">
                <a:latin typeface="Times New Roman" pitchFamily="18" charset="0"/>
              </a:rPr>
              <a:t>R</a:t>
            </a:r>
            <a:r>
              <a:rPr lang="en-US" sz="1600" b="0" baseline="-25000">
                <a:latin typeface="Times New Roman" pitchFamily="18" charset="0"/>
              </a:rPr>
              <a:t>t</a:t>
            </a:r>
            <a:r>
              <a:rPr lang="en-US" sz="1600" b="0">
                <a:latin typeface="Times New Roman" pitchFamily="18" charset="0"/>
              </a:rPr>
              <a:t>  =  electrolyte resistance in shank &amp; tip</a:t>
            </a:r>
          </a:p>
          <a:p>
            <a:r>
              <a:rPr lang="en-US" sz="1600" b="0" i="1">
                <a:latin typeface="Times New Roman" pitchFamily="18" charset="0"/>
              </a:rPr>
              <a:t>C</a:t>
            </a:r>
            <a:r>
              <a:rPr lang="en-US" sz="1600" b="0" baseline="-25000">
                <a:latin typeface="Times New Roman" pitchFamily="18" charset="0"/>
              </a:rPr>
              <a:t>d</a:t>
            </a:r>
            <a:r>
              <a:rPr lang="en-US" sz="1600" b="0">
                <a:latin typeface="Times New Roman" pitchFamily="18" charset="0"/>
              </a:rPr>
              <a:t> =  capacitance from micropipet</a:t>
            </a:r>
          </a:p>
          <a:p>
            <a:r>
              <a:rPr lang="en-US" sz="1600" b="0">
                <a:latin typeface="Times New Roman" pitchFamily="18" charset="0"/>
              </a:rPr>
              <a:t>          electrolyte to environmental fluid</a:t>
            </a:r>
          </a:p>
          <a:p>
            <a:r>
              <a:rPr lang="en-US" sz="1600" b="0" i="1">
                <a:latin typeface="Times New Roman" pitchFamily="18" charset="0"/>
              </a:rPr>
              <a:t>E</a:t>
            </a:r>
            <a:r>
              <a:rPr lang="en-US" sz="1600" b="0" baseline="-25000">
                <a:latin typeface="Times New Roman" pitchFamily="18" charset="0"/>
              </a:rPr>
              <a:t>j</a:t>
            </a:r>
            <a:r>
              <a:rPr lang="en-US" sz="1600" b="0">
                <a:latin typeface="Times New Roman" pitchFamily="18" charset="0"/>
              </a:rPr>
              <a:t>  =  liquid-liquid junction potential</a:t>
            </a:r>
          </a:p>
          <a:p>
            <a:r>
              <a:rPr lang="en-US" sz="1600" b="0">
                <a:latin typeface="Times New Roman" pitchFamily="18" charset="0"/>
              </a:rPr>
              <a:t>          between micropipet electrolyte &amp;</a:t>
            </a:r>
          </a:p>
          <a:p>
            <a:r>
              <a:rPr lang="en-US" sz="1600" b="0">
                <a:latin typeface="Times New Roman" pitchFamily="18" charset="0"/>
              </a:rPr>
              <a:t>          intracellular fluid</a:t>
            </a:r>
          </a:p>
          <a:p>
            <a:r>
              <a:rPr lang="en-US" sz="1600" b="0" i="1">
                <a:latin typeface="Times New Roman" pitchFamily="18" charset="0"/>
              </a:rPr>
              <a:t>E</a:t>
            </a:r>
            <a:r>
              <a:rPr lang="en-US" sz="1600" b="0" baseline="-25000">
                <a:latin typeface="Times New Roman" pitchFamily="18" charset="0"/>
              </a:rPr>
              <a:t>t </a:t>
            </a:r>
            <a:r>
              <a:rPr lang="en-US" sz="1600" b="0">
                <a:latin typeface="Times New Roman" pitchFamily="18" charset="0"/>
              </a:rPr>
              <a:t> =   tip potential generated by the thin</a:t>
            </a:r>
          </a:p>
          <a:p>
            <a:r>
              <a:rPr lang="en-US" sz="1600" b="0">
                <a:latin typeface="Times New Roman" pitchFamily="18" charset="0"/>
              </a:rPr>
              <a:t>          glass membrane at micropipet tip</a:t>
            </a:r>
          </a:p>
          <a:p>
            <a:r>
              <a:rPr lang="en-US" sz="1600" b="0" i="1">
                <a:latin typeface="Times New Roman" pitchFamily="18" charset="0"/>
              </a:rPr>
              <a:t>R</a:t>
            </a:r>
            <a:r>
              <a:rPr lang="en-US" sz="1600" b="0" baseline="-25000">
                <a:latin typeface="Times New Roman" pitchFamily="18" charset="0"/>
              </a:rPr>
              <a:t>i</a:t>
            </a:r>
            <a:r>
              <a:rPr lang="en-US" sz="1600" b="0">
                <a:latin typeface="Times New Roman" pitchFamily="18" charset="0"/>
              </a:rPr>
              <a:t>  =   intracellular fluid resistance</a:t>
            </a:r>
            <a:endParaRPr lang="en-US" sz="1600" b="0" i="1">
              <a:latin typeface="Times New Roman" pitchFamily="18" charset="0"/>
            </a:endParaRPr>
          </a:p>
          <a:p>
            <a:r>
              <a:rPr lang="en-US" sz="1600" b="0" i="1">
                <a:latin typeface="Times New Roman" pitchFamily="18" charset="0"/>
              </a:rPr>
              <a:t>E</a:t>
            </a:r>
            <a:r>
              <a:rPr lang="en-US" sz="1600" b="0" baseline="-25000">
                <a:latin typeface="Times New Roman" pitchFamily="18" charset="0"/>
              </a:rPr>
              <a:t>mp</a:t>
            </a:r>
            <a:r>
              <a:rPr lang="en-US" sz="1600" b="0">
                <a:latin typeface="Times New Roman" pitchFamily="18" charset="0"/>
              </a:rPr>
              <a:t> = cell membrane potential</a:t>
            </a:r>
          </a:p>
          <a:p>
            <a:r>
              <a:rPr lang="en-US" sz="1600" b="0" i="1">
                <a:latin typeface="Times New Roman" pitchFamily="18" charset="0"/>
              </a:rPr>
              <a:t>R</a:t>
            </a:r>
            <a:r>
              <a:rPr lang="en-US" sz="1600" b="0" baseline="-25000">
                <a:latin typeface="Times New Roman" pitchFamily="18" charset="0"/>
              </a:rPr>
              <a:t>e</a:t>
            </a:r>
            <a:r>
              <a:rPr lang="en-US" sz="1600" b="0">
                <a:latin typeface="Times New Roman" pitchFamily="18" charset="0"/>
              </a:rPr>
              <a:t>  =   extracellular fluid resistance</a:t>
            </a:r>
          </a:p>
        </p:txBody>
      </p:sp>
      <p:sp>
        <p:nvSpPr>
          <p:cNvPr id="51373" name="Rectangle 282"/>
          <p:cNvSpPr>
            <a:spLocks noChangeAspect="1" noChangeArrowheads="1"/>
          </p:cNvSpPr>
          <p:nvPr/>
        </p:nvSpPr>
        <p:spPr bwMode="auto">
          <a:xfrm>
            <a:off x="6378575" y="844550"/>
            <a:ext cx="650875" cy="425450"/>
          </a:xfrm>
          <a:prstGeom prst="rect">
            <a:avLst/>
          </a:prstGeom>
          <a:noFill/>
          <a:ln w="9525">
            <a:noFill/>
            <a:miter lim="800000"/>
            <a:headEnd/>
            <a:tailEnd/>
          </a:ln>
        </p:spPr>
        <p:txBody>
          <a:bodyPr wrap="none" lIns="0" tIns="0" rIns="0" bIns="0">
            <a:spAutoFit/>
          </a:bodyPr>
          <a:lstStyle/>
          <a:p>
            <a:pPr eaLnBrk="1" hangingPunct="1"/>
            <a:r>
              <a:rPr lang="en-US" sz="1400" b="0">
                <a:solidFill>
                  <a:srgbClr val="000000"/>
                </a:solidFill>
                <a:latin typeface="Times New Roman" pitchFamily="18" charset="0"/>
              </a:rPr>
              <a:t>Internal</a:t>
            </a:r>
          </a:p>
          <a:p>
            <a:pPr eaLnBrk="1" hangingPunct="1"/>
            <a:r>
              <a:rPr lang="en-US" sz="1400" b="0">
                <a:solidFill>
                  <a:srgbClr val="000000"/>
                </a:solidFill>
                <a:latin typeface="Times New Roman" pitchFamily="18" charset="0"/>
              </a:rPr>
              <a:t>electrode</a:t>
            </a:r>
            <a:endParaRPr lang="en-US" sz="1400" b="0">
              <a:latin typeface="Times New Roman" pitchFamily="18" charset="0"/>
            </a:endParaRPr>
          </a:p>
        </p:txBody>
      </p:sp>
      <p:sp>
        <p:nvSpPr>
          <p:cNvPr id="51374" name="Rectangle 283"/>
          <p:cNvSpPr>
            <a:spLocks noChangeAspect="1" noChangeArrowheads="1"/>
          </p:cNvSpPr>
          <p:nvPr/>
        </p:nvSpPr>
        <p:spPr bwMode="auto">
          <a:xfrm>
            <a:off x="7948613" y="3127375"/>
            <a:ext cx="720725" cy="361950"/>
          </a:xfrm>
          <a:prstGeom prst="rect">
            <a:avLst/>
          </a:prstGeom>
          <a:noFill/>
          <a:ln w="9525">
            <a:noFill/>
            <a:miter lim="800000"/>
            <a:headEnd/>
            <a:tailEnd/>
          </a:ln>
        </p:spPr>
        <p:txBody>
          <a:bodyPr wrap="none" lIns="0" tIns="0" rIns="0" bIns="0">
            <a:spAutoFit/>
          </a:bodyPr>
          <a:lstStyle/>
          <a:p>
            <a:pPr eaLnBrk="1" hangingPunct="1">
              <a:lnSpc>
                <a:spcPct val="85000"/>
              </a:lnSpc>
            </a:pPr>
            <a:r>
              <a:rPr lang="en-US" sz="1400" b="0">
                <a:solidFill>
                  <a:srgbClr val="000000"/>
                </a:solidFill>
                <a:latin typeface="Times New Roman" pitchFamily="18" charset="0"/>
              </a:rPr>
              <a:t>Reference</a:t>
            </a:r>
          </a:p>
          <a:p>
            <a:pPr eaLnBrk="1" hangingPunct="1">
              <a:lnSpc>
                <a:spcPct val="85000"/>
              </a:lnSpc>
            </a:pPr>
            <a:r>
              <a:rPr lang="en-US" sz="1400" b="0">
                <a:solidFill>
                  <a:srgbClr val="000000"/>
                </a:solidFill>
                <a:latin typeface="Times New Roman" pitchFamily="18" charset="0"/>
              </a:rPr>
              <a:t>electrode</a:t>
            </a:r>
            <a:endParaRPr lang="en-US" sz="1400" b="0">
              <a:latin typeface="Times New Roman" pitchFamily="18" charset="0"/>
            </a:endParaRPr>
          </a:p>
        </p:txBody>
      </p:sp>
      <p:sp>
        <p:nvSpPr>
          <p:cNvPr id="3" name="Footer Placeholder 2"/>
          <p:cNvSpPr>
            <a:spLocks noGrp="1"/>
          </p:cNvSpPr>
          <p:nvPr>
            <p:ph type="ftr" sz="quarter" idx="11"/>
          </p:nvPr>
        </p:nvSpPr>
        <p:spPr/>
        <p:txBody>
          <a:bodyPr/>
          <a:lstStyle/>
          <a:p>
            <a:r>
              <a:rPr lang="en-US" smtClean="0"/>
              <a:t>J.K.Roy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441325" y="1862138"/>
          <a:ext cx="8118475" cy="3151187"/>
        </p:xfrm>
        <a:graphic>
          <a:graphicData uri="http://schemas.openxmlformats.org/presentationml/2006/ole">
            <mc:AlternateContent xmlns:mc="http://schemas.openxmlformats.org/markup-compatibility/2006">
              <mc:Choice xmlns:v="urn:schemas-microsoft-com:vml" Requires="v">
                <p:oleObj spid="_x0000_s2054" name="Photo Editor Photo" r:id="rId4" imgW="6203218" imgH="2408129" progId="">
                  <p:embed/>
                </p:oleObj>
              </mc:Choice>
              <mc:Fallback>
                <p:oleObj name="Photo Editor Photo" r:id="rId4" imgW="6203218" imgH="2408129"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 y="1862138"/>
                        <a:ext cx="8118475" cy="315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2" name="Picture 5"/>
          <p:cNvPicPr>
            <a:picLocks noChangeAspect="1" noChangeArrowheads="1"/>
          </p:cNvPicPr>
          <p:nvPr/>
        </p:nvPicPr>
        <p:blipFill>
          <a:blip r:embed="rId6"/>
          <a:srcRect/>
          <a:stretch>
            <a:fillRect/>
          </a:stretch>
        </p:blipFill>
        <p:spPr bwMode="auto">
          <a:xfrm>
            <a:off x="627063" y="1016000"/>
            <a:ext cx="7923212" cy="768350"/>
          </a:xfrm>
          <a:prstGeom prst="rect">
            <a:avLst/>
          </a:prstGeom>
          <a:noFill/>
          <a:ln w="9525">
            <a:noFill/>
            <a:miter lim="800000"/>
            <a:headEnd/>
            <a:tailEnd/>
          </a:ln>
        </p:spPr>
      </p:pic>
      <p:sp>
        <p:nvSpPr>
          <p:cNvPr id="2053" name="Rectangle 7"/>
          <p:cNvSpPr>
            <a:spLocks noGrp="1" noChangeArrowheads="1"/>
          </p:cNvSpPr>
          <p:nvPr>
            <p:ph type="title"/>
          </p:nvPr>
        </p:nvSpPr>
        <p:spPr>
          <a:xfrm>
            <a:off x="457200" y="274638"/>
            <a:ext cx="8229600" cy="487362"/>
          </a:xfrm>
        </p:spPr>
        <p:txBody>
          <a:bodyPr/>
          <a:lstStyle/>
          <a:p>
            <a:r>
              <a:rPr lang="en-US" sz="2400" b="1" smtClean="0">
                <a:solidFill>
                  <a:srgbClr val="3333FF"/>
                </a:solidFill>
              </a:rPr>
              <a:t>Medical and Physiological Parameters #2</a:t>
            </a: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696913" y="322263"/>
            <a:ext cx="4257675" cy="396875"/>
          </a:xfrm>
        </p:spPr>
        <p:txBody>
          <a:bodyPr/>
          <a:lstStyle/>
          <a:p>
            <a:pPr eaLnBrk="1" hangingPunct="1"/>
            <a:r>
              <a:rPr lang="en-US" sz="1800" smtClean="0"/>
              <a:t>Glass Micropipet</a:t>
            </a:r>
          </a:p>
        </p:txBody>
      </p:sp>
      <p:sp>
        <p:nvSpPr>
          <p:cNvPr id="530437" name="Rectangle 5"/>
          <p:cNvSpPr>
            <a:spLocks noChangeArrowheads="1"/>
          </p:cNvSpPr>
          <p:nvPr/>
        </p:nvSpPr>
        <p:spPr bwMode="auto">
          <a:xfrm>
            <a:off x="711200" y="4465638"/>
            <a:ext cx="3475038" cy="1371600"/>
          </a:xfrm>
          <a:prstGeom prst="rect">
            <a:avLst/>
          </a:prstGeom>
          <a:noFill/>
          <a:ln w="9525">
            <a:noFill/>
            <a:miter lim="800000"/>
            <a:headEnd/>
            <a:tailEnd/>
          </a:ln>
          <a:effectLst/>
        </p:spPr>
        <p:txBody>
          <a:bodyPr anchor="ctr"/>
          <a:lstStyle/>
          <a:p>
            <a:pPr>
              <a:defRPr/>
            </a:pPr>
            <a:r>
              <a:rPr lang="en-US" sz="1600">
                <a:effectLst>
                  <a:outerShdw blurRad="38100" dist="38100" dir="2700000" algn="tl">
                    <a:srgbClr val="C0C0C0"/>
                  </a:outerShdw>
                </a:effectLst>
                <a:latin typeface="Arial" charset="0"/>
                <a:ea typeface="MS Mincho" pitchFamily="49" charset="-128"/>
              </a:rPr>
              <a:t>Figure 5.22</a:t>
            </a:r>
            <a:r>
              <a:rPr lang="en-US" sz="1600" b="0">
                <a:effectLst>
                  <a:outerShdw blurRad="38100" dist="38100" dir="2700000" algn="tl">
                    <a:srgbClr val="C0C0C0"/>
                  </a:outerShdw>
                </a:effectLst>
                <a:latin typeface="Arial" charset="0"/>
                <a:ea typeface="MS Mincho" pitchFamily="49" charset="-128"/>
              </a:rPr>
              <a:t> </a:t>
            </a:r>
            <a:br>
              <a:rPr lang="en-US" sz="1600" b="0">
                <a:effectLst>
                  <a:outerShdw blurRad="38100" dist="38100" dir="2700000" algn="tl">
                    <a:srgbClr val="C0C0C0"/>
                  </a:outerShdw>
                </a:effectLst>
                <a:latin typeface="Arial" charset="0"/>
                <a:ea typeface="MS Mincho" pitchFamily="49" charset="-128"/>
              </a:rPr>
            </a:br>
            <a:r>
              <a:rPr lang="en-US" sz="1600">
                <a:effectLst>
                  <a:outerShdw blurRad="38100" dist="38100" dir="2700000" algn="tl">
                    <a:srgbClr val="C0C0C0"/>
                  </a:outerShdw>
                </a:effectLst>
                <a:latin typeface="Arial" charset="0"/>
                <a:ea typeface="MS Mincho" pitchFamily="49" charset="-128"/>
              </a:rPr>
              <a:t>(b)</a:t>
            </a:r>
            <a:r>
              <a:rPr lang="en-US" sz="1600" b="0">
                <a:effectLst>
                  <a:outerShdw blurRad="38100" dist="38100" dir="2700000" algn="tl">
                    <a:srgbClr val="C0C0C0"/>
                  </a:outerShdw>
                </a:effectLst>
                <a:latin typeface="Arial" charset="0"/>
                <a:ea typeface="MS Mincho" pitchFamily="49" charset="-128"/>
              </a:rPr>
              <a:t> Equivalent circuit. </a:t>
            </a:r>
            <a:br>
              <a:rPr lang="en-US" sz="1600" b="0">
                <a:effectLst>
                  <a:outerShdw blurRad="38100" dist="38100" dir="2700000" algn="tl">
                    <a:srgbClr val="C0C0C0"/>
                  </a:outerShdw>
                </a:effectLst>
                <a:latin typeface="Arial" charset="0"/>
                <a:ea typeface="MS Mincho" pitchFamily="49" charset="-128"/>
              </a:rPr>
            </a:br>
            <a:r>
              <a:rPr lang="en-US" sz="1600">
                <a:effectLst>
                  <a:outerShdw blurRad="38100" dist="38100" dir="2700000" algn="tl">
                    <a:srgbClr val="C0C0C0"/>
                  </a:outerShdw>
                </a:effectLst>
                <a:latin typeface="Arial" charset="0"/>
                <a:ea typeface="MS Mincho" pitchFamily="49" charset="-128"/>
              </a:rPr>
              <a:t>(c)</a:t>
            </a:r>
            <a:r>
              <a:rPr lang="en-US" sz="1600" b="0">
                <a:effectLst>
                  <a:outerShdw blurRad="38100" dist="38100" dir="2700000" algn="tl">
                    <a:srgbClr val="C0C0C0"/>
                  </a:outerShdw>
                </a:effectLst>
                <a:latin typeface="Arial" charset="0"/>
                <a:ea typeface="MS Mincho" pitchFamily="49" charset="-128"/>
              </a:rPr>
              <a:t> Simplified equivalent circuit. </a:t>
            </a:r>
          </a:p>
        </p:txBody>
      </p:sp>
      <p:grpSp>
        <p:nvGrpSpPr>
          <p:cNvPr id="2" name="Group 6"/>
          <p:cNvGrpSpPr>
            <a:grpSpLocks/>
          </p:cNvGrpSpPr>
          <p:nvPr/>
        </p:nvGrpSpPr>
        <p:grpSpPr bwMode="auto">
          <a:xfrm>
            <a:off x="530225" y="1227138"/>
            <a:ext cx="3411538" cy="2927350"/>
            <a:chOff x="3547" y="320"/>
            <a:chExt cx="2149" cy="1844"/>
          </a:xfrm>
        </p:grpSpPr>
        <p:sp>
          <p:nvSpPr>
            <p:cNvPr id="52262" name="Freeform 7"/>
            <p:cNvSpPr>
              <a:spLocks noChangeAspect="1"/>
            </p:cNvSpPr>
            <p:nvPr/>
          </p:nvSpPr>
          <p:spPr bwMode="auto">
            <a:xfrm>
              <a:off x="5309" y="1333"/>
              <a:ext cx="222" cy="201"/>
            </a:xfrm>
            <a:custGeom>
              <a:avLst/>
              <a:gdLst>
                <a:gd name="T0" fmla="*/ 0 w 196"/>
                <a:gd name="T1" fmla="*/ 227 h 178"/>
                <a:gd name="T2" fmla="*/ 220 w 196"/>
                <a:gd name="T3" fmla="*/ 227 h 178"/>
                <a:gd name="T4" fmla="*/ 220 w 196"/>
                <a:gd name="T5" fmla="*/ 206 h 178"/>
                <a:gd name="T6" fmla="*/ 251 w 196"/>
                <a:gd name="T7" fmla="*/ 187 h 178"/>
                <a:gd name="T8" fmla="*/ 189 w 196"/>
                <a:gd name="T9" fmla="*/ 157 h 178"/>
                <a:gd name="T10" fmla="*/ 251 w 196"/>
                <a:gd name="T11" fmla="*/ 126 h 178"/>
                <a:gd name="T12" fmla="*/ 189 w 196"/>
                <a:gd name="T13" fmla="*/ 95 h 178"/>
                <a:gd name="T14" fmla="*/ 251 w 196"/>
                <a:gd name="T15" fmla="*/ 63 h 178"/>
                <a:gd name="T16" fmla="*/ 189 w 196"/>
                <a:gd name="T17" fmla="*/ 33 h 178"/>
                <a:gd name="T18" fmla="*/ 220 w 196"/>
                <a:gd name="T19" fmla="*/ 18 h 178"/>
                <a:gd name="T20" fmla="*/ 220 w 196"/>
                <a:gd name="T21" fmla="*/ 0 h 178"/>
                <a:gd name="T22" fmla="*/ 0 w 196"/>
                <a:gd name="T23" fmla="*/ 0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178"/>
                <a:gd name="T38" fmla="*/ 196 w 196"/>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178">
                  <a:moveTo>
                    <a:pt x="0" y="178"/>
                  </a:moveTo>
                  <a:lnTo>
                    <a:pt x="171" y="178"/>
                  </a:lnTo>
                  <a:lnTo>
                    <a:pt x="171" y="161"/>
                  </a:lnTo>
                  <a:lnTo>
                    <a:pt x="196" y="147"/>
                  </a:lnTo>
                  <a:lnTo>
                    <a:pt x="147" y="123"/>
                  </a:lnTo>
                  <a:lnTo>
                    <a:pt x="196" y="99"/>
                  </a:lnTo>
                  <a:lnTo>
                    <a:pt x="147" y="74"/>
                  </a:lnTo>
                  <a:lnTo>
                    <a:pt x="196" y="50"/>
                  </a:lnTo>
                  <a:lnTo>
                    <a:pt x="147" y="26"/>
                  </a:lnTo>
                  <a:lnTo>
                    <a:pt x="171" y="14"/>
                  </a:lnTo>
                  <a:lnTo>
                    <a:pt x="171" y="0"/>
                  </a:lnTo>
                  <a:lnTo>
                    <a:pt x="0" y="0"/>
                  </a:lnTo>
                </a:path>
              </a:pathLst>
            </a:custGeom>
            <a:noFill/>
            <a:ln w="7938">
              <a:solidFill>
                <a:srgbClr val="000000"/>
              </a:solidFill>
              <a:round/>
              <a:headEnd/>
              <a:tailEnd/>
            </a:ln>
          </p:spPr>
          <p:txBody>
            <a:bodyPr/>
            <a:lstStyle/>
            <a:p>
              <a:endParaRPr lang="en-US"/>
            </a:p>
          </p:txBody>
        </p:sp>
        <p:sp>
          <p:nvSpPr>
            <p:cNvPr id="52263" name="Freeform 8"/>
            <p:cNvSpPr>
              <a:spLocks noChangeAspect="1"/>
            </p:cNvSpPr>
            <p:nvPr/>
          </p:nvSpPr>
          <p:spPr bwMode="auto">
            <a:xfrm>
              <a:off x="5249" y="1439"/>
              <a:ext cx="117" cy="16"/>
            </a:xfrm>
            <a:custGeom>
              <a:avLst/>
              <a:gdLst>
                <a:gd name="T0" fmla="*/ 132 w 104"/>
                <a:gd name="T1" fmla="*/ 18 h 14"/>
                <a:gd name="T2" fmla="*/ 132 w 104"/>
                <a:gd name="T3" fmla="*/ 18 h 14"/>
                <a:gd name="T4" fmla="*/ 119 w 104"/>
                <a:gd name="T5" fmla="*/ 11 h 14"/>
                <a:gd name="T6" fmla="*/ 104 w 104"/>
                <a:gd name="T7" fmla="*/ 7 h 14"/>
                <a:gd name="T8" fmla="*/ 84 w 104"/>
                <a:gd name="T9" fmla="*/ 2 h 14"/>
                <a:gd name="T10" fmla="*/ 67 w 104"/>
                <a:gd name="T11" fmla="*/ 0 h 14"/>
                <a:gd name="T12" fmla="*/ 67 w 104"/>
                <a:gd name="T13" fmla="*/ 0 h 14"/>
                <a:gd name="T14" fmla="*/ 48 w 104"/>
                <a:gd name="T15" fmla="*/ 2 h 14"/>
                <a:gd name="T16" fmla="*/ 30 w 104"/>
                <a:gd name="T17" fmla="*/ 7 h 14"/>
                <a:gd name="T18" fmla="*/ 16 w 104"/>
                <a:gd name="T19" fmla="*/ 11 h 14"/>
                <a:gd name="T20" fmla="*/ 0 w 104"/>
                <a:gd name="T21" fmla="*/ 1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4"/>
                <a:gd name="T35" fmla="*/ 104 w 10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4">
                  <a:moveTo>
                    <a:pt x="104" y="14"/>
                  </a:moveTo>
                  <a:lnTo>
                    <a:pt x="104" y="14"/>
                  </a:lnTo>
                  <a:lnTo>
                    <a:pt x="94" y="9"/>
                  </a:lnTo>
                  <a:lnTo>
                    <a:pt x="82" y="5"/>
                  </a:lnTo>
                  <a:lnTo>
                    <a:pt x="67" y="2"/>
                  </a:lnTo>
                  <a:lnTo>
                    <a:pt x="53" y="0"/>
                  </a:lnTo>
                  <a:lnTo>
                    <a:pt x="38" y="2"/>
                  </a:lnTo>
                  <a:lnTo>
                    <a:pt x="24" y="5"/>
                  </a:lnTo>
                  <a:lnTo>
                    <a:pt x="12" y="9"/>
                  </a:lnTo>
                  <a:lnTo>
                    <a:pt x="0" y="14"/>
                  </a:lnTo>
                </a:path>
              </a:pathLst>
            </a:custGeom>
            <a:noFill/>
            <a:ln w="7938">
              <a:solidFill>
                <a:srgbClr val="000000"/>
              </a:solidFill>
              <a:round/>
              <a:headEnd/>
              <a:tailEnd/>
            </a:ln>
          </p:spPr>
          <p:txBody>
            <a:bodyPr/>
            <a:lstStyle/>
            <a:p>
              <a:endParaRPr lang="en-US"/>
            </a:p>
          </p:txBody>
        </p:sp>
        <p:sp>
          <p:nvSpPr>
            <p:cNvPr id="52264" name="Line 9"/>
            <p:cNvSpPr>
              <a:spLocks noChangeAspect="1" noChangeShapeType="1"/>
            </p:cNvSpPr>
            <p:nvPr/>
          </p:nvSpPr>
          <p:spPr bwMode="auto">
            <a:xfrm flipH="1">
              <a:off x="5254" y="1409"/>
              <a:ext cx="120" cy="1"/>
            </a:xfrm>
            <a:prstGeom prst="line">
              <a:avLst/>
            </a:prstGeom>
            <a:noFill/>
            <a:ln w="7938">
              <a:solidFill>
                <a:srgbClr val="000000"/>
              </a:solidFill>
              <a:round/>
              <a:headEnd/>
              <a:tailEnd/>
            </a:ln>
          </p:spPr>
          <p:txBody>
            <a:bodyPr/>
            <a:lstStyle/>
            <a:p>
              <a:endParaRPr lang="en-US"/>
            </a:p>
          </p:txBody>
        </p:sp>
        <p:sp>
          <p:nvSpPr>
            <p:cNvPr id="52265" name="Freeform 10"/>
            <p:cNvSpPr>
              <a:spLocks noChangeAspect="1"/>
            </p:cNvSpPr>
            <p:nvPr/>
          </p:nvSpPr>
          <p:spPr bwMode="auto">
            <a:xfrm>
              <a:off x="3715" y="631"/>
              <a:ext cx="224" cy="203"/>
            </a:xfrm>
            <a:custGeom>
              <a:avLst/>
              <a:gdLst>
                <a:gd name="T0" fmla="*/ 253 w 198"/>
                <a:gd name="T1" fmla="*/ 230 h 179"/>
                <a:gd name="T2" fmla="*/ 33 w 198"/>
                <a:gd name="T3" fmla="*/ 230 h 179"/>
                <a:gd name="T4" fmla="*/ 33 w 198"/>
                <a:gd name="T5" fmla="*/ 209 h 179"/>
                <a:gd name="T6" fmla="*/ 0 w 198"/>
                <a:gd name="T7" fmla="*/ 189 h 179"/>
                <a:gd name="T8" fmla="*/ 61 w 198"/>
                <a:gd name="T9" fmla="*/ 158 h 179"/>
                <a:gd name="T10" fmla="*/ 0 w 198"/>
                <a:gd name="T11" fmla="*/ 127 h 179"/>
                <a:gd name="T12" fmla="*/ 61 w 198"/>
                <a:gd name="T13" fmla="*/ 96 h 179"/>
                <a:gd name="T14" fmla="*/ 0 w 198"/>
                <a:gd name="T15" fmla="*/ 66 h 179"/>
                <a:gd name="T16" fmla="*/ 61 w 198"/>
                <a:gd name="T17" fmla="*/ 35 h 179"/>
                <a:gd name="T18" fmla="*/ 33 w 198"/>
                <a:gd name="T19" fmla="*/ 19 h 179"/>
                <a:gd name="T20" fmla="*/ 33 w 198"/>
                <a:gd name="T21" fmla="*/ 0 h 179"/>
                <a:gd name="T22" fmla="*/ 253 w 198"/>
                <a:gd name="T23" fmla="*/ 0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79"/>
                <a:gd name="T38" fmla="*/ 198 w 198"/>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79">
                  <a:moveTo>
                    <a:pt x="198" y="179"/>
                  </a:moveTo>
                  <a:lnTo>
                    <a:pt x="26" y="179"/>
                  </a:lnTo>
                  <a:lnTo>
                    <a:pt x="26" y="162"/>
                  </a:lnTo>
                  <a:lnTo>
                    <a:pt x="0" y="147"/>
                  </a:lnTo>
                  <a:lnTo>
                    <a:pt x="48" y="123"/>
                  </a:lnTo>
                  <a:lnTo>
                    <a:pt x="0" y="99"/>
                  </a:lnTo>
                  <a:lnTo>
                    <a:pt x="48" y="75"/>
                  </a:lnTo>
                  <a:lnTo>
                    <a:pt x="0" y="51"/>
                  </a:lnTo>
                  <a:lnTo>
                    <a:pt x="48" y="27"/>
                  </a:lnTo>
                  <a:lnTo>
                    <a:pt x="26" y="15"/>
                  </a:lnTo>
                  <a:lnTo>
                    <a:pt x="26" y="0"/>
                  </a:lnTo>
                  <a:lnTo>
                    <a:pt x="198" y="0"/>
                  </a:lnTo>
                </a:path>
              </a:pathLst>
            </a:custGeom>
            <a:noFill/>
            <a:ln w="7938">
              <a:solidFill>
                <a:srgbClr val="000000"/>
              </a:solidFill>
              <a:round/>
              <a:headEnd/>
              <a:tailEnd/>
            </a:ln>
          </p:spPr>
          <p:txBody>
            <a:bodyPr/>
            <a:lstStyle/>
            <a:p>
              <a:endParaRPr lang="en-US"/>
            </a:p>
          </p:txBody>
        </p:sp>
        <p:sp>
          <p:nvSpPr>
            <p:cNvPr id="52266" name="Freeform 11"/>
            <p:cNvSpPr>
              <a:spLocks noChangeAspect="1"/>
            </p:cNvSpPr>
            <p:nvPr/>
          </p:nvSpPr>
          <p:spPr bwMode="auto">
            <a:xfrm>
              <a:off x="3881" y="738"/>
              <a:ext cx="118" cy="17"/>
            </a:xfrm>
            <a:custGeom>
              <a:avLst/>
              <a:gdLst>
                <a:gd name="T0" fmla="*/ 134 w 104"/>
                <a:gd name="T1" fmla="*/ 19 h 15"/>
                <a:gd name="T2" fmla="*/ 134 w 104"/>
                <a:gd name="T3" fmla="*/ 19 h 15"/>
                <a:gd name="T4" fmla="*/ 118 w 104"/>
                <a:gd name="T5" fmla="*/ 12 h 15"/>
                <a:gd name="T6" fmla="*/ 103 w 104"/>
                <a:gd name="T7" fmla="*/ 7 h 15"/>
                <a:gd name="T8" fmla="*/ 84 w 104"/>
                <a:gd name="T9" fmla="*/ 3 h 15"/>
                <a:gd name="T10" fmla="*/ 66 w 104"/>
                <a:gd name="T11" fmla="*/ 0 h 15"/>
                <a:gd name="T12" fmla="*/ 66 w 104"/>
                <a:gd name="T13" fmla="*/ 0 h 15"/>
                <a:gd name="T14" fmla="*/ 47 w 104"/>
                <a:gd name="T15" fmla="*/ 3 h 15"/>
                <a:gd name="T16" fmla="*/ 28 w 104"/>
                <a:gd name="T17" fmla="*/ 7 h 15"/>
                <a:gd name="T18" fmla="*/ 12 w 104"/>
                <a:gd name="T19" fmla="*/ 12 h 15"/>
                <a:gd name="T20" fmla="*/ 0 w 104"/>
                <a:gd name="T21" fmla="*/ 19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5"/>
                <a:gd name="T35" fmla="*/ 104 w 104"/>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5">
                  <a:moveTo>
                    <a:pt x="104" y="15"/>
                  </a:moveTo>
                  <a:lnTo>
                    <a:pt x="104" y="15"/>
                  </a:lnTo>
                  <a:lnTo>
                    <a:pt x="92" y="10"/>
                  </a:lnTo>
                  <a:lnTo>
                    <a:pt x="80" y="5"/>
                  </a:lnTo>
                  <a:lnTo>
                    <a:pt x="65" y="3"/>
                  </a:lnTo>
                  <a:lnTo>
                    <a:pt x="51" y="0"/>
                  </a:lnTo>
                  <a:lnTo>
                    <a:pt x="36" y="3"/>
                  </a:lnTo>
                  <a:lnTo>
                    <a:pt x="22" y="5"/>
                  </a:lnTo>
                  <a:lnTo>
                    <a:pt x="10" y="10"/>
                  </a:lnTo>
                  <a:lnTo>
                    <a:pt x="0" y="15"/>
                  </a:lnTo>
                </a:path>
              </a:pathLst>
            </a:custGeom>
            <a:noFill/>
            <a:ln w="7938">
              <a:solidFill>
                <a:srgbClr val="000000"/>
              </a:solidFill>
              <a:round/>
              <a:headEnd/>
              <a:tailEnd/>
            </a:ln>
          </p:spPr>
          <p:txBody>
            <a:bodyPr/>
            <a:lstStyle/>
            <a:p>
              <a:endParaRPr lang="en-US"/>
            </a:p>
          </p:txBody>
        </p:sp>
        <p:sp>
          <p:nvSpPr>
            <p:cNvPr id="52267" name="Line 12"/>
            <p:cNvSpPr>
              <a:spLocks noChangeAspect="1" noChangeShapeType="1"/>
            </p:cNvSpPr>
            <p:nvPr/>
          </p:nvSpPr>
          <p:spPr bwMode="auto">
            <a:xfrm flipH="1">
              <a:off x="3881" y="708"/>
              <a:ext cx="118" cy="1"/>
            </a:xfrm>
            <a:prstGeom prst="line">
              <a:avLst/>
            </a:prstGeom>
            <a:noFill/>
            <a:ln w="7938">
              <a:solidFill>
                <a:srgbClr val="000000"/>
              </a:solidFill>
              <a:round/>
              <a:headEnd/>
              <a:tailEnd/>
            </a:ln>
          </p:spPr>
          <p:txBody>
            <a:bodyPr/>
            <a:lstStyle/>
            <a:p>
              <a:endParaRPr lang="en-US"/>
            </a:p>
          </p:txBody>
        </p:sp>
        <p:sp>
          <p:nvSpPr>
            <p:cNvPr id="52268" name="Line 13"/>
            <p:cNvSpPr>
              <a:spLocks noChangeAspect="1" noChangeShapeType="1"/>
            </p:cNvSpPr>
            <p:nvPr/>
          </p:nvSpPr>
          <p:spPr bwMode="auto">
            <a:xfrm>
              <a:off x="5243" y="1685"/>
              <a:ext cx="129" cy="1"/>
            </a:xfrm>
            <a:prstGeom prst="line">
              <a:avLst/>
            </a:prstGeom>
            <a:noFill/>
            <a:ln w="7938">
              <a:solidFill>
                <a:srgbClr val="000000"/>
              </a:solidFill>
              <a:round/>
              <a:headEnd/>
              <a:tailEnd/>
            </a:ln>
          </p:spPr>
          <p:txBody>
            <a:bodyPr/>
            <a:lstStyle/>
            <a:p>
              <a:endParaRPr lang="en-US"/>
            </a:p>
          </p:txBody>
        </p:sp>
        <p:sp>
          <p:nvSpPr>
            <p:cNvPr id="52269" name="Line 14"/>
            <p:cNvSpPr>
              <a:spLocks noChangeAspect="1" noChangeShapeType="1"/>
            </p:cNvSpPr>
            <p:nvPr/>
          </p:nvSpPr>
          <p:spPr bwMode="auto">
            <a:xfrm>
              <a:off x="5270" y="1726"/>
              <a:ext cx="74" cy="1"/>
            </a:xfrm>
            <a:prstGeom prst="line">
              <a:avLst/>
            </a:prstGeom>
            <a:noFill/>
            <a:ln w="19050">
              <a:solidFill>
                <a:srgbClr val="000000"/>
              </a:solidFill>
              <a:round/>
              <a:headEnd/>
              <a:tailEnd/>
            </a:ln>
          </p:spPr>
          <p:txBody>
            <a:bodyPr/>
            <a:lstStyle/>
            <a:p>
              <a:endParaRPr lang="en-US"/>
            </a:p>
          </p:txBody>
        </p:sp>
        <p:sp>
          <p:nvSpPr>
            <p:cNvPr id="52270" name="Line 15"/>
            <p:cNvSpPr>
              <a:spLocks noChangeAspect="1" noChangeShapeType="1"/>
            </p:cNvSpPr>
            <p:nvPr/>
          </p:nvSpPr>
          <p:spPr bwMode="auto">
            <a:xfrm>
              <a:off x="3873" y="973"/>
              <a:ext cx="132" cy="1"/>
            </a:xfrm>
            <a:prstGeom prst="line">
              <a:avLst/>
            </a:prstGeom>
            <a:noFill/>
            <a:ln w="7938">
              <a:solidFill>
                <a:srgbClr val="000000"/>
              </a:solidFill>
              <a:round/>
              <a:headEnd/>
              <a:tailEnd/>
            </a:ln>
          </p:spPr>
          <p:txBody>
            <a:bodyPr/>
            <a:lstStyle/>
            <a:p>
              <a:endParaRPr lang="en-US"/>
            </a:p>
          </p:txBody>
        </p:sp>
        <p:sp>
          <p:nvSpPr>
            <p:cNvPr id="52271" name="Line 16"/>
            <p:cNvSpPr>
              <a:spLocks noChangeAspect="1" noChangeShapeType="1"/>
            </p:cNvSpPr>
            <p:nvPr/>
          </p:nvSpPr>
          <p:spPr bwMode="auto">
            <a:xfrm>
              <a:off x="3901" y="1014"/>
              <a:ext cx="77" cy="1"/>
            </a:xfrm>
            <a:prstGeom prst="line">
              <a:avLst/>
            </a:prstGeom>
            <a:noFill/>
            <a:ln w="19050">
              <a:solidFill>
                <a:srgbClr val="000000"/>
              </a:solidFill>
              <a:round/>
              <a:headEnd/>
              <a:tailEnd/>
            </a:ln>
          </p:spPr>
          <p:txBody>
            <a:bodyPr/>
            <a:lstStyle/>
            <a:p>
              <a:endParaRPr lang="en-US"/>
            </a:p>
          </p:txBody>
        </p:sp>
        <p:sp>
          <p:nvSpPr>
            <p:cNvPr id="52272" name="Line 17"/>
            <p:cNvSpPr>
              <a:spLocks noChangeAspect="1" noChangeShapeType="1"/>
            </p:cNvSpPr>
            <p:nvPr/>
          </p:nvSpPr>
          <p:spPr bwMode="auto">
            <a:xfrm>
              <a:off x="3873" y="1652"/>
              <a:ext cx="132" cy="1"/>
            </a:xfrm>
            <a:prstGeom prst="line">
              <a:avLst/>
            </a:prstGeom>
            <a:noFill/>
            <a:ln w="7938">
              <a:solidFill>
                <a:srgbClr val="000000"/>
              </a:solidFill>
              <a:round/>
              <a:headEnd/>
              <a:tailEnd/>
            </a:ln>
          </p:spPr>
          <p:txBody>
            <a:bodyPr/>
            <a:lstStyle/>
            <a:p>
              <a:endParaRPr lang="en-US"/>
            </a:p>
          </p:txBody>
        </p:sp>
        <p:sp>
          <p:nvSpPr>
            <p:cNvPr id="52273" name="Line 18"/>
            <p:cNvSpPr>
              <a:spLocks noChangeAspect="1" noChangeShapeType="1"/>
            </p:cNvSpPr>
            <p:nvPr/>
          </p:nvSpPr>
          <p:spPr bwMode="auto">
            <a:xfrm>
              <a:off x="3901" y="1693"/>
              <a:ext cx="77" cy="1"/>
            </a:xfrm>
            <a:prstGeom prst="line">
              <a:avLst/>
            </a:prstGeom>
            <a:noFill/>
            <a:ln w="19050">
              <a:solidFill>
                <a:srgbClr val="000000"/>
              </a:solidFill>
              <a:round/>
              <a:headEnd/>
              <a:tailEnd/>
            </a:ln>
          </p:spPr>
          <p:txBody>
            <a:bodyPr/>
            <a:lstStyle/>
            <a:p>
              <a:endParaRPr lang="en-US"/>
            </a:p>
          </p:txBody>
        </p:sp>
        <p:sp>
          <p:nvSpPr>
            <p:cNvPr id="52274" name="Line 19"/>
            <p:cNvSpPr>
              <a:spLocks noChangeAspect="1" noChangeShapeType="1"/>
            </p:cNvSpPr>
            <p:nvPr/>
          </p:nvSpPr>
          <p:spPr bwMode="auto">
            <a:xfrm>
              <a:off x="3873" y="1805"/>
              <a:ext cx="132" cy="1"/>
            </a:xfrm>
            <a:prstGeom prst="line">
              <a:avLst/>
            </a:prstGeom>
            <a:noFill/>
            <a:ln w="7938">
              <a:solidFill>
                <a:srgbClr val="000000"/>
              </a:solidFill>
              <a:round/>
              <a:headEnd/>
              <a:tailEnd/>
            </a:ln>
          </p:spPr>
          <p:txBody>
            <a:bodyPr/>
            <a:lstStyle/>
            <a:p>
              <a:endParaRPr lang="en-US"/>
            </a:p>
          </p:txBody>
        </p:sp>
        <p:sp>
          <p:nvSpPr>
            <p:cNvPr id="52275" name="Line 20"/>
            <p:cNvSpPr>
              <a:spLocks noChangeAspect="1" noChangeShapeType="1"/>
            </p:cNvSpPr>
            <p:nvPr/>
          </p:nvSpPr>
          <p:spPr bwMode="auto">
            <a:xfrm>
              <a:off x="3901" y="1768"/>
              <a:ext cx="77" cy="1"/>
            </a:xfrm>
            <a:prstGeom prst="line">
              <a:avLst/>
            </a:prstGeom>
            <a:noFill/>
            <a:ln w="19050">
              <a:solidFill>
                <a:srgbClr val="000000"/>
              </a:solidFill>
              <a:round/>
              <a:headEnd/>
              <a:tailEnd/>
            </a:ln>
          </p:spPr>
          <p:txBody>
            <a:bodyPr/>
            <a:lstStyle/>
            <a:p>
              <a:endParaRPr lang="en-US"/>
            </a:p>
          </p:txBody>
        </p:sp>
        <p:sp>
          <p:nvSpPr>
            <p:cNvPr id="52276" name="Freeform 21"/>
            <p:cNvSpPr>
              <a:spLocks noChangeAspect="1"/>
            </p:cNvSpPr>
            <p:nvPr/>
          </p:nvSpPr>
          <p:spPr bwMode="auto">
            <a:xfrm>
              <a:off x="4148" y="1803"/>
              <a:ext cx="234" cy="236"/>
            </a:xfrm>
            <a:custGeom>
              <a:avLst/>
              <a:gdLst>
                <a:gd name="T0" fmla="*/ 131 w 207"/>
                <a:gd name="T1" fmla="*/ 268 h 208"/>
                <a:gd name="T2" fmla="*/ 131 w 207"/>
                <a:gd name="T3" fmla="*/ 268 h 208"/>
                <a:gd name="T4" fmla="*/ 159 w 207"/>
                <a:gd name="T5" fmla="*/ 268 h 208"/>
                <a:gd name="T6" fmla="*/ 185 w 207"/>
                <a:gd name="T7" fmla="*/ 259 h 208"/>
                <a:gd name="T8" fmla="*/ 206 w 207"/>
                <a:gd name="T9" fmla="*/ 246 h 208"/>
                <a:gd name="T10" fmla="*/ 225 w 207"/>
                <a:gd name="T11" fmla="*/ 230 h 208"/>
                <a:gd name="T12" fmla="*/ 243 w 207"/>
                <a:gd name="T13" fmla="*/ 209 h 208"/>
                <a:gd name="T14" fmla="*/ 255 w 207"/>
                <a:gd name="T15" fmla="*/ 187 h 208"/>
                <a:gd name="T16" fmla="*/ 262 w 207"/>
                <a:gd name="T17" fmla="*/ 162 h 208"/>
                <a:gd name="T18" fmla="*/ 265 w 207"/>
                <a:gd name="T19" fmla="*/ 134 h 208"/>
                <a:gd name="T20" fmla="*/ 265 w 207"/>
                <a:gd name="T21" fmla="*/ 134 h 208"/>
                <a:gd name="T22" fmla="*/ 262 w 207"/>
                <a:gd name="T23" fmla="*/ 109 h 208"/>
                <a:gd name="T24" fmla="*/ 255 w 207"/>
                <a:gd name="T25" fmla="*/ 84 h 208"/>
                <a:gd name="T26" fmla="*/ 243 w 207"/>
                <a:gd name="T27" fmla="*/ 59 h 208"/>
                <a:gd name="T28" fmla="*/ 225 w 207"/>
                <a:gd name="T29" fmla="*/ 40 h 208"/>
                <a:gd name="T30" fmla="*/ 206 w 207"/>
                <a:gd name="T31" fmla="*/ 25 h 208"/>
                <a:gd name="T32" fmla="*/ 185 w 207"/>
                <a:gd name="T33" fmla="*/ 12 h 208"/>
                <a:gd name="T34" fmla="*/ 159 w 207"/>
                <a:gd name="T35" fmla="*/ 2 h 208"/>
                <a:gd name="T36" fmla="*/ 131 w 207"/>
                <a:gd name="T37" fmla="*/ 0 h 208"/>
                <a:gd name="T38" fmla="*/ 131 w 207"/>
                <a:gd name="T39" fmla="*/ 0 h 208"/>
                <a:gd name="T40" fmla="*/ 105 w 207"/>
                <a:gd name="T41" fmla="*/ 2 h 208"/>
                <a:gd name="T42" fmla="*/ 79 w 207"/>
                <a:gd name="T43" fmla="*/ 12 h 208"/>
                <a:gd name="T44" fmla="*/ 58 w 207"/>
                <a:gd name="T45" fmla="*/ 25 h 208"/>
                <a:gd name="T46" fmla="*/ 40 w 207"/>
                <a:gd name="T47" fmla="*/ 40 h 208"/>
                <a:gd name="T48" fmla="*/ 20 w 207"/>
                <a:gd name="T49" fmla="*/ 59 h 208"/>
                <a:gd name="T50" fmla="*/ 9 w 207"/>
                <a:gd name="T51" fmla="*/ 84 h 208"/>
                <a:gd name="T52" fmla="*/ 2 w 207"/>
                <a:gd name="T53" fmla="*/ 109 h 208"/>
                <a:gd name="T54" fmla="*/ 0 w 207"/>
                <a:gd name="T55" fmla="*/ 134 h 208"/>
                <a:gd name="T56" fmla="*/ 0 w 207"/>
                <a:gd name="T57" fmla="*/ 134 h 208"/>
                <a:gd name="T58" fmla="*/ 2 w 207"/>
                <a:gd name="T59" fmla="*/ 162 h 208"/>
                <a:gd name="T60" fmla="*/ 9 w 207"/>
                <a:gd name="T61" fmla="*/ 187 h 208"/>
                <a:gd name="T62" fmla="*/ 20 w 207"/>
                <a:gd name="T63" fmla="*/ 209 h 208"/>
                <a:gd name="T64" fmla="*/ 40 w 207"/>
                <a:gd name="T65" fmla="*/ 230 h 208"/>
                <a:gd name="T66" fmla="*/ 58 w 207"/>
                <a:gd name="T67" fmla="*/ 246 h 208"/>
                <a:gd name="T68" fmla="*/ 79 w 207"/>
                <a:gd name="T69" fmla="*/ 259 h 208"/>
                <a:gd name="T70" fmla="*/ 105 w 207"/>
                <a:gd name="T71" fmla="*/ 268 h 208"/>
                <a:gd name="T72" fmla="*/ 131 w 207"/>
                <a:gd name="T73" fmla="*/ 268 h 208"/>
                <a:gd name="T74" fmla="*/ 131 w 207"/>
                <a:gd name="T75" fmla="*/ 268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7"/>
                <a:gd name="T115" fmla="*/ 0 h 208"/>
                <a:gd name="T116" fmla="*/ 207 w 207"/>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7" h="208">
                  <a:moveTo>
                    <a:pt x="103" y="208"/>
                  </a:moveTo>
                  <a:lnTo>
                    <a:pt x="103" y="208"/>
                  </a:lnTo>
                  <a:lnTo>
                    <a:pt x="125" y="208"/>
                  </a:lnTo>
                  <a:lnTo>
                    <a:pt x="145" y="201"/>
                  </a:lnTo>
                  <a:lnTo>
                    <a:pt x="161" y="191"/>
                  </a:lnTo>
                  <a:lnTo>
                    <a:pt x="176" y="179"/>
                  </a:lnTo>
                  <a:lnTo>
                    <a:pt x="190" y="162"/>
                  </a:lnTo>
                  <a:lnTo>
                    <a:pt x="200" y="145"/>
                  </a:lnTo>
                  <a:lnTo>
                    <a:pt x="205" y="126"/>
                  </a:lnTo>
                  <a:lnTo>
                    <a:pt x="207" y="104"/>
                  </a:lnTo>
                  <a:lnTo>
                    <a:pt x="205" y="85"/>
                  </a:lnTo>
                  <a:lnTo>
                    <a:pt x="200" y="65"/>
                  </a:lnTo>
                  <a:lnTo>
                    <a:pt x="190" y="46"/>
                  </a:lnTo>
                  <a:lnTo>
                    <a:pt x="176" y="31"/>
                  </a:lnTo>
                  <a:lnTo>
                    <a:pt x="161" y="19"/>
                  </a:lnTo>
                  <a:lnTo>
                    <a:pt x="145" y="10"/>
                  </a:lnTo>
                  <a:lnTo>
                    <a:pt x="125" y="2"/>
                  </a:lnTo>
                  <a:lnTo>
                    <a:pt x="103" y="0"/>
                  </a:lnTo>
                  <a:lnTo>
                    <a:pt x="82" y="2"/>
                  </a:lnTo>
                  <a:lnTo>
                    <a:pt x="62" y="10"/>
                  </a:lnTo>
                  <a:lnTo>
                    <a:pt x="45" y="19"/>
                  </a:lnTo>
                  <a:lnTo>
                    <a:pt x="31" y="31"/>
                  </a:lnTo>
                  <a:lnTo>
                    <a:pt x="16" y="46"/>
                  </a:lnTo>
                  <a:lnTo>
                    <a:pt x="7" y="65"/>
                  </a:lnTo>
                  <a:lnTo>
                    <a:pt x="2" y="85"/>
                  </a:lnTo>
                  <a:lnTo>
                    <a:pt x="0" y="104"/>
                  </a:lnTo>
                  <a:lnTo>
                    <a:pt x="2" y="126"/>
                  </a:lnTo>
                  <a:lnTo>
                    <a:pt x="7" y="145"/>
                  </a:lnTo>
                  <a:lnTo>
                    <a:pt x="16" y="162"/>
                  </a:lnTo>
                  <a:lnTo>
                    <a:pt x="31" y="179"/>
                  </a:lnTo>
                  <a:lnTo>
                    <a:pt x="45" y="191"/>
                  </a:lnTo>
                  <a:lnTo>
                    <a:pt x="62" y="201"/>
                  </a:lnTo>
                  <a:lnTo>
                    <a:pt x="82" y="208"/>
                  </a:lnTo>
                  <a:lnTo>
                    <a:pt x="103" y="208"/>
                  </a:lnTo>
                  <a:close/>
                </a:path>
              </a:pathLst>
            </a:custGeom>
            <a:solidFill>
              <a:srgbClr val="FFFFFF"/>
            </a:solidFill>
            <a:ln w="7938">
              <a:solidFill>
                <a:srgbClr val="000000"/>
              </a:solidFill>
              <a:round/>
              <a:headEnd/>
              <a:tailEnd/>
            </a:ln>
          </p:spPr>
          <p:txBody>
            <a:bodyPr/>
            <a:lstStyle/>
            <a:p>
              <a:endParaRPr lang="en-US"/>
            </a:p>
          </p:txBody>
        </p:sp>
        <p:sp>
          <p:nvSpPr>
            <p:cNvPr id="52277" name="Line 22"/>
            <p:cNvSpPr>
              <a:spLocks noChangeAspect="1" noChangeShapeType="1"/>
            </p:cNvSpPr>
            <p:nvPr/>
          </p:nvSpPr>
          <p:spPr bwMode="auto">
            <a:xfrm>
              <a:off x="4150" y="1896"/>
              <a:ext cx="33" cy="1"/>
            </a:xfrm>
            <a:prstGeom prst="line">
              <a:avLst/>
            </a:prstGeom>
            <a:noFill/>
            <a:ln w="7938">
              <a:solidFill>
                <a:srgbClr val="000000"/>
              </a:solidFill>
              <a:round/>
              <a:headEnd/>
              <a:tailEnd/>
            </a:ln>
          </p:spPr>
          <p:txBody>
            <a:bodyPr/>
            <a:lstStyle/>
            <a:p>
              <a:endParaRPr lang="en-US"/>
            </a:p>
          </p:txBody>
        </p:sp>
        <p:sp>
          <p:nvSpPr>
            <p:cNvPr id="52278" name="Line 23"/>
            <p:cNvSpPr>
              <a:spLocks noChangeAspect="1" noChangeShapeType="1"/>
            </p:cNvSpPr>
            <p:nvPr/>
          </p:nvSpPr>
          <p:spPr bwMode="auto">
            <a:xfrm>
              <a:off x="4194" y="1896"/>
              <a:ext cx="33" cy="1"/>
            </a:xfrm>
            <a:prstGeom prst="line">
              <a:avLst/>
            </a:prstGeom>
            <a:noFill/>
            <a:ln w="7938">
              <a:solidFill>
                <a:srgbClr val="000000"/>
              </a:solidFill>
              <a:round/>
              <a:headEnd/>
              <a:tailEnd/>
            </a:ln>
          </p:spPr>
          <p:txBody>
            <a:bodyPr/>
            <a:lstStyle/>
            <a:p>
              <a:endParaRPr lang="en-US"/>
            </a:p>
          </p:txBody>
        </p:sp>
        <p:sp>
          <p:nvSpPr>
            <p:cNvPr id="52279" name="Line 24"/>
            <p:cNvSpPr>
              <a:spLocks noChangeAspect="1" noChangeShapeType="1"/>
            </p:cNvSpPr>
            <p:nvPr/>
          </p:nvSpPr>
          <p:spPr bwMode="auto">
            <a:xfrm>
              <a:off x="4237" y="1896"/>
              <a:ext cx="33" cy="1"/>
            </a:xfrm>
            <a:prstGeom prst="line">
              <a:avLst/>
            </a:prstGeom>
            <a:noFill/>
            <a:ln w="7938">
              <a:solidFill>
                <a:srgbClr val="000000"/>
              </a:solidFill>
              <a:round/>
              <a:headEnd/>
              <a:tailEnd/>
            </a:ln>
          </p:spPr>
          <p:txBody>
            <a:bodyPr/>
            <a:lstStyle/>
            <a:p>
              <a:endParaRPr lang="en-US"/>
            </a:p>
          </p:txBody>
        </p:sp>
        <p:sp>
          <p:nvSpPr>
            <p:cNvPr id="52280" name="Line 25"/>
            <p:cNvSpPr>
              <a:spLocks noChangeAspect="1" noChangeShapeType="1"/>
            </p:cNvSpPr>
            <p:nvPr/>
          </p:nvSpPr>
          <p:spPr bwMode="auto">
            <a:xfrm>
              <a:off x="4282" y="1896"/>
              <a:ext cx="32" cy="1"/>
            </a:xfrm>
            <a:prstGeom prst="line">
              <a:avLst/>
            </a:prstGeom>
            <a:noFill/>
            <a:ln w="7938">
              <a:solidFill>
                <a:srgbClr val="000000"/>
              </a:solidFill>
              <a:round/>
              <a:headEnd/>
              <a:tailEnd/>
            </a:ln>
          </p:spPr>
          <p:txBody>
            <a:bodyPr/>
            <a:lstStyle/>
            <a:p>
              <a:endParaRPr lang="en-US"/>
            </a:p>
          </p:txBody>
        </p:sp>
        <p:sp>
          <p:nvSpPr>
            <p:cNvPr id="52281" name="Line 26"/>
            <p:cNvSpPr>
              <a:spLocks noChangeAspect="1" noChangeShapeType="1"/>
            </p:cNvSpPr>
            <p:nvPr/>
          </p:nvSpPr>
          <p:spPr bwMode="auto">
            <a:xfrm>
              <a:off x="4326" y="1896"/>
              <a:ext cx="33" cy="1"/>
            </a:xfrm>
            <a:prstGeom prst="line">
              <a:avLst/>
            </a:prstGeom>
            <a:noFill/>
            <a:ln w="7938">
              <a:solidFill>
                <a:srgbClr val="000000"/>
              </a:solidFill>
              <a:round/>
              <a:headEnd/>
              <a:tailEnd/>
            </a:ln>
          </p:spPr>
          <p:txBody>
            <a:bodyPr/>
            <a:lstStyle/>
            <a:p>
              <a:endParaRPr lang="en-US"/>
            </a:p>
          </p:txBody>
        </p:sp>
        <p:sp>
          <p:nvSpPr>
            <p:cNvPr id="52282" name="Line 27"/>
            <p:cNvSpPr>
              <a:spLocks noChangeAspect="1" noChangeShapeType="1"/>
            </p:cNvSpPr>
            <p:nvPr/>
          </p:nvSpPr>
          <p:spPr bwMode="auto">
            <a:xfrm>
              <a:off x="4369" y="1896"/>
              <a:ext cx="9" cy="1"/>
            </a:xfrm>
            <a:prstGeom prst="line">
              <a:avLst/>
            </a:prstGeom>
            <a:noFill/>
            <a:ln w="7938">
              <a:solidFill>
                <a:srgbClr val="000000"/>
              </a:solidFill>
              <a:round/>
              <a:headEnd/>
              <a:tailEnd/>
            </a:ln>
          </p:spPr>
          <p:txBody>
            <a:bodyPr/>
            <a:lstStyle/>
            <a:p>
              <a:endParaRPr lang="en-US"/>
            </a:p>
          </p:txBody>
        </p:sp>
        <p:sp>
          <p:nvSpPr>
            <p:cNvPr id="52283" name="Freeform 28"/>
            <p:cNvSpPr>
              <a:spLocks noChangeAspect="1"/>
            </p:cNvSpPr>
            <p:nvPr/>
          </p:nvSpPr>
          <p:spPr bwMode="auto">
            <a:xfrm>
              <a:off x="4194" y="1841"/>
              <a:ext cx="159" cy="140"/>
            </a:xfrm>
            <a:custGeom>
              <a:avLst/>
              <a:gdLst>
                <a:gd name="T0" fmla="*/ 0 w 140"/>
                <a:gd name="T1" fmla="*/ 138 h 123"/>
                <a:gd name="T2" fmla="*/ 22 w 140"/>
                <a:gd name="T3" fmla="*/ 131 h 123"/>
                <a:gd name="T4" fmla="*/ 22 w 140"/>
                <a:gd name="T5" fmla="*/ 0 h 123"/>
                <a:gd name="T6" fmla="*/ 31 w 140"/>
                <a:gd name="T7" fmla="*/ 18 h 123"/>
                <a:gd name="T8" fmla="*/ 86 w 140"/>
                <a:gd name="T9" fmla="*/ 31 h 123"/>
                <a:gd name="T10" fmla="*/ 86 w 140"/>
                <a:gd name="T11" fmla="*/ 31 h 123"/>
                <a:gd name="T12" fmla="*/ 93 w 140"/>
                <a:gd name="T13" fmla="*/ 38 h 123"/>
                <a:gd name="T14" fmla="*/ 99 w 140"/>
                <a:gd name="T15" fmla="*/ 44 h 123"/>
                <a:gd name="T16" fmla="*/ 108 w 140"/>
                <a:gd name="T17" fmla="*/ 66 h 123"/>
                <a:gd name="T18" fmla="*/ 145 w 140"/>
                <a:gd name="T19" fmla="*/ 159 h 123"/>
                <a:gd name="T20" fmla="*/ 145 w 140"/>
                <a:gd name="T21" fmla="*/ 159 h 123"/>
                <a:gd name="T22" fmla="*/ 145 w 140"/>
                <a:gd name="T23" fmla="*/ 157 h 123"/>
                <a:gd name="T24" fmla="*/ 152 w 140"/>
                <a:gd name="T25" fmla="*/ 153 h 123"/>
                <a:gd name="T26" fmla="*/ 161 w 140"/>
                <a:gd name="T27" fmla="*/ 147 h 123"/>
                <a:gd name="T28" fmla="*/ 181 w 140"/>
                <a:gd name="T29" fmla="*/ 147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123"/>
                <a:gd name="T47" fmla="*/ 140 w 140"/>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123">
                  <a:moveTo>
                    <a:pt x="0" y="106"/>
                  </a:moveTo>
                  <a:lnTo>
                    <a:pt x="17" y="101"/>
                  </a:lnTo>
                  <a:lnTo>
                    <a:pt x="17" y="0"/>
                  </a:lnTo>
                  <a:lnTo>
                    <a:pt x="24" y="14"/>
                  </a:lnTo>
                  <a:lnTo>
                    <a:pt x="67" y="24"/>
                  </a:lnTo>
                  <a:lnTo>
                    <a:pt x="72" y="29"/>
                  </a:lnTo>
                  <a:lnTo>
                    <a:pt x="77" y="34"/>
                  </a:lnTo>
                  <a:lnTo>
                    <a:pt x="84" y="51"/>
                  </a:lnTo>
                  <a:lnTo>
                    <a:pt x="113" y="123"/>
                  </a:lnTo>
                  <a:lnTo>
                    <a:pt x="113" y="121"/>
                  </a:lnTo>
                  <a:lnTo>
                    <a:pt x="118" y="118"/>
                  </a:lnTo>
                  <a:lnTo>
                    <a:pt x="125" y="113"/>
                  </a:lnTo>
                  <a:lnTo>
                    <a:pt x="140" y="113"/>
                  </a:lnTo>
                </a:path>
              </a:pathLst>
            </a:custGeom>
            <a:noFill/>
            <a:ln w="15875">
              <a:solidFill>
                <a:srgbClr val="000000"/>
              </a:solidFill>
              <a:round/>
              <a:headEnd/>
              <a:tailEnd/>
            </a:ln>
          </p:spPr>
          <p:txBody>
            <a:bodyPr/>
            <a:lstStyle/>
            <a:p>
              <a:endParaRPr lang="en-US"/>
            </a:p>
          </p:txBody>
        </p:sp>
        <p:sp>
          <p:nvSpPr>
            <p:cNvPr id="52284" name="Rectangle 29"/>
            <p:cNvSpPr>
              <a:spLocks noChangeAspect="1" noChangeArrowheads="1"/>
            </p:cNvSpPr>
            <p:nvPr/>
          </p:nvSpPr>
          <p:spPr bwMode="auto">
            <a:xfrm>
              <a:off x="4024" y="940"/>
              <a:ext cx="13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E</a:t>
              </a:r>
              <a:r>
                <a:rPr lang="en-US" sz="1200" b="0" baseline="-25000">
                  <a:solidFill>
                    <a:srgbClr val="000000"/>
                  </a:solidFill>
                  <a:latin typeface="Times New Roman" pitchFamily="18" charset="0"/>
                </a:rPr>
                <a:t>ma</a:t>
              </a:r>
            </a:p>
          </p:txBody>
        </p:sp>
        <p:sp>
          <p:nvSpPr>
            <p:cNvPr id="52285" name="Rectangle 30"/>
            <p:cNvSpPr>
              <a:spLocks noChangeAspect="1" noChangeArrowheads="1"/>
            </p:cNvSpPr>
            <p:nvPr/>
          </p:nvSpPr>
          <p:spPr bwMode="auto">
            <a:xfrm>
              <a:off x="3547" y="658"/>
              <a:ext cx="13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R</a:t>
              </a:r>
              <a:r>
                <a:rPr lang="en-US" sz="1200" b="0" baseline="-25000">
                  <a:solidFill>
                    <a:srgbClr val="000000"/>
                  </a:solidFill>
                  <a:latin typeface="Times New Roman" pitchFamily="18" charset="0"/>
                </a:rPr>
                <a:t>ma</a:t>
              </a:r>
            </a:p>
          </p:txBody>
        </p:sp>
        <p:sp>
          <p:nvSpPr>
            <p:cNvPr id="52286" name="Rectangle 31"/>
            <p:cNvSpPr>
              <a:spLocks noChangeAspect="1" noChangeArrowheads="1"/>
            </p:cNvSpPr>
            <p:nvPr/>
          </p:nvSpPr>
          <p:spPr bwMode="auto">
            <a:xfrm>
              <a:off x="3816" y="1299"/>
              <a:ext cx="7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R</a:t>
              </a:r>
              <a:r>
                <a:rPr lang="en-US" sz="1200" b="0" baseline="-25000">
                  <a:solidFill>
                    <a:srgbClr val="000000"/>
                  </a:solidFill>
                  <a:latin typeface="Times New Roman" pitchFamily="18" charset="0"/>
                </a:rPr>
                <a:t>t</a:t>
              </a:r>
            </a:p>
          </p:txBody>
        </p:sp>
        <p:sp>
          <p:nvSpPr>
            <p:cNvPr id="52287" name="Rectangle 32"/>
            <p:cNvSpPr>
              <a:spLocks noChangeAspect="1" noChangeArrowheads="1"/>
            </p:cNvSpPr>
            <p:nvPr/>
          </p:nvSpPr>
          <p:spPr bwMode="auto">
            <a:xfrm>
              <a:off x="3986" y="1948"/>
              <a:ext cx="7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R</a:t>
              </a:r>
              <a:r>
                <a:rPr lang="en-US" sz="1200" b="0" baseline="-25000">
                  <a:solidFill>
                    <a:srgbClr val="000000"/>
                  </a:solidFill>
                  <a:latin typeface="Times New Roman" pitchFamily="18" charset="0"/>
                </a:rPr>
                <a:t>i</a:t>
              </a:r>
            </a:p>
          </p:txBody>
        </p:sp>
        <p:sp>
          <p:nvSpPr>
            <p:cNvPr id="52288" name="Rectangle 33"/>
            <p:cNvSpPr>
              <a:spLocks noChangeAspect="1" noChangeArrowheads="1"/>
            </p:cNvSpPr>
            <p:nvPr/>
          </p:nvSpPr>
          <p:spPr bwMode="auto">
            <a:xfrm>
              <a:off x="4541" y="1948"/>
              <a:ext cx="8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R</a:t>
              </a:r>
              <a:r>
                <a:rPr lang="en-US" sz="1200" b="0" baseline="-25000">
                  <a:solidFill>
                    <a:srgbClr val="000000"/>
                  </a:solidFill>
                  <a:latin typeface="Times New Roman" pitchFamily="18" charset="0"/>
                </a:rPr>
                <a:t>e</a:t>
              </a:r>
            </a:p>
          </p:txBody>
        </p:sp>
        <p:sp>
          <p:nvSpPr>
            <p:cNvPr id="52289" name="Rectangle 34"/>
            <p:cNvSpPr>
              <a:spLocks noChangeAspect="1" noChangeArrowheads="1"/>
            </p:cNvSpPr>
            <p:nvPr/>
          </p:nvSpPr>
          <p:spPr bwMode="auto">
            <a:xfrm>
              <a:off x="3605" y="2014"/>
              <a:ext cx="112" cy="115"/>
            </a:xfrm>
            <a:prstGeom prst="rect">
              <a:avLst/>
            </a:prstGeom>
            <a:noFill/>
            <a:ln w="9525">
              <a:noFill/>
              <a:miter lim="800000"/>
              <a:headEnd/>
              <a:tailEnd/>
            </a:ln>
          </p:spPr>
          <p:txBody>
            <a:bodyPr wrap="none" lIns="0" tIns="0" rIns="0" bIns="0">
              <a:spAutoFit/>
            </a:bodyPr>
            <a:lstStyle/>
            <a:p>
              <a:pPr eaLnBrk="1" hangingPunct="1"/>
              <a:r>
                <a:rPr lang="en-US" sz="1200" b="0">
                  <a:solidFill>
                    <a:srgbClr val="000000"/>
                  </a:solidFill>
                  <a:latin typeface="Times New Roman" pitchFamily="18" charset="0"/>
                </a:rPr>
                <a:t>(b)</a:t>
              </a:r>
              <a:endParaRPr lang="en-US" sz="1200" b="0">
                <a:latin typeface="Times New Roman" pitchFamily="18" charset="0"/>
              </a:endParaRPr>
            </a:p>
          </p:txBody>
        </p:sp>
        <p:sp>
          <p:nvSpPr>
            <p:cNvPr id="52290" name="Rectangle 35"/>
            <p:cNvSpPr>
              <a:spLocks noChangeAspect="1" noChangeArrowheads="1"/>
            </p:cNvSpPr>
            <p:nvPr/>
          </p:nvSpPr>
          <p:spPr bwMode="auto">
            <a:xfrm>
              <a:off x="4204" y="2049"/>
              <a:ext cx="141"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E</a:t>
              </a:r>
              <a:r>
                <a:rPr lang="en-US" sz="1200" b="0" baseline="-25000">
                  <a:solidFill>
                    <a:srgbClr val="000000"/>
                  </a:solidFill>
                  <a:latin typeface="Times New Roman" pitchFamily="18" charset="0"/>
                </a:rPr>
                <a:t>mp</a:t>
              </a:r>
            </a:p>
          </p:txBody>
        </p:sp>
        <p:sp>
          <p:nvSpPr>
            <p:cNvPr id="52291" name="Rectangle 36"/>
            <p:cNvSpPr>
              <a:spLocks noChangeAspect="1" noChangeArrowheads="1"/>
            </p:cNvSpPr>
            <p:nvPr/>
          </p:nvSpPr>
          <p:spPr bwMode="auto">
            <a:xfrm>
              <a:off x="5396" y="1660"/>
              <a:ext cx="141"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E</a:t>
              </a:r>
              <a:r>
                <a:rPr lang="en-US" sz="1200" b="0" baseline="-25000">
                  <a:solidFill>
                    <a:srgbClr val="000000"/>
                  </a:solidFill>
                  <a:latin typeface="Times New Roman" pitchFamily="18" charset="0"/>
                </a:rPr>
                <a:t>mb</a:t>
              </a:r>
            </a:p>
          </p:txBody>
        </p:sp>
        <p:sp>
          <p:nvSpPr>
            <p:cNvPr id="52292" name="Rectangle 37"/>
            <p:cNvSpPr>
              <a:spLocks noChangeAspect="1" noChangeArrowheads="1"/>
            </p:cNvSpPr>
            <p:nvPr/>
          </p:nvSpPr>
          <p:spPr bwMode="auto">
            <a:xfrm>
              <a:off x="5555" y="1389"/>
              <a:ext cx="141"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R</a:t>
              </a:r>
              <a:r>
                <a:rPr lang="en-US" sz="1200" b="0" baseline="-25000">
                  <a:solidFill>
                    <a:srgbClr val="000000"/>
                  </a:solidFill>
                  <a:latin typeface="Times New Roman" pitchFamily="18" charset="0"/>
                </a:rPr>
                <a:t>mb</a:t>
              </a:r>
            </a:p>
          </p:txBody>
        </p:sp>
        <p:sp>
          <p:nvSpPr>
            <p:cNvPr id="52293" name="Rectangle 38"/>
            <p:cNvSpPr>
              <a:spLocks noChangeAspect="1" noChangeArrowheads="1"/>
            </p:cNvSpPr>
            <p:nvPr/>
          </p:nvSpPr>
          <p:spPr bwMode="auto">
            <a:xfrm>
              <a:off x="5086" y="1378"/>
              <a:ext cx="146"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C</a:t>
              </a:r>
              <a:r>
                <a:rPr lang="en-US" sz="1200" b="0" baseline="-25000">
                  <a:solidFill>
                    <a:srgbClr val="000000"/>
                  </a:solidFill>
                  <a:latin typeface="Times New Roman" pitchFamily="18" charset="0"/>
                </a:rPr>
                <a:t>mb</a:t>
              </a:r>
            </a:p>
          </p:txBody>
        </p:sp>
        <p:sp>
          <p:nvSpPr>
            <p:cNvPr id="52294" name="Rectangle 39"/>
            <p:cNvSpPr>
              <a:spLocks noChangeAspect="1" noChangeArrowheads="1"/>
            </p:cNvSpPr>
            <p:nvPr/>
          </p:nvSpPr>
          <p:spPr bwMode="auto">
            <a:xfrm>
              <a:off x="3781" y="1600"/>
              <a:ext cx="7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E</a:t>
              </a:r>
              <a:r>
                <a:rPr lang="en-US" sz="1200" b="0" baseline="-25000">
                  <a:solidFill>
                    <a:srgbClr val="000000"/>
                  </a:solidFill>
                  <a:latin typeface="Times New Roman" pitchFamily="18" charset="0"/>
                </a:rPr>
                <a:t>j</a:t>
              </a:r>
            </a:p>
          </p:txBody>
        </p:sp>
        <p:sp>
          <p:nvSpPr>
            <p:cNvPr id="52295" name="Rectangle 40"/>
            <p:cNvSpPr>
              <a:spLocks noChangeAspect="1" noChangeArrowheads="1"/>
            </p:cNvSpPr>
            <p:nvPr/>
          </p:nvSpPr>
          <p:spPr bwMode="auto">
            <a:xfrm>
              <a:off x="3781" y="1762"/>
              <a:ext cx="77"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E</a:t>
              </a:r>
              <a:r>
                <a:rPr lang="en-US" sz="1200" b="0" baseline="-25000">
                  <a:solidFill>
                    <a:srgbClr val="000000"/>
                  </a:solidFill>
                  <a:latin typeface="Times New Roman" pitchFamily="18" charset="0"/>
                </a:rPr>
                <a:t>t</a:t>
              </a:r>
            </a:p>
          </p:txBody>
        </p:sp>
        <p:sp>
          <p:nvSpPr>
            <p:cNvPr id="52296" name="Rectangle 41"/>
            <p:cNvSpPr>
              <a:spLocks noChangeAspect="1" noChangeArrowheads="1"/>
            </p:cNvSpPr>
            <p:nvPr/>
          </p:nvSpPr>
          <p:spPr bwMode="auto">
            <a:xfrm>
              <a:off x="4019" y="685"/>
              <a:ext cx="142"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C</a:t>
              </a:r>
              <a:r>
                <a:rPr lang="en-US" sz="1200" b="0" baseline="-25000">
                  <a:solidFill>
                    <a:srgbClr val="000000"/>
                  </a:solidFill>
                  <a:latin typeface="Times New Roman" pitchFamily="18" charset="0"/>
                </a:rPr>
                <a:t>ma</a:t>
              </a:r>
            </a:p>
          </p:txBody>
        </p:sp>
        <p:sp>
          <p:nvSpPr>
            <p:cNvPr id="52297" name="Rectangle 42"/>
            <p:cNvSpPr>
              <a:spLocks noChangeAspect="1" noChangeArrowheads="1"/>
            </p:cNvSpPr>
            <p:nvPr/>
          </p:nvSpPr>
          <p:spPr bwMode="auto">
            <a:xfrm>
              <a:off x="4303" y="1389"/>
              <a:ext cx="96" cy="115"/>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C</a:t>
              </a:r>
              <a:r>
                <a:rPr lang="en-US" sz="1200" b="0" baseline="-25000">
                  <a:solidFill>
                    <a:srgbClr val="000000"/>
                  </a:solidFill>
                  <a:latin typeface="Times New Roman" pitchFamily="18" charset="0"/>
                </a:rPr>
                <a:t>d</a:t>
              </a:r>
            </a:p>
          </p:txBody>
        </p:sp>
        <p:sp>
          <p:nvSpPr>
            <p:cNvPr id="52298" name="Rectangle 43"/>
            <p:cNvSpPr>
              <a:spLocks noChangeAspect="1" noChangeArrowheads="1"/>
            </p:cNvSpPr>
            <p:nvPr/>
          </p:nvSpPr>
          <p:spPr bwMode="auto">
            <a:xfrm>
              <a:off x="3902" y="320"/>
              <a:ext cx="69" cy="115"/>
            </a:xfrm>
            <a:prstGeom prst="rect">
              <a:avLst/>
            </a:prstGeom>
            <a:noFill/>
            <a:ln w="9525">
              <a:noFill/>
              <a:miter lim="800000"/>
              <a:headEnd/>
              <a:tailEnd/>
            </a:ln>
          </p:spPr>
          <p:txBody>
            <a:bodyPr wrap="none" lIns="0" tIns="0" rIns="0" bIns="0">
              <a:spAutoFit/>
            </a:bodyPr>
            <a:lstStyle/>
            <a:p>
              <a:pPr eaLnBrk="1" hangingPunct="1"/>
              <a:r>
                <a:rPr lang="en-US" sz="1200" b="0">
                  <a:solidFill>
                    <a:srgbClr val="000000"/>
                  </a:solidFill>
                  <a:latin typeface="Times New Roman" pitchFamily="18" charset="0"/>
                </a:rPr>
                <a:t>A</a:t>
              </a:r>
              <a:endParaRPr lang="en-US" sz="1200" b="0">
                <a:latin typeface="Times New Roman" pitchFamily="18" charset="0"/>
              </a:endParaRPr>
            </a:p>
          </p:txBody>
        </p:sp>
        <p:sp>
          <p:nvSpPr>
            <p:cNvPr id="52299" name="Rectangle 44"/>
            <p:cNvSpPr>
              <a:spLocks noChangeAspect="1" noChangeArrowheads="1"/>
            </p:cNvSpPr>
            <p:nvPr/>
          </p:nvSpPr>
          <p:spPr bwMode="auto">
            <a:xfrm>
              <a:off x="5272" y="320"/>
              <a:ext cx="64" cy="115"/>
            </a:xfrm>
            <a:prstGeom prst="rect">
              <a:avLst/>
            </a:prstGeom>
            <a:noFill/>
            <a:ln w="9525">
              <a:noFill/>
              <a:miter lim="800000"/>
              <a:headEnd/>
              <a:tailEnd/>
            </a:ln>
          </p:spPr>
          <p:txBody>
            <a:bodyPr wrap="none" lIns="0" tIns="0" rIns="0" bIns="0">
              <a:spAutoFit/>
            </a:bodyPr>
            <a:lstStyle/>
            <a:p>
              <a:pPr eaLnBrk="1" hangingPunct="1"/>
              <a:r>
                <a:rPr lang="en-US" sz="1200" b="0">
                  <a:solidFill>
                    <a:srgbClr val="000000"/>
                  </a:solidFill>
                  <a:latin typeface="Times New Roman" pitchFamily="18" charset="0"/>
                </a:rPr>
                <a:t>B</a:t>
              </a:r>
              <a:endParaRPr lang="en-US" sz="1200" b="0">
                <a:latin typeface="Times New Roman" pitchFamily="18" charset="0"/>
              </a:endParaRPr>
            </a:p>
          </p:txBody>
        </p:sp>
        <p:sp>
          <p:nvSpPr>
            <p:cNvPr id="52300" name="Line 45"/>
            <p:cNvSpPr>
              <a:spLocks noChangeAspect="1" noChangeShapeType="1"/>
            </p:cNvSpPr>
            <p:nvPr/>
          </p:nvSpPr>
          <p:spPr bwMode="auto">
            <a:xfrm flipV="1">
              <a:off x="5309" y="492"/>
              <a:ext cx="1" cy="917"/>
            </a:xfrm>
            <a:prstGeom prst="line">
              <a:avLst/>
            </a:prstGeom>
            <a:noFill/>
            <a:ln w="7938">
              <a:solidFill>
                <a:srgbClr val="000000"/>
              </a:solidFill>
              <a:round/>
              <a:headEnd/>
              <a:tailEnd/>
            </a:ln>
          </p:spPr>
          <p:txBody>
            <a:bodyPr/>
            <a:lstStyle/>
            <a:p>
              <a:endParaRPr lang="en-US"/>
            </a:p>
          </p:txBody>
        </p:sp>
        <p:sp>
          <p:nvSpPr>
            <p:cNvPr id="52301" name="Line 46"/>
            <p:cNvSpPr>
              <a:spLocks noChangeAspect="1" noChangeShapeType="1"/>
            </p:cNvSpPr>
            <p:nvPr/>
          </p:nvSpPr>
          <p:spPr bwMode="auto">
            <a:xfrm flipV="1">
              <a:off x="5309" y="1439"/>
              <a:ext cx="1" cy="246"/>
            </a:xfrm>
            <a:prstGeom prst="line">
              <a:avLst/>
            </a:prstGeom>
            <a:noFill/>
            <a:ln w="7938">
              <a:solidFill>
                <a:srgbClr val="000000"/>
              </a:solidFill>
              <a:round/>
              <a:headEnd/>
              <a:tailEnd/>
            </a:ln>
          </p:spPr>
          <p:txBody>
            <a:bodyPr/>
            <a:lstStyle/>
            <a:p>
              <a:endParaRPr lang="en-US"/>
            </a:p>
          </p:txBody>
        </p:sp>
        <p:sp>
          <p:nvSpPr>
            <p:cNvPr id="52302" name="Freeform 47"/>
            <p:cNvSpPr>
              <a:spLocks noChangeAspect="1"/>
            </p:cNvSpPr>
            <p:nvPr/>
          </p:nvSpPr>
          <p:spPr bwMode="auto">
            <a:xfrm>
              <a:off x="4382" y="1724"/>
              <a:ext cx="927" cy="213"/>
            </a:xfrm>
            <a:custGeom>
              <a:avLst/>
              <a:gdLst>
                <a:gd name="T0" fmla="*/ 0 w 817"/>
                <a:gd name="T1" fmla="*/ 208 h 188"/>
                <a:gd name="T2" fmla="*/ 22 w 817"/>
                <a:gd name="T3" fmla="*/ 208 h 188"/>
                <a:gd name="T4" fmla="*/ 35 w 817"/>
                <a:gd name="T5" fmla="*/ 180 h 188"/>
                <a:gd name="T6" fmla="*/ 66 w 817"/>
                <a:gd name="T7" fmla="*/ 241 h 188"/>
                <a:gd name="T8" fmla="*/ 96 w 817"/>
                <a:gd name="T9" fmla="*/ 180 h 188"/>
                <a:gd name="T10" fmla="*/ 127 w 817"/>
                <a:gd name="T11" fmla="*/ 241 h 188"/>
                <a:gd name="T12" fmla="*/ 160 w 817"/>
                <a:gd name="T13" fmla="*/ 180 h 188"/>
                <a:gd name="T14" fmla="*/ 191 w 817"/>
                <a:gd name="T15" fmla="*/ 241 h 188"/>
                <a:gd name="T16" fmla="*/ 224 w 817"/>
                <a:gd name="T17" fmla="*/ 180 h 188"/>
                <a:gd name="T18" fmla="*/ 255 w 817"/>
                <a:gd name="T19" fmla="*/ 241 h 188"/>
                <a:gd name="T20" fmla="*/ 287 w 817"/>
                <a:gd name="T21" fmla="*/ 180 h 188"/>
                <a:gd name="T22" fmla="*/ 318 w 817"/>
                <a:gd name="T23" fmla="*/ 241 h 188"/>
                <a:gd name="T24" fmla="*/ 348 w 817"/>
                <a:gd name="T25" fmla="*/ 180 h 188"/>
                <a:gd name="T26" fmla="*/ 380 w 817"/>
                <a:gd name="T27" fmla="*/ 241 h 188"/>
                <a:gd name="T28" fmla="*/ 411 w 817"/>
                <a:gd name="T29" fmla="*/ 180 h 188"/>
                <a:gd name="T30" fmla="*/ 441 w 817"/>
                <a:gd name="T31" fmla="*/ 241 h 188"/>
                <a:gd name="T32" fmla="*/ 474 w 817"/>
                <a:gd name="T33" fmla="*/ 180 h 188"/>
                <a:gd name="T34" fmla="*/ 489 w 817"/>
                <a:gd name="T35" fmla="*/ 208 h 188"/>
                <a:gd name="T36" fmla="*/ 1052 w 817"/>
                <a:gd name="T37" fmla="*/ 208 h 188"/>
                <a:gd name="T38" fmla="*/ 1052 w 817"/>
                <a:gd name="T39" fmla="*/ 0 h 1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188"/>
                <a:gd name="T62" fmla="*/ 817 w 817"/>
                <a:gd name="T63" fmla="*/ 188 h 1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188">
                  <a:moveTo>
                    <a:pt x="0" y="162"/>
                  </a:moveTo>
                  <a:lnTo>
                    <a:pt x="17" y="162"/>
                  </a:lnTo>
                  <a:lnTo>
                    <a:pt x="27" y="140"/>
                  </a:lnTo>
                  <a:lnTo>
                    <a:pt x="51" y="188"/>
                  </a:lnTo>
                  <a:lnTo>
                    <a:pt x="75" y="140"/>
                  </a:lnTo>
                  <a:lnTo>
                    <a:pt x="99" y="188"/>
                  </a:lnTo>
                  <a:lnTo>
                    <a:pt x="124" y="140"/>
                  </a:lnTo>
                  <a:lnTo>
                    <a:pt x="148" y="188"/>
                  </a:lnTo>
                  <a:lnTo>
                    <a:pt x="174" y="140"/>
                  </a:lnTo>
                  <a:lnTo>
                    <a:pt x="198" y="188"/>
                  </a:lnTo>
                  <a:lnTo>
                    <a:pt x="223" y="140"/>
                  </a:lnTo>
                  <a:lnTo>
                    <a:pt x="247" y="188"/>
                  </a:lnTo>
                  <a:lnTo>
                    <a:pt x="271" y="140"/>
                  </a:lnTo>
                  <a:lnTo>
                    <a:pt x="295" y="188"/>
                  </a:lnTo>
                  <a:lnTo>
                    <a:pt x="319" y="140"/>
                  </a:lnTo>
                  <a:lnTo>
                    <a:pt x="343" y="188"/>
                  </a:lnTo>
                  <a:lnTo>
                    <a:pt x="368" y="140"/>
                  </a:lnTo>
                  <a:lnTo>
                    <a:pt x="380" y="162"/>
                  </a:lnTo>
                  <a:lnTo>
                    <a:pt x="817" y="162"/>
                  </a:lnTo>
                  <a:lnTo>
                    <a:pt x="817" y="0"/>
                  </a:lnTo>
                </a:path>
              </a:pathLst>
            </a:custGeom>
            <a:noFill/>
            <a:ln w="7938">
              <a:solidFill>
                <a:srgbClr val="000000"/>
              </a:solidFill>
              <a:round/>
              <a:headEnd/>
              <a:tailEnd/>
            </a:ln>
          </p:spPr>
          <p:txBody>
            <a:bodyPr/>
            <a:lstStyle/>
            <a:p>
              <a:endParaRPr lang="en-US"/>
            </a:p>
          </p:txBody>
        </p:sp>
        <p:sp>
          <p:nvSpPr>
            <p:cNvPr id="52303" name="Line 48"/>
            <p:cNvSpPr>
              <a:spLocks noChangeAspect="1" noChangeShapeType="1"/>
            </p:cNvSpPr>
            <p:nvPr/>
          </p:nvSpPr>
          <p:spPr bwMode="auto">
            <a:xfrm flipV="1">
              <a:off x="3939" y="494"/>
              <a:ext cx="1" cy="214"/>
            </a:xfrm>
            <a:prstGeom prst="line">
              <a:avLst/>
            </a:prstGeom>
            <a:noFill/>
            <a:ln w="7938">
              <a:solidFill>
                <a:srgbClr val="000000"/>
              </a:solidFill>
              <a:round/>
              <a:headEnd/>
              <a:tailEnd/>
            </a:ln>
          </p:spPr>
          <p:txBody>
            <a:bodyPr/>
            <a:lstStyle/>
            <a:p>
              <a:endParaRPr lang="en-US"/>
            </a:p>
          </p:txBody>
        </p:sp>
        <p:sp>
          <p:nvSpPr>
            <p:cNvPr id="52304" name="Line 49"/>
            <p:cNvSpPr>
              <a:spLocks noChangeAspect="1" noChangeShapeType="1"/>
            </p:cNvSpPr>
            <p:nvPr/>
          </p:nvSpPr>
          <p:spPr bwMode="auto">
            <a:xfrm flipV="1">
              <a:off x="3939" y="738"/>
              <a:ext cx="1" cy="235"/>
            </a:xfrm>
            <a:prstGeom prst="line">
              <a:avLst/>
            </a:prstGeom>
            <a:noFill/>
            <a:ln w="7938">
              <a:solidFill>
                <a:srgbClr val="000000"/>
              </a:solidFill>
              <a:round/>
              <a:headEnd/>
              <a:tailEnd/>
            </a:ln>
          </p:spPr>
          <p:txBody>
            <a:bodyPr/>
            <a:lstStyle/>
            <a:p>
              <a:endParaRPr lang="en-US"/>
            </a:p>
          </p:txBody>
        </p:sp>
        <p:sp>
          <p:nvSpPr>
            <p:cNvPr id="52305" name="Freeform 50"/>
            <p:cNvSpPr>
              <a:spLocks noChangeAspect="1"/>
            </p:cNvSpPr>
            <p:nvPr/>
          </p:nvSpPr>
          <p:spPr bwMode="auto">
            <a:xfrm>
              <a:off x="3912" y="1012"/>
              <a:ext cx="54" cy="640"/>
            </a:xfrm>
            <a:custGeom>
              <a:avLst/>
              <a:gdLst>
                <a:gd name="T0" fmla="*/ 30 w 48"/>
                <a:gd name="T1" fmla="*/ 725 h 565"/>
                <a:gd name="T2" fmla="*/ 30 w 48"/>
                <a:gd name="T3" fmla="*/ 591 h 565"/>
                <a:gd name="T4" fmla="*/ 0 w 48"/>
                <a:gd name="T5" fmla="*/ 577 h 565"/>
                <a:gd name="T6" fmla="*/ 61 w 48"/>
                <a:gd name="T7" fmla="*/ 545 h 565"/>
                <a:gd name="T8" fmla="*/ 0 w 48"/>
                <a:gd name="T9" fmla="*/ 514 h 565"/>
                <a:gd name="T10" fmla="*/ 61 w 48"/>
                <a:gd name="T11" fmla="*/ 484 h 565"/>
                <a:gd name="T12" fmla="*/ 0 w 48"/>
                <a:gd name="T13" fmla="*/ 453 h 565"/>
                <a:gd name="T14" fmla="*/ 61 w 48"/>
                <a:gd name="T15" fmla="*/ 421 h 565"/>
                <a:gd name="T16" fmla="*/ 0 w 48"/>
                <a:gd name="T17" fmla="*/ 390 h 565"/>
                <a:gd name="T18" fmla="*/ 61 w 48"/>
                <a:gd name="T19" fmla="*/ 359 h 565"/>
                <a:gd name="T20" fmla="*/ 0 w 48"/>
                <a:gd name="T21" fmla="*/ 328 h 565"/>
                <a:gd name="T22" fmla="*/ 61 w 48"/>
                <a:gd name="T23" fmla="*/ 298 h 565"/>
                <a:gd name="T24" fmla="*/ 0 w 48"/>
                <a:gd name="T25" fmla="*/ 267 h 565"/>
                <a:gd name="T26" fmla="*/ 61 w 48"/>
                <a:gd name="T27" fmla="*/ 234 h 565"/>
                <a:gd name="T28" fmla="*/ 0 w 48"/>
                <a:gd name="T29" fmla="*/ 202 h 565"/>
                <a:gd name="T30" fmla="*/ 61 w 48"/>
                <a:gd name="T31" fmla="*/ 171 h 565"/>
                <a:gd name="T32" fmla="*/ 30 w 48"/>
                <a:gd name="T33" fmla="*/ 155 h 565"/>
                <a:gd name="T34" fmla="*/ 30 w 48"/>
                <a:gd name="T35" fmla="*/ 0 h 5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65"/>
                <a:gd name="T56" fmla="*/ 48 w 48"/>
                <a:gd name="T57" fmla="*/ 565 h 5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65">
                  <a:moveTo>
                    <a:pt x="24" y="565"/>
                  </a:moveTo>
                  <a:lnTo>
                    <a:pt x="24" y="461"/>
                  </a:lnTo>
                  <a:lnTo>
                    <a:pt x="0" y="449"/>
                  </a:lnTo>
                  <a:lnTo>
                    <a:pt x="48" y="425"/>
                  </a:lnTo>
                  <a:lnTo>
                    <a:pt x="0" y="401"/>
                  </a:lnTo>
                  <a:lnTo>
                    <a:pt x="48" y="377"/>
                  </a:lnTo>
                  <a:lnTo>
                    <a:pt x="0" y="353"/>
                  </a:lnTo>
                  <a:lnTo>
                    <a:pt x="48" y="328"/>
                  </a:lnTo>
                  <a:lnTo>
                    <a:pt x="0" y="304"/>
                  </a:lnTo>
                  <a:lnTo>
                    <a:pt x="48" y="280"/>
                  </a:lnTo>
                  <a:lnTo>
                    <a:pt x="0" y="256"/>
                  </a:lnTo>
                  <a:lnTo>
                    <a:pt x="48" y="232"/>
                  </a:lnTo>
                  <a:lnTo>
                    <a:pt x="0" y="208"/>
                  </a:lnTo>
                  <a:lnTo>
                    <a:pt x="48" y="183"/>
                  </a:lnTo>
                  <a:lnTo>
                    <a:pt x="0" y="157"/>
                  </a:lnTo>
                  <a:lnTo>
                    <a:pt x="48" y="133"/>
                  </a:lnTo>
                  <a:lnTo>
                    <a:pt x="24" y="121"/>
                  </a:lnTo>
                  <a:lnTo>
                    <a:pt x="24" y="0"/>
                  </a:lnTo>
                </a:path>
              </a:pathLst>
            </a:custGeom>
            <a:noFill/>
            <a:ln w="7938">
              <a:solidFill>
                <a:srgbClr val="000000"/>
              </a:solidFill>
              <a:round/>
              <a:headEnd/>
              <a:tailEnd/>
            </a:ln>
          </p:spPr>
          <p:txBody>
            <a:bodyPr/>
            <a:lstStyle/>
            <a:p>
              <a:endParaRPr lang="en-US"/>
            </a:p>
          </p:txBody>
        </p:sp>
        <p:sp>
          <p:nvSpPr>
            <p:cNvPr id="52306" name="Line 51"/>
            <p:cNvSpPr>
              <a:spLocks noChangeAspect="1" noChangeShapeType="1"/>
            </p:cNvSpPr>
            <p:nvPr/>
          </p:nvSpPr>
          <p:spPr bwMode="auto">
            <a:xfrm flipV="1">
              <a:off x="3939" y="1691"/>
              <a:ext cx="1" cy="73"/>
            </a:xfrm>
            <a:prstGeom prst="line">
              <a:avLst/>
            </a:prstGeom>
            <a:noFill/>
            <a:ln w="7938">
              <a:solidFill>
                <a:srgbClr val="000000"/>
              </a:solidFill>
              <a:round/>
              <a:headEnd/>
              <a:tailEnd/>
            </a:ln>
          </p:spPr>
          <p:txBody>
            <a:bodyPr/>
            <a:lstStyle/>
            <a:p>
              <a:endParaRPr lang="en-US"/>
            </a:p>
          </p:txBody>
        </p:sp>
        <p:sp>
          <p:nvSpPr>
            <p:cNvPr id="52307" name="Freeform 52"/>
            <p:cNvSpPr>
              <a:spLocks noChangeAspect="1"/>
            </p:cNvSpPr>
            <p:nvPr/>
          </p:nvSpPr>
          <p:spPr bwMode="auto">
            <a:xfrm>
              <a:off x="3939" y="1805"/>
              <a:ext cx="209" cy="129"/>
            </a:xfrm>
            <a:custGeom>
              <a:avLst/>
              <a:gdLst>
                <a:gd name="T0" fmla="*/ 237 w 184"/>
                <a:gd name="T1" fmla="*/ 115 h 114"/>
                <a:gd name="T2" fmla="*/ 178 w 184"/>
                <a:gd name="T3" fmla="*/ 115 h 114"/>
                <a:gd name="T4" fmla="*/ 162 w 184"/>
                <a:gd name="T5" fmla="*/ 85 h 114"/>
                <a:gd name="T6" fmla="*/ 131 w 184"/>
                <a:gd name="T7" fmla="*/ 146 h 114"/>
                <a:gd name="T8" fmla="*/ 99 w 184"/>
                <a:gd name="T9" fmla="*/ 85 h 114"/>
                <a:gd name="T10" fmla="*/ 68 w 184"/>
                <a:gd name="T11" fmla="*/ 146 h 114"/>
                <a:gd name="T12" fmla="*/ 37 w 184"/>
                <a:gd name="T13" fmla="*/ 85 h 114"/>
                <a:gd name="T14" fmla="*/ 22 w 184"/>
                <a:gd name="T15" fmla="*/ 115 h 114"/>
                <a:gd name="T16" fmla="*/ 0 w 184"/>
                <a:gd name="T17" fmla="*/ 115 h 114"/>
                <a:gd name="T18" fmla="*/ 0 w 184"/>
                <a:gd name="T19" fmla="*/ 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14"/>
                <a:gd name="T32" fmla="*/ 184 w 18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14">
                  <a:moveTo>
                    <a:pt x="184" y="90"/>
                  </a:moveTo>
                  <a:lnTo>
                    <a:pt x="138" y="90"/>
                  </a:lnTo>
                  <a:lnTo>
                    <a:pt x="126" y="66"/>
                  </a:lnTo>
                  <a:lnTo>
                    <a:pt x="101" y="114"/>
                  </a:lnTo>
                  <a:lnTo>
                    <a:pt x="77" y="66"/>
                  </a:lnTo>
                  <a:lnTo>
                    <a:pt x="53" y="114"/>
                  </a:lnTo>
                  <a:lnTo>
                    <a:pt x="29" y="66"/>
                  </a:lnTo>
                  <a:lnTo>
                    <a:pt x="17" y="90"/>
                  </a:lnTo>
                  <a:lnTo>
                    <a:pt x="0" y="90"/>
                  </a:lnTo>
                  <a:lnTo>
                    <a:pt x="0" y="0"/>
                  </a:lnTo>
                </a:path>
              </a:pathLst>
            </a:custGeom>
            <a:noFill/>
            <a:ln w="7938">
              <a:solidFill>
                <a:srgbClr val="000000"/>
              </a:solidFill>
              <a:round/>
              <a:headEnd/>
              <a:tailEnd/>
            </a:ln>
          </p:spPr>
          <p:txBody>
            <a:bodyPr/>
            <a:lstStyle/>
            <a:p>
              <a:endParaRPr lang="en-US"/>
            </a:p>
          </p:txBody>
        </p:sp>
        <p:sp>
          <p:nvSpPr>
            <p:cNvPr id="52308" name="Line 53"/>
            <p:cNvSpPr>
              <a:spLocks noChangeAspect="1" noChangeShapeType="1"/>
            </p:cNvSpPr>
            <p:nvPr/>
          </p:nvSpPr>
          <p:spPr bwMode="auto">
            <a:xfrm>
              <a:off x="4312" y="1515"/>
              <a:ext cx="432" cy="365"/>
            </a:xfrm>
            <a:prstGeom prst="line">
              <a:avLst/>
            </a:prstGeom>
            <a:noFill/>
            <a:ln w="7938">
              <a:solidFill>
                <a:srgbClr val="000000"/>
              </a:solidFill>
              <a:round/>
              <a:headEnd/>
              <a:tailEnd/>
            </a:ln>
          </p:spPr>
          <p:txBody>
            <a:bodyPr/>
            <a:lstStyle/>
            <a:p>
              <a:endParaRPr lang="en-US"/>
            </a:p>
          </p:txBody>
        </p:sp>
        <p:sp>
          <p:nvSpPr>
            <p:cNvPr id="52309" name="Line 54"/>
            <p:cNvSpPr>
              <a:spLocks noChangeAspect="1" noChangeShapeType="1"/>
            </p:cNvSpPr>
            <p:nvPr/>
          </p:nvSpPr>
          <p:spPr bwMode="auto">
            <a:xfrm>
              <a:off x="3970" y="1219"/>
              <a:ext cx="319" cy="277"/>
            </a:xfrm>
            <a:prstGeom prst="line">
              <a:avLst/>
            </a:prstGeom>
            <a:noFill/>
            <a:ln w="7938">
              <a:solidFill>
                <a:srgbClr val="000000"/>
              </a:solidFill>
              <a:round/>
              <a:headEnd/>
              <a:tailEnd/>
            </a:ln>
          </p:spPr>
          <p:txBody>
            <a:bodyPr/>
            <a:lstStyle/>
            <a:p>
              <a:endParaRPr lang="en-US"/>
            </a:p>
          </p:txBody>
        </p:sp>
        <p:sp>
          <p:nvSpPr>
            <p:cNvPr id="52310" name="Line 55"/>
            <p:cNvSpPr>
              <a:spLocks noChangeAspect="1" noChangeShapeType="1"/>
            </p:cNvSpPr>
            <p:nvPr/>
          </p:nvSpPr>
          <p:spPr bwMode="auto">
            <a:xfrm>
              <a:off x="4257" y="1562"/>
              <a:ext cx="378" cy="320"/>
            </a:xfrm>
            <a:prstGeom prst="line">
              <a:avLst/>
            </a:prstGeom>
            <a:noFill/>
            <a:ln w="7938">
              <a:solidFill>
                <a:srgbClr val="000000"/>
              </a:solidFill>
              <a:round/>
              <a:headEnd/>
              <a:tailEnd/>
            </a:ln>
          </p:spPr>
          <p:txBody>
            <a:bodyPr/>
            <a:lstStyle/>
            <a:p>
              <a:endParaRPr lang="en-US"/>
            </a:p>
          </p:txBody>
        </p:sp>
        <p:sp>
          <p:nvSpPr>
            <p:cNvPr id="52311" name="Line 56"/>
            <p:cNvSpPr>
              <a:spLocks noChangeAspect="1" noChangeShapeType="1"/>
            </p:cNvSpPr>
            <p:nvPr/>
          </p:nvSpPr>
          <p:spPr bwMode="auto">
            <a:xfrm>
              <a:off x="3966" y="1302"/>
              <a:ext cx="271" cy="238"/>
            </a:xfrm>
            <a:prstGeom prst="line">
              <a:avLst/>
            </a:prstGeom>
            <a:noFill/>
            <a:ln w="7938">
              <a:solidFill>
                <a:srgbClr val="000000"/>
              </a:solidFill>
              <a:round/>
              <a:headEnd/>
              <a:tailEnd/>
            </a:ln>
          </p:spPr>
          <p:txBody>
            <a:bodyPr/>
            <a:lstStyle/>
            <a:p>
              <a:endParaRPr lang="en-US"/>
            </a:p>
          </p:txBody>
        </p:sp>
        <p:sp>
          <p:nvSpPr>
            <p:cNvPr id="52312" name="Line 57"/>
            <p:cNvSpPr>
              <a:spLocks noChangeAspect="1" noChangeShapeType="1"/>
            </p:cNvSpPr>
            <p:nvPr/>
          </p:nvSpPr>
          <p:spPr bwMode="auto">
            <a:xfrm>
              <a:off x="4214" y="1606"/>
              <a:ext cx="350" cy="298"/>
            </a:xfrm>
            <a:prstGeom prst="line">
              <a:avLst/>
            </a:prstGeom>
            <a:noFill/>
            <a:ln w="7938">
              <a:solidFill>
                <a:srgbClr val="000000"/>
              </a:solidFill>
              <a:round/>
              <a:headEnd/>
              <a:tailEnd/>
            </a:ln>
          </p:spPr>
          <p:txBody>
            <a:bodyPr/>
            <a:lstStyle/>
            <a:p>
              <a:endParaRPr lang="en-US"/>
            </a:p>
          </p:txBody>
        </p:sp>
        <p:sp>
          <p:nvSpPr>
            <p:cNvPr id="52313" name="Line 58"/>
            <p:cNvSpPr>
              <a:spLocks noChangeAspect="1" noChangeShapeType="1"/>
            </p:cNvSpPr>
            <p:nvPr/>
          </p:nvSpPr>
          <p:spPr bwMode="auto">
            <a:xfrm>
              <a:off x="3964" y="1384"/>
              <a:ext cx="233" cy="200"/>
            </a:xfrm>
            <a:prstGeom prst="line">
              <a:avLst/>
            </a:prstGeom>
            <a:noFill/>
            <a:ln w="7938">
              <a:solidFill>
                <a:srgbClr val="000000"/>
              </a:solidFill>
              <a:round/>
              <a:headEnd/>
              <a:tailEnd/>
            </a:ln>
          </p:spPr>
          <p:txBody>
            <a:bodyPr/>
            <a:lstStyle/>
            <a:p>
              <a:endParaRPr lang="en-US"/>
            </a:p>
          </p:txBody>
        </p:sp>
        <p:sp>
          <p:nvSpPr>
            <p:cNvPr id="52314" name="Line 59"/>
            <p:cNvSpPr>
              <a:spLocks noChangeAspect="1" noChangeShapeType="1"/>
            </p:cNvSpPr>
            <p:nvPr/>
          </p:nvSpPr>
          <p:spPr bwMode="auto">
            <a:xfrm>
              <a:off x="4177" y="1644"/>
              <a:ext cx="290" cy="246"/>
            </a:xfrm>
            <a:prstGeom prst="line">
              <a:avLst/>
            </a:prstGeom>
            <a:noFill/>
            <a:ln w="7938">
              <a:solidFill>
                <a:srgbClr val="000000"/>
              </a:solidFill>
              <a:round/>
              <a:headEnd/>
              <a:tailEnd/>
            </a:ln>
          </p:spPr>
          <p:txBody>
            <a:bodyPr/>
            <a:lstStyle/>
            <a:p>
              <a:endParaRPr lang="en-US"/>
            </a:p>
          </p:txBody>
        </p:sp>
        <p:sp>
          <p:nvSpPr>
            <p:cNvPr id="52315" name="Line 60"/>
            <p:cNvSpPr>
              <a:spLocks noChangeAspect="1" noChangeShapeType="1"/>
            </p:cNvSpPr>
            <p:nvPr/>
          </p:nvSpPr>
          <p:spPr bwMode="auto">
            <a:xfrm>
              <a:off x="3986" y="1480"/>
              <a:ext cx="170" cy="147"/>
            </a:xfrm>
            <a:prstGeom prst="line">
              <a:avLst/>
            </a:prstGeom>
            <a:noFill/>
            <a:ln w="7938">
              <a:solidFill>
                <a:srgbClr val="000000"/>
              </a:solidFill>
              <a:round/>
              <a:headEnd/>
              <a:tailEnd/>
            </a:ln>
          </p:spPr>
          <p:txBody>
            <a:bodyPr/>
            <a:lstStyle/>
            <a:p>
              <a:endParaRPr lang="en-US"/>
            </a:p>
          </p:txBody>
        </p:sp>
        <p:sp>
          <p:nvSpPr>
            <p:cNvPr id="52316" name="Freeform 61"/>
            <p:cNvSpPr>
              <a:spLocks noChangeAspect="1"/>
            </p:cNvSpPr>
            <p:nvPr/>
          </p:nvSpPr>
          <p:spPr bwMode="auto">
            <a:xfrm>
              <a:off x="4040" y="1743"/>
              <a:ext cx="33" cy="139"/>
            </a:xfrm>
            <a:custGeom>
              <a:avLst/>
              <a:gdLst>
                <a:gd name="T0" fmla="*/ 38 w 29"/>
                <a:gd name="T1" fmla="*/ 0 h 123"/>
                <a:gd name="T2" fmla="*/ 38 w 29"/>
                <a:gd name="T3" fmla="*/ 0 h 123"/>
                <a:gd name="T4" fmla="*/ 38 w 29"/>
                <a:gd name="T5" fmla="*/ 43 h 123"/>
                <a:gd name="T6" fmla="*/ 32 w 29"/>
                <a:gd name="T7" fmla="*/ 82 h 123"/>
                <a:gd name="T8" fmla="*/ 19 w 29"/>
                <a:gd name="T9" fmla="*/ 124 h 123"/>
                <a:gd name="T10" fmla="*/ 10 w 29"/>
                <a:gd name="T11" fmla="*/ 141 h 123"/>
                <a:gd name="T12" fmla="*/ 0 w 29"/>
                <a:gd name="T13" fmla="*/ 157 h 123"/>
                <a:gd name="T14" fmla="*/ 0 60000 65536"/>
                <a:gd name="T15" fmla="*/ 0 60000 65536"/>
                <a:gd name="T16" fmla="*/ 0 60000 65536"/>
                <a:gd name="T17" fmla="*/ 0 60000 65536"/>
                <a:gd name="T18" fmla="*/ 0 60000 65536"/>
                <a:gd name="T19" fmla="*/ 0 60000 65536"/>
                <a:gd name="T20" fmla="*/ 0 60000 65536"/>
                <a:gd name="T21" fmla="*/ 0 w 29"/>
                <a:gd name="T22" fmla="*/ 0 h 123"/>
                <a:gd name="T23" fmla="*/ 29 w 29"/>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23">
                  <a:moveTo>
                    <a:pt x="29" y="0"/>
                  </a:moveTo>
                  <a:lnTo>
                    <a:pt x="29" y="0"/>
                  </a:lnTo>
                  <a:lnTo>
                    <a:pt x="29" y="34"/>
                  </a:lnTo>
                  <a:lnTo>
                    <a:pt x="25" y="65"/>
                  </a:lnTo>
                  <a:lnTo>
                    <a:pt x="15" y="97"/>
                  </a:lnTo>
                  <a:lnTo>
                    <a:pt x="8" y="111"/>
                  </a:lnTo>
                  <a:lnTo>
                    <a:pt x="0" y="123"/>
                  </a:lnTo>
                </a:path>
              </a:pathLst>
            </a:custGeom>
            <a:noFill/>
            <a:ln w="7938">
              <a:solidFill>
                <a:srgbClr val="000000"/>
              </a:solidFill>
              <a:round/>
              <a:headEnd/>
              <a:tailEnd/>
            </a:ln>
          </p:spPr>
          <p:txBody>
            <a:bodyPr/>
            <a:lstStyle/>
            <a:p>
              <a:endParaRPr lang="en-US"/>
            </a:p>
          </p:txBody>
        </p:sp>
        <p:sp>
          <p:nvSpPr>
            <p:cNvPr id="52317" name="Freeform 62"/>
            <p:cNvSpPr>
              <a:spLocks noChangeAspect="1"/>
            </p:cNvSpPr>
            <p:nvPr/>
          </p:nvSpPr>
          <p:spPr bwMode="auto">
            <a:xfrm>
              <a:off x="3972" y="1518"/>
              <a:ext cx="99" cy="198"/>
            </a:xfrm>
            <a:custGeom>
              <a:avLst/>
              <a:gdLst>
                <a:gd name="T0" fmla="*/ 0 w 87"/>
                <a:gd name="T1" fmla="*/ 0 h 174"/>
                <a:gd name="T2" fmla="*/ 0 w 87"/>
                <a:gd name="T3" fmla="*/ 0 h 174"/>
                <a:gd name="T4" fmla="*/ 18 w 87"/>
                <a:gd name="T5" fmla="*/ 22 h 174"/>
                <a:gd name="T6" fmla="*/ 40 w 87"/>
                <a:gd name="T7" fmla="*/ 47 h 174"/>
                <a:gd name="T8" fmla="*/ 56 w 87"/>
                <a:gd name="T9" fmla="*/ 72 h 174"/>
                <a:gd name="T10" fmla="*/ 73 w 87"/>
                <a:gd name="T11" fmla="*/ 100 h 174"/>
                <a:gd name="T12" fmla="*/ 88 w 87"/>
                <a:gd name="T13" fmla="*/ 131 h 174"/>
                <a:gd name="T14" fmla="*/ 97 w 87"/>
                <a:gd name="T15" fmla="*/ 162 h 174"/>
                <a:gd name="T16" fmla="*/ 106 w 87"/>
                <a:gd name="T17" fmla="*/ 195 h 174"/>
                <a:gd name="T18" fmla="*/ 113 w 87"/>
                <a:gd name="T19" fmla="*/ 225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174"/>
                <a:gd name="T32" fmla="*/ 87 w 87"/>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174">
                  <a:moveTo>
                    <a:pt x="0" y="0"/>
                  </a:moveTo>
                  <a:lnTo>
                    <a:pt x="0" y="0"/>
                  </a:lnTo>
                  <a:lnTo>
                    <a:pt x="14" y="17"/>
                  </a:lnTo>
                  <a:lnTo>
                    <a:pt x="31" y="36"/>
                  </a:lnTo>
                  <a:lnTo>
                    <a:pt x="43" y="55"/>
                  </a:lnTo>
                  <a:lnTo>
                    <a:pt x="56" y="77"/>
                  </a:lnTo>
                  <a:lnTo>
                    <a:pt x="68" y="101"/>
                  </a:lnTo>
                  <a:lnTo>
                    <a:pt x="75" y="125"/>
                  </a:lnTo>
                  <a:lnTo>
                    <a:pt x="82" y="150"/>
                  </a:lnTo>
                  <a:lnTo>
                    <a:pt x="87" y="174"/>
                  </a:lnTo>
                </a:path>
              </a:pathLst>
            </a:custGeom>
            <a:noFill/>
            <a:ln w="7938">
              <a:solidFill>
                <a:srgbClr val="000000"/>
              </a:solidFill>
              <a:round/>
              <a:headEnd/>
              <a:tailEnd/>
            </a:ln>
          </p:spPr>
          <p:txBody>
            <a:bodyPr/>
            <a:lstStyle/>
            <a:p>
              <a:endParaRPr lang="en-US"/>
            </a:p>
          </p:txBody>
        </p:sp>
        <p:sp>
          <p:nvSpPr>
            <p:cNvPr id="52318" name="Line 63"/>
            <p:cNvSpPr>
              <a:spLocks noChangeAspect="1" noChangeShapeType="1"/>
            </p:cNvSpPr>
            <p:nvPr/>
          </p:nvSpPr>
          <p:spPr bwMode="auto">
            <a:xfrm flipV="1">
              <a:off x="4139" y="1611"/>
              <a:ext cx="30" cy="33"/>
            </a:xfrm>
            <a:prstGeom prst="line">
              <a:avLst/>
            </a:prstGeom>
            <a:noFill/>
            <a:ln w="15875">
              <a:solidFill>
                <a:srgbClr val="000000"/>
              </a:solidFill>
              <a:round/>
              <a:headEnd/>
              <a:tailEnd/>
            </a:ln>
          </p:spPr>
          <p:txBody>
            <a:bodyPr/>
            <a:lstStyle/>
            <a:p>
              <a:endParaRPr lang="en-US"/>
            </a:p>
          </p:txBody>
        </p:sp>
        <p:sp>
          <p:nvSpPr>
            <p:cNvPr id="52319" name="Line 64"/>
            <p:cNvSpPr>
              <a:spLocks noChangeAspect="1" noChangeShapeType="1"/>
            </p:cNvSpPr>
            <p:nvPr/>
          </p:nvSpPr>
          <p:spPr bwMode="auto">
            <a:xfrm flipV="1">
              <a:off x="4183" y="1571"/>
              <a:ext cx="31" cy="29"/>
            </a:xfrm>
            <a:prstGeom prst="line">
              <a:avLst/>
            </a:prstGeom>
            <a:noFill/>
            <a:ln w="15875">
              <a:solidFill>
                <a:srgbClr val="000000"/>
              </a:solidFill>
              <a:round/>
              <a:headEnd/>
              <a:tailEnd/>
            </a:ln>
          </p:spPr>
          <p:txBody>
            <a:bodyPr/>
            <a:lstStyle/>
            <a:p>
              <a:endParaRPr lang="en-US"/>
            </a:p>
          </p:txBody>
        </p:sp>
        <p:sp>
          <p:nvSpPr>
            <p:cNvPr id="52320" name="Line 65"/>
            <p:cNvSpPr>
              <a:spLocks noChangeAspect="1" noChangeShapeType="1"/>
            </p:cNvSpPr>
            <p:nvPr/>
          </p:nvSpPr>
          <p:spPr bwMode="auto">
            <a:xfrm flipV="1">
              <a:off x="4224" y="1526"/>
              <a:ext cx="30" cy="31"/>
            </a:xfrm>
            <a:prstGeom prst="line">
              <a:avLst/>
            </a:prstGeom>
            <a:noFill/>
            <a:ln w="15875">
              <a:solidFill>
                <a:srgbClr val="000000"/>
              </a:solidFill>
              <a:round/>
              <a:headEnd/>
              <a:tailEnd/>
            </a:ln>
          </p:spPr>
          <p:txBody>
            <a:bodyPr/>
            <a:lstStyle/>
            <a:p>
              <a:endParaRPr lang="en-US"/>
            </a:p>
          </p:txBody>
        </p:sp>
        <p:sp>
          <p:nvSpPr>
            <p:cNvPr id="52321" name="Line 66"/>
            <p:cNvSpPr>
              <a:spLocks noChangeAspect="1" noChangeShapeType="1"/>
            </p:cNvSpPr>
            <p:nvPr/>
          </p:nvSpPr>
          <p:spPr bwMode="auto">
            <a:xfrm flipV="1">
              <a:off x="4274" y="1480"/>
              <a:ext cx="29" cy="33"/>
            </a:xfrm>
            <a:prstGeom prst="line">
              <a:avLst/>
            </a:prstGeom>
            <a:noFill/>
            <a:ln w="15875">
              <a:solidFill>
                <a:srgbClr val="000000"/>
              </a:solidFill>
              <a:round/>
              <a:headEnd/>
              <a:tailEnd/>
            </a:ln>
          </p:spPr>
          <p:txBody>
            <a:bodyPr/>
            <a:lstStyle/>
            <a:p>
              <a:endParaRPr lang="en-US"/>
            </a:p>
          </p:txBody>
        </p:sp>
        <p:sp>
          <p:nvSpPr>
            <p:cNvPr id="52322" name="Line 67"/>
            <p:cNvSpPr>
              <a:spLocks noChangeAspect="1" noChangeShapeType="1"/>
            </p:cNvSpPr>
            <p:nvPr/>
          </p:nvSpPr>
          <p:spPr bwMode="auto">
            <a:xfrm flipV="1">
              <a:off x="4161" y="1631"/>
              <a:ext cx="30" cy="29"/>
            </a:xfrm>
            <a:prstGeom prst="line">
              <a:avLst/>
            </a:prstGeom>
            <a:noFill/>
            <a:ln w="15875">
              <a:solidFill>
                <a:srgbClr val="000000"/>
              </a:solidFill>
              <a:round/>
              <a:headEnd/>
              <a:tailEnd/>
            </a:ln>
          </p:spPr>
          <p:txBody>
            <a:bodyPr/>
            <a:lstStyle/>
            <a:p>
              <a:endParaRPr lang="en-US"/>
            </a:p>
          </p:txBody>
        </p:sp>
        <p:sp>
          <p:nvSpPr>
            <p:cNvPr id="52323" name="Line 68"/>
            <p:cNvSpPr>
              <a:spLocks noChangeAspect="1" noChangeShapeType="1"/>
            </p:cNvSpPr>
            <p:nvPr/>
          </p:nvSpPr>
          <p:spPr bwMode="auto">
            <a:xfrm>
              <a:off x="4044" y="1716"/>
              <a:ext cx="52" cy="1"/>
            </a:xfrm>
            <a:prstGeom prst="line">
              <a:avLst/>
            </a:prstGeom>
            <a:noFill/>
            <a:ln w="15875">
              <a:solidFill>
                <a:srgbClr val="000000"/>
              </a:solidFill>
              <a:round/>
              <a:headEnd/>
              <a:tailEnd/>
            </a:ln>
          </p:spPr>
          <p:txBody>
            <a:bodyPr/>
            <a:lstStyle/>
            <a:p>
              <a:endParaRPr lang="en-US"/>
            </a:p>
          </p:txBody>
        </p:sp>
        <p:sp>
          <p:nvSpPr>
            <p:cNvPr id="52324" name="Line 69"/>
            <p:cNvSpPr>
              <a:spLocks noChangeAspect="1" noChangeShapeType="1"/>
            </p:cNvSpPr>
            <p:nvPr/>
          </p:nvSpPr>
          <p:spPr bwMode="auto">
            <a:xfrm>
              <a:off x="4044" y="1743"/>
              <a:ext cx="52" cy="1"/>
            </a:xfrm>
            <a:prstGeom prst="line">
              <a:avLst/>
            </a:prstGeom>
            <a:noFill/>
            <a:ln w="15875">
              <a:solidFill>
                <a:srgbClr val="000000"/>
              </a:solidFill>
              <a:round/>
              <a:headEnd/>
              <a:tailEnd/>
            </a:ln>
          </p:spPr>
          <p:txBody>
            <a:bodyPr/>
            <a:lstStyle/>
            <a:p>
              <a:endParaRPr lang="en-US"/>
            </a:p>
          </p:txBody>
        </p:sp>
        <p:sp>
          <p:nvSpPr>
            <p:cNvPr id="52325" name="Line 70"/>
            <p:cNvSpPr>
              <a:spLocks noChangeAspect="1" noChangeShapeType="1"/>
            </p:cNvSpPr>
            <p:nvPr/>
          </p:nvSpPr>
          <p:spPr bwMode="auto">
            <a:xfrm flipV="1">
              <a:off x="4202" y="1586"/>
              <a:ext cx="30" cy="33"/>
            </a:xfrm>
            <a:prstGeom prst="line">
              <a:avLst/>
            </a:prstGeom>
            <a:noFill/>
            <a:ln w="15875">
              <a:solidFill>
                <a:srgbClr val="000000"/>
              </a:solidFill>
              <a:round/>
              <a:headEnd/>
              <a:tailEnd/>
            </a:ln>
          </p:spPr>
          <p:txBody>
            <a:bodyPr/>
            <a:lstStyle/>
            <a:p>
              <a:endParaRPr lang="en-US"/>
            </a:p>
          </p:txBody>
        </p:sp>
        <p:sp>
          <p:nvSpPr>
            <p:cNvPr id="52326" name="Line 71"/>
            <p:cNvSpPr>
              <a:spLocks noChangeAspect="1" noChangeShapeType="1"/>
            </p:cNvSpPr>
            <p:nvPr/>
          </p:nvSpPr>
          <p:spPr bwMode="auto">
            <a:xfrm flipV="1">
              <a:off x="4241" y="1546"/>
              <a:ext cx="29" cy="33"/>
            </a:xfrm>
            <a:prstGeom prst="line">
              <a:avLst/>
            </a:prstGeom>
            <a:noFill/>
            <a:ln w="15875">
              <a:solidFill>
                <a:srgbClr val="000000"/>
              </a:solidFill>
              <a:round/>
              <a:headEnd/>
              <a:tailEnd/>
            </a:ln>
          </p:spPr>
          <p:txBody>
            <a:bodyPr/>
            <a:lstStyle/>
            <a:p>
              <a:endParaRPr lang="en-US"/>
            </a:p>
          </p:txBody>
        </p:sp>
        <p:sp>
          <p:nvSpPr>
            <p:cNvPr id="52327" name="Line 72"/>
            <p:cNvSpPr>
              <a:spLocks noChangeAspect="1" noChangeShapeType="1"/>
            </p:cNvSpPr>
            <p:nvPr/>
          </p:nvSpPr>
          <p:spPr bwMode="auto">
            <a:xfrm flipV="1">
              <a:off x="4295" y="1499"/>
              <a:ext cx="31" cy="33"/>
            </a:xfrm>
            <a:prstGeom prst="line">
              <a:avLst/>
            </a:prstGeom>
            <a:noFill/>
            <a:ln w="15875">
              <a:solidFill>
                <a:srgbClr val="000000"/>
              </a:solidFill>
              <a:round/>
              <a:headEnd/>
              <a:tailEnd/>
            </a:ln>
          </p:spPr>
          <p:txBody>
            <a:bodyPr/>
            <a:lstStyle/>
            <a:p>
              <a:endParaRPr lang="en-US"/>
            </a:p>
          </p:txBody>
        </p:sp>
        <p:sp>
          <p:nvSpPr>
            <p:cNvPr id="52328" name="Freeform 73"/>
            <p:cNvSpPr>
              <a:spLocks noChangeAspect="1"/>
            </p:cNvSpPr>
            <p:nvPr/>
          </p:nvSpPr>
          <p:spPr bwMode="auto">
            <a:xfrm>
              <a:off x="3920" y="475"/>
              <a:ext cx="38" cy="38"/>
            </a:xfrm>
            <a:custGeom>
              <a:avLst/>
              <a:gdLst>
                <a:gd name="T0" fmla="*/ 21 w 34"/>
                <a:gd name="T1" fmla="*/ 42 h 34"/>
                <a:gd name="T2" fmla="*/ 21 w 34"/>
                <a:gd name="T3" fmla="*/ 42 h 34"/>
                <a:gd name="T4" fmla="*/ 30 w 34"/>
                <a:gd name="T5" fmla="*/ 40 h 34"/>
                <a:gd name="T6" fmla="*/ 36 w 34"/>
                <a:gd name="T7" fmla="*/ 36 h 34"/>
                <a:gd name="T8" fmla="*/ 39 w 34"/>
                <a:gd name="T9" fmla="*/ 28 h 34"/>
                <a:gd name="T10" fmla="*/ 42 w 34"/>
                <a:gd name="T11" fmla="*/ 21 h 34"/>
                <a:gd name="T12" fmla="*/ 42 w 34"/>
                <a:gd name="T13" fmla="*/ 21 h 34"/>
                <a:gd name="T14" fmla="*/ 39 w 34"/>
                <a:gd name="T15" fmla="*/ 12 h 34"/>
                <a:gd name="T16" fmla="*/ 36 w 34"/>
                <a:gd name="T17" fmla="*/ 7 h 34"/>
                <a:gd name="T18" fmla="*/ 30 w 34"/>
                <a:gd name="T19" fmla="*/ 0 h 34"/>
                <a:gd name="T20" fmla="*/ 21 w 34"/>
                <a:gd name="T21" fmla="*/ 0 h 34"/>
                <a:gd name="T22" fmla="*/ 21 w 34"/>
                <a:gd name="T23" fmla="*/ 0 h 34"/>
                <a:gd name="T24" fmla="*/ 12 w 34"/>
                <a:gd name="T25" fmla="*/ 0 h 34"/>
                <a:gd name="T26" fmla="*/ 7 w 34"/>
                <a:gd name="T27" fmla="*/ 7 h 34"/>
                <a:gd name="T28" fmla="*/ 2 w 34"/>
                <a:gd name="T29" fmla="*/ 12 h 34"/>
                <a:gd name="T30" fmla="*/ 0 w 34"/>
                <a:gd name="T31" fmla="*/ 21 h 34"/>
                <a:gd name="T32" fmla="*/ 0 w 34"/>
                <a:gd name="T33" fmla="*/ 21 h 34"/>
                <a:gd name="T34" fmla="*/ 2 w 34"/>
                <a:gd name="T35" fmla="*/ 28 h 34"/>
                <a:gd name="T36" fmla="*/ 7 w 34"/>
                <a:gd name="T37" fmla="*/ 36 h 34"/>
                <a:gd name="T38" fmla="*/ 12 w 34"/>
                <a:gd name="T39" fmla="*/ 40 h 34"/>
                <a:gd name="T40" fmla="*/ 21 w 34"/>
                <a:gd name="T41" fmla="*/ 42 h 34"/>
                <a:gd name="T42" fmla="*/ 21 w 34"/>
                <a:gd name="T43" fmla="*/ 42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34"/>
                <a:gd name="T68" fmla="*/ 34 w 34"/>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34">
                  <a:moveTo>
                    <a:pt x="17" y="34"/>
                  </a:moveTo>
                  <a:lnTo>
                    <a:pt x="17" y="34"/>
                  </a:lnTo>
                  <a:lnTo>
                    <a:pt x="24" y="32"/>
                  </a:lnTo>
                  <a:lnTo>
                    <a:pt x="29" y="29"/>
                  </a:lnTo>
                  <a:lnTo>
                    <a:pt x="31" y="22"/>
                  </a:lnTo>
                  <a:lnTo>
                    <a:pt x="34" y="17"/>
                  </a:lnTo>
                  <a:lnTo>
                    <a:pt x="31" y="10"/>
                  </a:lnTo>
                  <a:lnTo>
                    <a:pt x="29" y="5"/>
                  </a:lnTo>
                  <a:lnTo>
                    <a:pt x="24" y="0"/>
                  </a:lnTo>
                  <a:lnTo>
                    <a:pt x="17" y="0"/>
                  </a:lnTo>
                  <a:lnTo>
                    <a:pt x="10" y="0"/>
                  </a:lnTo>
                  <a:lnTo>
                    <a:pt x="5" y="5"/>
                  </a:lnTo>
                  <a:lnTo>
                    <a:pt x="2" y="10"/>
                  </a:lnTo>
                  <a:lnTo>
                    <a:pt x="0" y="17"/>
                  </a:lnTo>
                  <a:lnTo>
                    <a:pt x="2" y="22"/>
                  </a:lnTo>
                  <a:lnTo>
                    <a:pt x="5" y="29"/>
                  </a:lnTo>
                  <a:lnTo>
                    <a:pt x="10" y="32"/>
                  </a:lnTo>
                  <a:lnTo>
                    <a:pt x="17" y="34"/>
                  </a:lnTo>
                  <a:close/>
                </a:path>
              </a:pathLst>
            </a:custGeom>
            <a:solidFill>
              <a:srgbClr val="000000"/>
            </a:solidFill>
            <a:ln w="3175">
              <a:solidFill>
                <a:srgbClr val="000000"/>
              </a:solidFill>
              <a:round/>
              <a:headEnd/>
              <a:tailEnd/>
            </a:ln>
          </p:spPr>
          <p:txBody>
            <a:bodyPr/>
            <a:lstStyle/>
            <a:p>
              <a:endParaRPr lang="en-US"/>
            </a:p>
          </p:txBody>
        </p:sp>
        <p:sp>
          <p:nvSpPr>
            <p:cNvPr id="52329" name="Line 74"/>
            <p:cNvSpPr>
              <a:spLocks noChangeAspect="1" noChangeShapeType="1"/>
            </p:cNvSpPr>
            <p:nvPr/>
          </p:nvSpPr>
          <p:spPr bwMode="auto">
            <a:xfrm>
              <a:off x="3939" y="494"/>
              <a:ext cx="1" cy="1"/>
            </a:xfrm>
            <a:prstGeom prst="line">
              <a:avLst/>
            </a:prstGeom>
            <a:noFill/>
            <a:ln w="3175">
              <a:solidFill>
                <a:srgbClr val="000000"/>
              </a:solidFill>
              <a:round/>
              <a:headEnd/>
              <a:tailEnd/>
            </a:ln>
          </p:spPr>
          <p:txBody>
            <a:bodyPr/>
            <a:lstStyle/>
            <a:p>
              <a:endParaRPr lang="en-US"/>
            </a:p>
          </p:txBody>
        </p:sp>
        <p:sp>
          <p:nvSpPr>
            <p:cNvPr id="52330" name="Freeform 75"/>
            <p:cNvSpPr>
              <a:spLocks noChangeAspect="1"/>
            </p:cNvSpPr>
            <p:nvPr/>
          </p:nvSpPr>
          <p:spPr bwMode="auto">
            <a:xfrm>
              <a:off x="5289" y="475"/>
              <a:ext cx="39" cy="38"/>
            </a:xfrm>
            <a:custGeom>
              <a:avLst/>
              <a:gdLst>
                <a:gd name="T0" fmla="*/ 23 w 34"/>
                <a:gd name="T1" fmla="*/ 42 h 34"/>
                <a:gd name="T2" fmla="*/ 23 w 34"/>
                <a:gd name="T3" fmla="*/ 42 h 34"/>
                <a:gd name="T4" fmla="*/ 29 w 34"/>
                <a:gd name="T5" fmla="*/ 40 h 34"/>
                <a:gd name="T6" fmla="*/ 36 w 34"/>
                <a:gd name="T7" fmla="*/ 36 h 34"/>
                <a:gd name="T8" fmla="*/ 41 w 34"/>
                <a:gd name="T9" fmla="*/ 28 h 34"/>
                <a:gd name="T10" fmla="*/ 45 w 34"/>
                <a:gd name="T11" fmla="*/ 21 h 34"/>
                <a:gd name="T12" fmla="*/ 45 w 34"/>
                <a:gd name="T13" fmla="*/ 21 h 34"/>
                <a:gd name="T14" fmla="*/ 41 w 34"/>
                <a:gd name="T15" fmla="*/ 12 h 34"/>
                <a:gd name="T16" fmla="*/ 36 w 34"/>
                <a:gd name="T17" fmla="*/ 7 h 34"/>
                <a:gd name="T18" fmla="*/ 29 w 34"/>
                <a:gd name="T19" fmla="*/ 0 h 34"/>
                <a:gd name="T20" fmla="*/ 23 w 34"/>
                <a:gd name="T21" fmla="*/ 0 h 34"/>
                <a:gd name="T22" fmla="*/ 23 w 34"/>
                <a:gd name="T23" fmla="*/ 0 h 34"/>
                <a:gd name="T24" fmla="*/ 13 w 34"/>
                <a:gd name="T25" fmla="*/ 0 h 34"/>
                <a:gd name="T26" fmla="*/ 7 w 34"/>
                <a:gd name="T27" fmla="*/ 7 h 34"/>
                <a:gd name="T28" fmla="*/ 0 w 34"/>
                <a:gd name="T29" fmla="*/ 12 h 34"/>
                <a:gd name="T30" fmla="*/ 0 w 34"/>
                <a:gd name="T31" fmla="*/ 21 h 34"/>
                <a:gd name="T32" fmla="*/ 0 w 34"/>
                <a:gd name="T33" fmla="*/ 21 h 34"/>
                <a:gd name="T34" fmla="*/ 0 w 34"/>
                <a:gd name="T35" fmla="*/ 28 h 34"/>
                <a:gd name="T36" fmla="*/ 7 w 34"/>
                <a:gd name="T37" fmla="*/ 36 h 34"/>
                <a:gd name="T38" fmla="*/ 13 w 34"/>
                <a:gd name="T39" fmla="*/ 40 h 34"/>
                <a:gd name="T40" fmla="*/ 23 w 34"/>
                <a:gd name="T41" fmla="*/ 42 h 34"/>
                <a:gd name="T42" fmla="*/ 23 w 34"/>
                <a:gd name="T43" fmla="*/ 42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34"/>
                <a:gd name="T68" fmla="*/ 34 w 34"/>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34">
                  <a:moveTo>
                    <a:pt x="17" y="34"/>
                  </a:moveTo>
                  <a:lnTo>
                    <a:pt x="17" y="34"/>
                  </a:lnTo>
                  <a:lnTo>
                    <a:pt x="22" y="32"/>
                  </a:lnTo>
                  <a:lnTo>
                    <a:pt x="27" y="29"/>
                  </a:lnTo>
                  <a:lnTo>
                    <a:pt x="31" y="22"/>
                  </a:lnTo>
                  <a:lnTo>
                    <a:pt x="34" y="17"/>
                  </a:lnTo>
                  <a:lnTo>
                    <a:pt x="31" y="10"/>
                  </a:lnTo>
                  <a:lnTo>
                    <a:pt x="27" y="5"/>
                  </a:lnTo>
                  <a:lnTo>
                    <a:pt x="22" y="0"/>
                  </a:lnTo>
                  <a:lnTo>
                    <a:pt x="17" y="0"/>
                  </a:lnTo>
                  <a:lnTo>
                    <a:pt x="10" y="0"/>
                  </a:lnTo>
                  <a:lnTo>
                    <a:pt x="5" y="5"/>
                  </a:lnTo>
                  <a:lnTo>
                    <a:pt x="0" y="10"/>
                  </a:lnTo>
                  <a:lnTo>
                    <a:pt x="0" y="17"/>
                  </a:lnTo>
                  <a:lnTo>
                    <a:pt x="0" y="22"/>
                  </a:lnTo>
                  <a:lnTo>
                    <a:pt x="5" y="29"/>
                  </a:lnTo>
                  <a:lnTo>
                    <a:pt x="10" y="32"/>
                  </a:lnTo>
                  <a:lnTo>
                    <a:pt x="17" y="34"/>
                  </a:lnTo>
                  <a:close/>
                </a:path>
              </a:pathLst>
            </a:custGeom>
            <a:solidFill>
              <a:srgbClr val="000000"/>
            </a:solidFill>
            <a:ln w="3175">
              <a:solidFill>
                <a:srgbClr val="000000"/>
              </a:solidFill>
              <a:round/>
              <a:headEnd/>
              <a:tailEnd/>
            </a:ln>
          </p:spPr>
          <p:txBody>
            <a:bodyPr/>
            <a:lstStyle/>
            <a:p>
              <a:endParaRPr lang="en-US"/>
            </a:p>
          </p:txBody>
        </p:sp>
        <p:sp>
          <p:nvSpPr>
            <p:cNvPr id="52331" name="Line 76"/>
            <p:cNvSpPr>
              <a:spLocks noChangeAspect="1" noChangeShapeType="1"/>
            </p:cNvSpPr>
            <p:nvPr/>
          </p:nvSpPr>
          <p:spPr bwMode="auto">
            <a:xfrm>
              <a:off x="5309" y="494"/>
              <a:ext cx="1" cy="1"/>
            </a:xfrm>
            <a:prstGeom prst="line">
              <a:avLst/>
            </a:prstGeom>
            <a:noFill/>
            <a:ln w="3175">
              <a:solidFill>
                <a:srgbClr val="000000"/>
              </a:solidFill>
              <a:round/>
              <a:headEnd/>
              <a:tailEnd/>
            </a:ln>
          </p:spPr>
          <p:txBody>
            <a:bodyPr/>
            <a:lstStyle/>
            <a:p>
              <a:endParaRPr lang="en-US"/>
            </a:p>
          </p:txBody>
        </p:sp>
      </p:grpSp>
      <p:sp>
        <p:nvSpPr>
          <p:cNvPr id="52229" name="Freeform 78"/>
          <p:cNvSpPr>
            <a:spLocks noChangeAspect="1"/>
          </p:cNvSpPr>
          <p:nvPr/>
        </p:nvSpPr>
        <p:spPr bwMode="auto">
          <a:xfrm>
            <a:off x="7197725" y="2266950"/>
            <a:ext cx="234950" cy="31750"/>
          </a:xfrm>
          <a:custGeom>
            <a:avLst/>
            <a:gdLst>
              <a:gd name="T0" fmla="*/ 530783663 w 104"/>
              <a:gd name="T1" fmla="*/ 84005202 h 12"/>
              <a:gd name="T2" fmla="*/ 530783663 w 104"/>
              <a:gd name="T3" fmla="*/ 84005202 h 12"/>
              <a:gd name="T4" fmla="*/ 469538542 w 104"/>
              <a:gd name="T5" fmla="*/ 56004357 h 12"/>
              <a:gd name="T6" fmla="*/ 408295680 w 104"/>
              <a:gd name="T7" fmla="*/ 21002623 h 12"/>
              <a:gd name="T8" fmla="*/ 331740407 w 104"/>
              <a:gd name="T9" fmla="*/ 0 h 12"/>
              <a:gd name="T10" fmla="*/ 260288448 w 104"/>
              <a:gd name="T11" fmla="*/ 0 h 12"/>
              <a:gd name="T12" fmla="*/ 260288448 w 104"/>
              <a:gd name="T13" fmla="*/ 0 h 12"/>
              <a:gd name="T14" fmla="*/ 183733176 w 104"/>
              <a:gd name="T15" fmla="*/ 0 h 12"/>
              <a:gd name="T16" fmla="*/ 112281252 w 104"/>
              <a:gd name="T17" fmla="*/ 21002623 h 12"/>
              <a:gd name="T18" fmla="*/ 45932729 w 104"/>
              <a:gd name="T19" fmla="*/ 56004357 h 12"/>
              <a:gd name="T20" fmla="*/ 0 w 104"/>
              <a:gd name="T21" fmla="*/ 8400520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2"/>
              <a:gd name="T35" fmla="*/ 104 w 10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2">
                <a:moveTo>
                  <a:pt x="104" y="12"/>
                </a:moveTo>
                <a:lnTo>
                  <a:pt x="104" y="12"/>
                </a:lnTo>
                <a:lnTo>
                  <a:pt x="92" y="8"/>
                </a:lnTo>
                <a:lnTo>
                  <a:pt x="80" y="3"/>
                </a:lnTo>
                <a:lnTo>
                  <a:pt x="65" y="0"/>
                </a:lnTo>
                <a:lnTo>
                  <a:pt x="51" y="0"/>
                </a:lnTo>
                <a:lnTo>
                  <a:pt x="36" y="0"/>
                </a:lnTo>
                <a:lnTo>
                  <a:pt x="22" y="3"/>
                </a:lnTo>
                <a:lnTo>
                  <a:pt x="9" y="8"/>
                </a:lnTo>
                <a:lnTo>
                  <a:pt x="0" y="12"/>
                </a:lnTo>
              </a:path>
            </a:pathLst>
          </a:custGeom>
          <a:noFill/>
          <a:ln w="7938">
            <a:solidFill>
              <a:srgbClr val="000000"/>
            </a:solidFill>
            <a:round/>
            <a:headEnd/>
            <a:tailEnd/>
          </a:ln>
        </p:spPr>
        <p:txBody>
          <a:bodyPr/>
          <a:lstStyle/>
          <a:p>
            <a:endParaRPr lang="en-US"/>
          </a:p>
        </p:txBody>
      </p:sp>
      <p:sp>
        <p:nvSpPr>
          <p:cNvPr id="52230" name="Line 79"/>
          <p:cNvSpPr>
            <a:spLocks noChangeAspect="1" noChangeShapeType="1"/>
          </p:cNvSpPr>
          <p:nvPr/>
        </p:nvSpPr>
        <p:spPr bwMode="auto">
          <a:xfrm flipH="1">
            <a:off x="7208838" y="2198688"/>
            <a:ext cx="233362" cy="1587"/>
          </a:xfrm>
          <a:prstGeom prst="line">
            <a:avLst/>
          </a:prstGeom>
          <a:noFill/>
          <a:ln w="7938">
            <a:solidFill>
              <a:srgbClr val="000000"/>
            </a:solidFill>
            <a:round/>
            <a:headEnd/>
            <a:tailEnd/>
          </a:ln>
        </p:spPr>
        <p:txBody>
          <a:bodyPr/>
          <a:lstStyle/>
          <a:p>
            <a:endParaRPr lang="en-US"/>
          </a:p>
        </p:txBody>
      </p:sp>
      <p:sp>
        <p:nvSpPr>
          <p:cNvPr id="52231" name="Line 80"/>
          <p:cNvSpPr>
            <a:spLocks noChangeAspect="1" noChangeShapeType="1"/>
          </p:cNvSpPr>
          <p:nvPr/>
        </p:nvSpPr>
        <p:spPr bwMode="auto">
          <a:xfrm flipV="1">
            <a:off x="7497763" y="2828925"/>
            <a:ext cx="3175" cy="304800"/>
          </a:xfrm>
          <a:prstGeom prst="line">
            <a:avLst/>
          </a:prstGeom>
          <a:noFill/>
          <a:ln w="7938">
            <a:solidFill>
              <a:srgbClr val="000000"/>
            </a:solidFill>
            <a:round/>
            <a:headEnd/>
            <a:tailEnd/>
          </a:ln>
        </p:spPr>
        <p:txBody>
          <a:bodyPr/>
          <a:lstStyle/>
          <a:p>
            <a:endParaRPr lang="en-US"/>
          </a:p>
        </p:txBody>
      </p:sp>
      <p:sp>
        <p:nvSpPr>
          <p:cNvPr id="52232" name="Line 81"/>
          <p:cNvSpPr>
            <a:spLocks noChangeAspect="1" noChangeShapeType="1"/>
          </p:cNvSpPr>
          <p:nvPr/>
        </p:nvSpPr>
        <p:spPr bwMode="auto">
          <a:xfrm flipV="1">
            <a:off x="7572375" y="2895600"/>
            <a:ext cx="1588" cy="174625"/>
          </a:xfrm>
          <a:prstGeom prst="line">
            <a:avLst/>
          </a:prstGeom>
          <a:noFill/>
          <a:ln w="19050">
            <a:solidFill>
              <a:srgbClr val="000000"/>
            </a:solidFill>
            <a:round/>
            <a:headEnd/>
            <a:tailEnd/>
          </a:ln>
        </p:spPr>
        <p:txBody>
          <a:bodyPr/>
          <a:lstStyle/>
          <a:p>
            <a:endParaRPr lang="en-US"/>
          </a:p>
        </p:txBody>
      </p:sp>
      <p:sp>
        <p:nvSpPr>
          <p:cNvPr id="52233" name="Rectangle 82"/>
          <p:cNvSpPr>
            <a:spLocks noChangeAspect="1" noChangeArrowheads="1"/>
          </p:cNvSpPr>
          <p:nvPr/>
        </p:nvSpPr>
        <p:spPr bwMode="auto">
          <a:xfrm>
            <a:off x="6189663" y="1123950"/>
            <a:ext cx="16192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R</a:t>
            </a:r>
            <a:r>
              <a:rPr lang="en-US" sz="1600" b="0" baseline="-25000">
                <a:solidFill>
                  <a:srgbClr val="000000"/>
                </a:solidFill>
                <a:latin typeface="Times New Roman" pitchFamily="18" charset="0"/>
              </a:rPr>
              <a:t>t</a:t>
            </a:r>
          </a:p>
        </p:txBody>
      </p:sp>
      <p:sp>
        <p:nvSpPr>
          <p:cNvPr id="52234" name="Rectangle 83"/>
          <p:cNvSpPr>
            <a:spLocks noChangeAspect="1" noChangeArrowheads="1"/>
          </p:cNvSpPr>
          <p:nvPr/>
        </p:nvSpPr>
        <p:spPr bwMode="auto">
          <a:xfrm>
            <a:off x="7448550" y="2573338"/>
            <a:ext cx="23177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E</a:t>
            </a:r>
            <a:r>
              <a:rPr lang="en-US" sz="1600" b="0" baseline="-25000">
                <a:solidFill>
                  <a:srgbClr val="000000"/>
                </a:solidFill>
                <a:latin typeface="Times New Roman" pitchFamily="18" charset="0"/>
              </a:rPr>
              <a:t>m</a:t>
            </a:r>
          </a:p>
        </p:txBody>
      </p:sp>
      <p:sp>
        <p:nvSpPr>
          <p:cNvPr id="52235" name="Rectangle 84"/>
          <p:cNvSpPr>
            <a:spLocks noChangeAspect="1" noChangeArrowheads="1"/>
          </p:cNvSpPr>
          <p:nvPr/>
        </p:nvSpPr>
        <p:spPr bwMode="auto">
          <a:xfrm>
            <a:off x="8181975" y="1357313"/>
            <a:ext cx="14605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A</a:t>
            </a:r>
            <a:endParaRPr lang="en-US" sz="1600" b="0">
              <a:latin typeface="Times New Roman" pitchFamily="18" charset="0"/>
            </a:endParaRPr>
          </a:p>
        </p:txBody>
      </p:sp>
      <p:sp>
        <p:nvSpPr>
          <p:cNvPr id="52236" name="Rectangle 85"/>
          <p:cNvSpPr>
            <a:spLocks noChangeAspect="1" noChangeArrowheads="1"/>
          </p:cNvSpPr>
          <p:nvPr/>
        </p:nvSpPr>
        <p:spPr bwMode="auto">
          <a:xfrm>
            <a:off x="8181975" y="2881313"/>
            <a:ext cx="134938"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B</a:t>
            </a:r>
            <a:endParaRPr lang="en-US" sz="1600" b="0">
              <a:latin typeface="Times New Roman" pitchFamily="18" charset="0"/>
            </a:endParaRPr>
          </a:p>
        </p:txBody>
      </p:sp>
      <p:sp>
        <p:nvSpPr>
          <p:cNvPr id="52237" name="Rectangle 86"/>
          <p:cNvSpPr>
            <a:spLocks noChangeAspect="1" noChangeArrowheads="1"/>
          </p:cNvSpPr>
          <p:nvPr/>
        </p:nvSpPr>
        <p:spPr bwMode="auto">
          <a:xfrm>
            <a:off x="4076700" y="1733550"/>
            <a:ext cx="879475" cy="781050"/>
          </a:xfrm>
          <a:prstGeom prst="rect">
            <a:avLst/>
          </a:prstGeom>
          <a:noFill/>
          <a:ln w="9525">
            <a:noFill/>
            <a:miter lim="800000"/>
            <a:headEnd/>
            <a:tailEnd/>
          </a:ln>
        </p:spPr>
        <p:txBody>
          <a:bodyPr wrap="none" lIns="0" tIns="0" rIns="0" bIns="0">
            <a:spAutoFit/>
          </a:bodyPr>
          <a:lstStyle/>
          <a:p>
            <a:pPr eaLnBrk="1" hangingPunct="1">
              <a:lnSpc>
                <a:spcPct val="80000"/>
              </a:lnSpc>
            </a:pPr>
            <a:r>
              <a:rPr lang="en-US" sz="1600" b="0">
                <a:solidFill>
                  <a:srgbClr val="000000"/>
                </a:solidFill>
                <a:latin typeface="Times New Roman" pitchFamily="18" charset="0"/>
              </a:rPr>
              <a:t>Membrane</a:t>
            </a:r>
          </a:p>
          <a:p>
            <a:pPr eaLnBrk="1" hangingPunct="1">
              <a:lnSpc>
                <a:spcPct val="80000"/>
              </a:lnSpc>
            </a:pPr>
            <a:r>
              <a:rPr lang="en-US" sz="1600" b="0">
                <a:solidFill>
                  <a:srgbClr val="000000"/>
                </a:solidFill>
                <a:latin typeface="Times New Roman" pitchFamily="18" charset="0"/>
              </a:rPr>
              <a:t>and</a:t>
            </a:r>
          </a:p>
          <a:p>
            <a:pPr eaLnBrk="1" hangingPunct="1">
              <a:lnSpc>
                <a:spcPct val="80000"/>
              </a:lnSpc>
            </a:pPr>
            <a:r>
              <a:rPr lang="en-US" sz="1600" b="0">
                <a:solidFill>
                  <a:srgbClr val="000000"/>
                </a:solidFill>
                <a:latin typeface="Times New Roman" pitchFamily="18" charset="0"/>
              </a:rPr>
              <a:t>action</a:t>
            </a:r>
          </a:p>
          <a:p>
            <a:pPr eaLnBrk="1" hangingPunct="1">
              <a:lnSpc>
                <a:spcPct val="80000"/>
              </a:lnSpc>
            </a:pPr>
            <a:r>
              <a:rPr lang="en-US" sz="1600" b="0">
                <a:solidFill>
                  <a:srgbClr val="000000"/>
                </a:solidFill>
                <a:latin typeface="Times New Roman" pitchFamily="18" charset="0"/>
              </a:rPr>
              <a:t>potential</a:t>
            </a:r>
          </a:p>
        </p:txBody>
      </p:sp>
      <p:sp>
        <p:nvSpPr>
          <p:cNvPr id="52238" name="Rectangle 87"/>
          <p:cNvSpPr>
            <a:spLocks noChangeAspect="1" noChangeArrowheads="1"/>
          </p:cNvSpPr>
          <p:nvPr/>
        </p:nvSpPr>
        <p:spPr bwMode="auto">
          <a:xfrm>
            <a:off x="4405313" y="3070225"/>
            <a:ext cx="225425"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(c)</a:t>
            </a:r>
            <a:endParaRPr lang="en-US" sz="1600" b="0">
              <a:latin typeface="Times New Roman" pitchFamily="18" charset="0"/>
            </a:endParaRPr>
          </a:p>
        </p:txBody>
      </p:sp>
      <p:sp>
        <p:nvSpPr>
          <p:cNvPr id="52239" name="Rectangle 88"/>
          <p:cNvSpPr>
            <a:spLocks noChangeAspect="1" noChangeArrowheads="1"/>
          </p:cNvSpPr>
          <p:nvPr/>
        </p:nvSpPr>
        <p:spPr bwMode="auto">
          <a:xfrm>
            <a:off x="5199063" y="2371725"/>
            <a:ext cx="30162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E</a:t>
            </a:r>
            <a:r>
              <a:rPr lang="en-US" sz="1600" b="0" baseline="-25000">
                <a:solidFill>
                  <a:srgbClr val="000000"/>
                </a:solidFill>
                <a:latin typeface="Times New Roman" pitchFamily="18" charset="0"/>
              </a:rPr>
              <a:t>mp</a:t>
            </a:r>
          </a:p>
        </p:txBody>
      </p:sp>
      <p:sp>
        <p:nvSpPr>
          <p:cNvPr id="52240" name="Rectangle 89"/>
          <p:cNvSpPr>
            <a:spLocks noChangeAspect="1" noChangeArrowheads="1"/>
          </p:cNvSpPr>
          <p:nvPr/>
        </p:nvSpPr>
        <p:spPr bwMode="auto">
          <a:xfrm>
            <a:off x="6513513" y="3281363"/>
            <a:ext cx="1919287"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E</a:t>
            </a:r>
            <a:r>
              <a:rPr lang="en-US" sz="1600" b="0" baseline="-25000">
                <a:solidFill>
                  <a:srgbClr val="000000"/>
                </a:solidFill>
                <a:latin typeface="Times New Roman" pitchFamily="18" charset="0"/>
              </a:rPr>
              <a:t>m</a:t>
            </a:r>
            <a:r>
              <a:rPr lang="en-US" sz="1600" b="0" i="1">
                <a:solidFill>
                  <a:srgbClr val="000000"/>
                </a:solidFill>
                <a:latin typeface="Times New Roman" pitchFamily="18" charset="0"/>
              </a:rPr>
              <a:t> </a:t>
            </a:r>
            <a:r>
              <a:rPr lang="en-US" sz="1600" b="0">
                <a:solidFill>
                  <a:srgbClr val="000000"/>
                </a:solidFill>
                <a:latin typeface="Times New Roman" pitchFamily="18" charset="0"/>
              </a:rPr>
              <a:t>= </a:t>
            </a:r>
            <a:r>
              <a:rPr lang="en-US" sz="1600" b="0" i="1">
                <a:solidFill>
                  <a:srgbClr val="000000"/>
                </a:solidFill>
                <a:latin typeface="Times New Roman" pitchFamily="18" charset="0"/>
              </a:rPr>
              <a:t>E</a:t>
            </a:r>
            <a:r>
              <a:rPr lang="en-US" sz="1600" b="0" baseline="-25000">
                <a:solidFill>
                  <a:srgbClr val="000000"/>
                </a:solidFill>
                <a:latin typeface="Times New Roman" pitchFamily="18" charset="0"/>
              </a:rPr>
              <a:t>j</a:t>
            </a:r>
            <a:r>
              <a:rPr lang="en-US" sz="1600" b="0" i="1">
                <a:solidFill>
                  <a:srgbClr val="000000"/>
                </a:solidFill>
                <a:latin typeface="Times New Roman" pitchFamily="18" charset="0"/>
              </a:rPr>
              <a:t> </a:t>
            </a:r>
            <a:r>
              <a:rPr lang="en-US" sz="1600" b="0">
                <a:solidFill>
                  <a:srgbClr val="000000"/>
                </a:solidFill>
                <a:latin typeface="Times New Roman" pitchFamily="18" charset="0"/>
              </a:rPr>
              <a:t>+ </a:t>
            </a:r>
            <a:r>
              <a:rPr lang="en-US" sz="1600" b="0" i="1">
                <a:solidFill>
                  <a:srgbClr val="000000"/>
                </a:solidFill>
                <a:latin typeface="Times New Roman" pitchFamily="18" charset="0"/>
              </a:rPr>
              <a:t>E</a:t>
            </a:r>
            <a:r>
              <a:rPr lang="en-US" sz="1600" b="0" baseline="-25000">
                <a:solidFill>
                  <a:srgbClr val="000000"/>
                </a:solidFill>
                <a:latin typeface="Times New Roman" pitchFamily="18" charset="0"/>
              </a:rPr>
              <a:t>t</a:t>
            </a:r>
            <a:r>
              <a:rPr lang="en-US" sz="1600" b="0" i="1">
                <a:solidFill>
                  <a:srgbClr val="000000"/>
                </a:solidFill>
                <a:latin typeface="Times New Roman" pitchFamily="18" charset="0"/>
              </a:rPr>
              <a:t> </a:t>
            </a:r>
            <a:r>
              <a:rPr lang="en-US" sz="1600" b="0">
                <a:solidFill>
                  <a:srgbClr val="000000"/>
                </a:solidFill>
                <a:latin typeface="Times New Roman" pitchFamily="18" charset="0"/>
              </a:rPr>
              <a:t>+ </a:t>
            </a:r>
            <a:r>
              <a:rPr lang="en-US" sz="1600" b="0" i="1">
                <a:solidFill>
                  <a:srgbClr val="000000"/>
                </a:solidFill>
                <a:latin typeface="Times New Roman" pitchFamily="18" charset="0"/>
              </a:rPr>
              <a:t>E</a:t>
            </a:r>
            <a:r>
              <a:rPr lang="en-US" sz="1600" b="0" baseline="-25000">
                <a:solidFill>
                  <a:srgbClr val="000000"/>
                </a:solidFill>
                <a:latin typeface="Times New Roman" pitchFamily="18" charset="0"/>
              </a:rPr>
              <a:t>ma</a:t>
            </a:r>
            <a:r>
              <a:rPr lang="en-US" sz="1600" b="0" i="1">
                <a:solidFill>
                  <a:srgbClr val="000000"/>
                </a:solidFill>
                <a:latin typeface="Times New Roman" pitchFamily="18" charset="0"/>
              </a:rPr>
              <a:t>- E</a:t>
            </a:r>
            <a:r>
              <a:rPr lang="en-US" sz="1600" b="0" baseline="-25000">
                <a:solidFill>
                  <a:srgbClr val="000000"/>
                </a:solidFill>
                <a:latin typeface="Times New Roman" pitchFamily="18" charset="0"/>
              </a:rPr>
              <a:t>mb</a:t>
            </a:r>
          </a:p>
        </p:txBody>
      </p:sp>
      <p:sp>
        <p:nvSpPr>
          <p:cNvPr id="52241" name="Rectangle 90"/>
          <p:cNvSpPr>
            <a:spLocks noChangeAspect="1" noChangeArrowheads="1"/>
          </p:cNvSpPr>
          <p:nvPr/>
        </p:nvSpPr>
        <p:spPr bwMode="auto">
          <a:xfrm>
            <a:off x="5508625" y="3016250"/>
            <a:ext cx="508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 </a:t>
            </a:r>
            <a:endParaRPr lang="en-US" sz="1600" b="0">
              <a:latin typeface="Times New Roman" pitchFamily="18" charset="0"/>
            </a:endParaRPr>
          </a:p>
        </p:txBody>
      </p:sp>
      <p:sp>
        <p:nvSpPr>
          <p:cNvPr id="52242" name="Rectangle 91"/>
          <p:cNvSpPr>
            <a:spLocks noChangeAspect="1" noChangeArrowheads="1"/>
          </p:cNvSpPr>
          <p:nvPr/>
        </p:nvSpPr>
        <p:spPr bwMode="auto">
          <a:xfrm>
            <a:off x="5819775" y="3016250"/>
            <a:ext cx="508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 </a:t>
            </a:r>
            <a:endParaRPr lang="en-US" sz="1600" b="0">
              <a:latin typeface="Times New Roman" pitchFamily="18" charset="0"/>
            </a:endParaRPr>
          </a:p>
        </p:txBody>
      </p:sp>
      <p:sp>
        <p:nvSpPr>
          <p:cNvPr id="52243" name="Rectangle 92"/>
          <p:cNvSpPr>
            <a:spLocks noChangeAspect="1" noChangeArrowheads="1"/>
          </p:cNvSpPr>
          <p:nvPr/>
        </p:nvSpPr>
        <p:spPr bwMode="auto">
          <a:xfrm>
            <a:off x="6132513" y="3016250"/>
            <a:ext cx="508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 </a:t>
            </a:r>
            <a:endParaRPr lang="en-US" sz="1600" b="0">
              <a:latin typeface="Times New Roman" pitchFamily="18" charset="0"/>
            </a:endParaRPr>
          </a:p>
        </p:txBody>
      </p:sp>
      <p:sp>
        <p:nvSpPr>
          <p:cNvPr id="52244" name="Rectangle 93"/>
          <p:cNvSpPr>
            <a:spLocks noChangeAspect="1" noChangeArrowheads="1"/>
          </p:cNvSpPr>
          <p:nvPr/>
        </p:nvSpPr>
        <p:spPr bwMode="auto">
          <a:xfrm>
            <a:off x="7489825" y="2139950"/>
            <a:ext cx="593725"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C</a:t>
            </a:r>
            <a:r>
              <a:rPr lang="en-US" sz="1600" b="0" baseline="-25000">
                <a:solidFill>
                  <a:srgbClr val="000000"/>
                </a:solidFill>
                <a:latin typeface="Times New Roman" pitchFamily="18" charset="0"/>
              </a:rPr>
              <a:t>d</a:t>
            </a:r>
            <a:r>
              <a:rPr lang="en-US" sz="1600" b="0">
                <a:solidFill>
                  <a:srgbClr val="000000"/>
                </a:solidFill>
                <a:latin typeface="Times New Roman" pitchFamily="18" charset="0"/>
              </a:rPr>
              <a:t> = </a:t>
            </a:r>
            <a:r>
              <a:rPr lang="en-US" sz="1600" b="0" i="1">
                <a:solidFill>
                  <a:srgbClr val="000000"/>
                </a:solidFill>
                <a:latin typeface="Times New Roman" pitchFamily="18" charset="0"/>
              </a:rPr>
              <a:t>C</a:t>
            </a:r>
            <a:r>
              <a:rPr lang="en-US" sz="1600" b="0" baseline="-25000">
                <a:solidFill>
                  <a:srgbClr val="000000"/>
                </a:solidFill>
                <a:latin typeface="Times New Roman" pitchFamily="18" charset="0"/>
              </a:rPr>
              <a:t>t</a:t>
            </a:r>
          </a:p>
        </p:txBody>
      </p:sp>
      <p:sp>
        <p:nvSpPr>
          <p:cNvPr id="52245" name="Rectangle 94"/>
          <p:cNvSpPr>
            <a:spLocks noChangeAspect="1" noChangeArrowheads="1"/>
          </p:cNvSpPr>
          <p:nvPr/>
        </p:nvSpPr>
        <p:spPr bwMode="auto">
          <a:xfrm>
            <a:off x="5307013" y="2030413"/>
            <a:ext cx="1016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0</a:t>
            </a:r>
            <a:endParaRPr lang="en-US" sz="1600" b="0">
              <a:latin typeface="Times New Roman" pitchFamily="18" charset="0"/>
            </a:endParaRPr>
          </a:p>
        </p:txBody>
      </p:sp>
      <p:sp>
        <p:nvSpPr>
          <p:cNvPr id="52246" name="Freeform 95"/>
          <p:cNvSpPr>
            <a:spLocks noChangeAspect="1"/>
          </p:cNvSpPr>
          <p:nvPr/>
        </p:nvSpPr>
        <p:spPr bwMode="auto">
          <a:xfrm>
            <a:off x="5056188" y="1404938"/>
            <a:ext cx="3059112" cy="1573212"/>
          </a:xfrm>
          <a:custGeom>
            <a:avLst/>
            <a:gdLst>
              <a:gd name="T0" fmla="*/ 2147483647 w 1353"/>
              <a:gd name="T1" fmla="*/ 2147483647 h 589"/>
              <a:gd name="T2" fmla="*/ 0 w 1353"/>
              <a:gd name="T3" fmla="*/ 2147483647 h 589"/>
              <a:gd name="T4" fmla="*/ 0 w 1353"/>
              <a:gd name="T5" fmla="*/ 171220993 h 589"/>
              <a:gd name="T6" fmla="*/ 2147483647 w 1353"/>
              <a:gd name="T7" fmla="*/ 171220993 h 589"/>
              <a:gd name="T8" fmla="*/ 2147483647 w 1353"/>
              <a:gd name="T9" fmla="*/ 321036696 h 589"/>
              <a:gd name="T10" fmla="*/ 2147483647 w 1353"/>
              <a:gd name="T11" fmla="*/ 0 h 589"/>
              <a:gd name="T12" fmla="*/ 2147483647 w 1353"/>
              <a:gd name="T13" fmla="*/ 321036696 h 589"/>
              <a:gd name="T14" fmla="*/ 2147483647 w 1353"/>
              <a:gd name="T15" fmla="*/ 0 h 589"/>
              <a:gd name="T16" fmla="*/ 2147483647 w 1353"/>
              <a:gd name="T17" fmla="*/ 321036696 h 589"/>
              <a:gd name="T18" fmla="*/ 2147483647 w 1353"/>
              <a:gd name="T19" fmla="*/ 0 h 589"/>
              <a:gd name="T20" fmla="*/ 2147483647 w 1353"/>
              <a:gd name="T21" fmla="*/ 171220993 h 589"/>
              <a:gd name="T22" fmla="*/ 2147483647 w 1353"/>
              <a:gd name="T23" fmla="*/ 171220993 h 5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3"/>
              <a:gd name="T37" fmla="*/ 0 h 589"/>
              <a:gd name="T38" fmla="*/ 1353 w 1353"/>
              <a:gd name="T39" fmla="*/ 589 h 5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3" h="589">
                <a:moveTo>
                  <a:pt x="1080" y="589"/>
                </a:moveTo>
                <a:lnTo>
                  <a:pt x="0" y="589"/>
                </a:lnTo>
                <a:lnTo>
                  <a:pt x="0" y="24"/>
                </a:lnTo>
                <a:lnTo>
                  <a:pt x="476" y="24"/>
                </a:lnTo>
                <a:lnTo>
                  <a:pt x="488" y="45"/>
                </a:lnTo>
                <a:lnTo>
                  <a:pt x="512" y="0"/>
                </a:lnTo>
                <a:lnTo>
                  <a:pt x="534" y="45"/>
                </a:lnTo>
                <a:lnTo>
                  <a:pt x="558" y="0"/>
                </a:lnTo>
                <a:lnTo>
                  <a:pt x="582" y="45"/>
                </a:lnTo>
                <a:lnTo>
                  <a:pt x="604" y="0"/>
                </a:lnTo>
                <a:lnTo>
                  <a:pt x="616" y="24"/>
                </a:lnTo>
                <a:lnTo>
                  <a:pt x="1353" y="24"/>
                </a:lnTo>
              </a:path>
            </a:pathLst>
          </a:custGeom>
          <a:noFill/>
          <a:ln w="7938">
            <a:solidFill>
              <a:srgbClr val="000000"/>
            </a:solidFill>
            <a:round/>
            <a:headEnd/>
            <a:tailEnd/>
          </a:ln>
        </p:spPr>
        <p:txBody>
          <a:bodyPr/>
          <a:lstStyle/>
          <a:p>
            <a:endParaRPr lang="en-US"/>
          </a:p>
        </p:txBody>
      </p:sp>
      <p:sp>
        <p:nvSpPr>
          <p:cNvPr id="52247" name="Line 96"/>
          <p:cNvSpPr>
            <a:spLocks noChangeAspect="1" noChangeShapeType="1"/>
          </p:cNvSpPr>
          <p:nvPr/>
        </p:nvSpPr>
        <p:spPr bwMode="auto">
          <a:xfrm flipH="1">
            <a:off x="7572375" y="2978150"/>
            <a:ext cx="542925" cy="1588"/>
          </a:xfrm>
          <a:prstGeom prst="line">
            <a:avLst/>
          </a:prstGeom>
          <a:noFill/>
          <a:ln w="7938">
            <a:solidFill>
              <a:srgbClr val="000000"/>
            </a:solidFill>
            <a:round/>
            <a:headEnd/>
            <a:tailEnd/>
          </a:ln>
        </p:spPr>
        <p:txBody>
          <a:bodyPr/>
          <a:lstStyle/>
          <a:p>
            <a:endParaRPr lang="en-US"/>
          </a:p>
        </p:txBody>
      </p:sp>
      <p:sp>
        <p:nvSpPr>
          <p:cNvPr id="52248" name="Line 97"/>
          <p:cNvSpPr>
            <a:spLocks noChangeAspect="1" noChangeShapeType="1"/>
          </p:cNvSpPr>
          <p:nvPr/>
        </p:nvSpPr>
        <p:spPr bwMode="auto">
          <a:xfrm flipV="1">
            <a:off x="7313613" y="1468438"/>
            <a:ext cx="1587" cy="722312"/>
          </a:xfrm>
          <a:prstGeom prst="line">
            <a:avLst/>
          </a:prstGeom>
          <a:noFill/>
          <a:ln w="7938">
            <a:solidFill>
              <a:srgbClr val="000000"/>
            </a:solidFill>
            <a:round/>
            <a:headEnd/>
            <a:tailEnd/>
          </a:ln>
        </p:spPr>
        <p:txBody>
          <a:bodyPr/>
          <a:lstStyle/>
          <a:p>
            <a:endParaRPr lang="en-US"/>
          </a:p>
        </p:txBody>
      </p:sp>
      <p:sp>
        <p:nvSpPr>
          <p:cNvPr id="52249" name="Line 98"/>
          <p:cNvSpPr>
            <a:spLocks noChangeAspect="1" noChangeShapeType="1"/>
          </p:cNvSpPr>
          <p:nvPr/>
        </p:nvSpPr>
        <p:spPr bwMode="auto">
          <a:xfrm flipV="1">
            <a:off x="7313613" y="2262188"/>
            <a:ext cx="1587" cy="715962"/>
          </a:xfrm>
          <a:prstGeom prst="line">
            <a:avLst/>
          </a:prstGeom>
          <a:noFill/>
          <a:ln w="7938">
            <a:solidFill>
              <a:srgbClr val="000000"/>
            </a:solidFill>
            <a:round/>
            <a:headEnd/>
            <a:tailEnd/>
          </a:ln>
        </p:spPr>
        <p:txBody>
          <a:bodyPr/>
          <a:lstStyle/>
          <a:p>
            <a:endParaRPr lang="en-US"/>
          </a:p>
        </p:txBody>
      </p:sp>
      <p:sp>
        <p:nvSpPr>
          <p:cNvPr id="52250" name="Freeform 99"/>
          <p:cNvSpPr>
            <a:spLocks noChangeAspect="1"/>
          </p:cNvSpPr>
          <p:nvPr/>
        </p:nvSpPr>
        <p:spPr bwMode="auto">
          <a:xfrm>
            <a:off x="8069263" y="1416050"/>
            <a:ext cx="77787" cy="88900"/>
          </a:xfrm>
          <a:custGeom>
            <a:avLst/>
            <a:gdLst>
              <a:gd name="T0" fmla="*/ 88983748 w 34"/>
              <a:gd name="T1" fmla="*/ 232447330 h 34"/>
              <a:gd name="T2" fmla="*/ 88983748 w 34"/>
              <a:gd name="T3" fmla="*/ 232447330 h 34"/>
              <a:gd name="T4" fmla="*/ 125621409 w 34"/>
              <a:gd name="T5" fmla="*/ 232447330 h 34"/>
              <a:gd name="T6" fmla="*/ 151794470 w 34"/>
              <a:gd name="T7" fmla="*/ 198262681 h 34"/>
              <a:gd name="T8" fmla="*/ 177965208 w 34"/>
              <a:gd name="T9" fmla="*/ 170918058 h 34"/>
              <a:gd name="T10" fmla="*/ 177965208 w 34"/>
              <a:gd name="T11" fmla="*/ 116223665 h 34"/>
              <a:gd name="T12" fmla="*/ 177965208 w 34"/>
              <a:gd name="T13" fmla="*/ 116223665 h 34"/>
              <a:gd name="T14" fmla="*/ 177965208 w 34"/>
              <a:gd name="T15" fmla="*/ 82038995 h 34"/>
              <a:gd name="T16" fmla="*/ 151794470 w 34"/>
              <a:gd name="T17" fmla="*/ 54694414 h 34"/>
              <a:gd name="T18" fmla="*/ 125621409 w 34"/>
              <a:gd name="T19" fmla="*/ 20509749 h 34"/>
              <a:gd name="T20" fmla="*/ 88983748 w 34"/>
              <a:gd name="T21" fmla="*/ 0 h 34"/>
              <a:gd name="T22" fmla="*/ 88983748 w 34"/>
              <a:gd name="T23" fmla="*/ 0 h 34"/>
              <a:gd name="T24" fmla="*/ 62810704 w 34"/>
              <a:gd name="T25" fmla="*/ 20509749 h 34"/>
              <a:gd name="T26" fmla="*/ 26170747 w 34"/>
              <a:gd name="T27" fmla="*/ 54694414 h 34"/>
              <a:gd name="T28" fmla="*/ 15703820 w 34"/>
              <a:gd name="T29" fmla="*/ 82038995 h 34"/>
              <a:gd name="T30" fmla="*/ 0 w 34"/>
              <a:gd name="T31" fmla="*/ 116223665 h 34"/>
              <a:gd name="T32" fmla="*/ 0 w 34"/>
              <a:gd name="T33" fmla="*/ 116223665 h 34"/>
              <a:gd name="T34" fmla="*/ 15703820 w 34"/>
              <a:gd name="T35" fmla="*/ 170918058 h 34"/>
              <a:gd name="T36" fmla="*/ 26170747 w 34"/>
              <a:gd name="T37" fmla="*/ 198262681 h 34"/>
              <a:gd name="T38" fmla="*/ 62810704 w 34"/>
              <a:gd name="T39" fmla="*/ 232447330 h 34"/>
              <a:gd name="T40" fmla="*/ 88983748 w 34"/>
              <a:gd name="T41" fmla="*/ 232447330 h 34"/>
              <a:gd name="T42" fmla="*/ 88983748 w 34"/>
              <a:gd name="T43" fmla="*/ 23244733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34"/>
              <a:gd name="T68" fmla="*/ 34 w 34"/>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34">
                <a:moveTo>
                  <a:pt x="17" y="34"/>
                </a:moveTo>
                <a:lnTo>
                  <a:pt x="17" y="34"/>
                </a:lnTo>
                <a:lnTo>
                  <a:pt x="24" y="34"/>
                </a:lnTo>
                <a:lnTo>
                  <a:pt x="29" y="29"/>
                </a:lnTo>
                <a:lnTo>
                  <a:pt x="34" y="25"/>
                </a:lnTo>
                <a:lnTo>
                  <a:pt x="34" y="17"/>
                </a:lnTo>
                <a:lnTo>
                  <a:pt x="34" y="12"/>
                </a:lnTo>
                <a:lnTo>
                  <a:pt x="29" y="8"/>
                </a:lnTo>
                <a:lnTo>
                  <a:pt x="24" y="3"/>
                </a:lnTo>
                <a:lnTo>
                  <a:pt x="17" y="0"/>
                </a:lnTo>
                <a:lnTo>
                  <a:pt x="12" y="3"/>
                </a:lnTo>
                <a:lnTo>
                  <a:pt x="5" y="8"/>
                </a:lnTo>
                <a:lnTo>
                  <a:pt x="3" y="12"/>
                </a:lnTo>
                <a:lnTo>
                  <a:pt x="0" y="17"/>
                </a:lnTo>
                <a:lnTo>
                  <a:pt x="3" y="25"/>
                </a:lnTo>
                <a:lnTo>
                  <a:pt x="5" y="29"/>
                </a:lnTo>
                <a:lnTo>
                  <a:pt x="12" y="34"/>
                </a:lnTo>
                <a:lnTo>
                  <a:pt x="17" y="34"/>
                </a:lnTo>
                <a:close/>
              </a:path>
            </a:pathLst>
          </a:custGeom>
          <a:solidFill>
            <a:srgbClr val="000000"/>
          </a:solidFill>
          <a:ln w="3175">
            <a:solidFill>
              <a:srgbClr val="000000"/>
            </a:solidFill>
            <a:round/>
            <a:headEnd/>
            <a:tailEnd/>
          </a:ln>
        </p:spPr>
        <p:txBody>
          <a:bodyPr/>
          <a:lstStyle/>
          <a:p>
            <a:endParaRPr lang="en-US"/>
          </a:p>
        </p:txBody>
      </p:sp>
      <p:sp>
        <p:nvSpPr>
          <p:cNvPr id="52251" name="Line 100"/>
          <p:cNvSpPr>
            <a:spLocks noChangeAspect="1" noChangeShapeType="1"/>
          </p:cNvSpPr>
          <p:nvPr/>
        </p:nvSpPr>
        <p:spPr bwMode="auto">
          <a:xfrm>
            <a:off x="8108950" y="1460500"/>
            <a:ext cx="1588" cy="3175"/>
          </a:xfrm>
          <a:prstGeom prst="line">
            <a:avLst/>
          </a:prstGeom>
          <a:noFill/>
          <a:ln w="3175">
            <a:solidFill>
              <a:srgbClr val="000000"/>
            </a:solidFill>
            <a:round/>
            <a:headEnd/>
            <a:tailEnd/>
          </a:ln>
        </p:spPr>
        <p:txBody>
          <a:bodyPr/>
          <a:lstStyle/>
          <a:p>
            <a:endParaRPr lang="en-US"/>
          </a:p>
        </p:txBody>
      </p:sp>
      <p:sp>
        <p:nvSpPr>
          <p:cNvPr id="52252" name="Freeform 101"/>
          <p:cNvSpPr>
            <a:spLocks noChangeAspect="1"/>
          </p:cNvSpPr>
          <p:nvPr/>
        </p:nvSpPr>
        <p:spPr bwMode="auto">
          <a:xfrm>
            <a:off x="8069263" y="2933700"/>
            <a:ext cx="77787" cy="90488"/>
          </a:xfrm>
          <a:custGeom>
            <a:avLst/>
            <a:gdLst>
              <a:gd name="T0" fmla="*/ 88983748 w 34"/>
              <a:gd name="T1" fmla="*/ 240825803 h 34"/>
              <a:gd name="T2" fmla="*/ 88983748 w 34"/>
              <a:gd name="T3" fmla="*/ 240825803 h 34"/>
              <a:gd name="T4" fmla="*/ 125621409 w 34"/>
              <a:gd name="T5" fmla="*/ 240825803 h 34"/>
              <a:gd name="T6" fmla="*/ 151794470 w 34"/>
              <a:gd name="T7" fmla="*/ 205410412 h 34"/>
              <a:gd name="T8" fmla="*/ 177965208 w 34"/>
              <a:gd name="T9" fmla="*/ 169994980 h 34"/>
              <a:gd name="T10" fmla="*/ 177965208 w 34"/>
              <a:gd name="T11" fmla="*/ 120412901 h 34"/>
              <a:gd name="T12" fmla="*/ 177965208 w 34"/>
              <a:gd name="T13" fmla="*/ 120412901 h 34"/>
              <a:gd name="T14" fmla="*/ 177965208 w 34"/>
              <a:gd name="T15" fmla="*/ 84997490 h 34"/>
              <a:gd name="T16" fmla="*/ 151794470 w 34"/>
              <a:gd name="T17" fmla="*/ 35415401 h 34"/>
              <a:gd name="T18" fmla="*/ 125621409 w 34"/>
              <a:gd name="T19" fmla="*/ 21248707 h 34"/>
              <a:gd name="T20" fmla="*/ 88983748 w 34"/>
              <a:gd name="T21" fmla="*/ 0 h 34"/>
              <a:gd name="T22" fmla="*/ 88983748 w 34"/>
              <a:gd name="T23" fmla="*/ 0 h 34"/>
              <a:gd name="T24" fmla="*/ 62810704 w 34"/>
              <a:gd name="T25" fmla="*/ 21248707 h 34"/>
              <a:gd name="T26" fmla="*/ 26170747 w 34"/>
              <a:gd name="T27" fmla="*/ 35415401 h 34"/>
              <a:gd name="T28" fmla="*/ 15703820 w 34"/>
              <a:gd name="T29" fmla="*/ 84997490 h 34"/>
              <a:gd name="T30" fmla="*/ 0 w 34"/>
              <a:gd name="T31" fmla="*/ 120412901 h 34"/>
              <a:gd name="T32" fmla="*/ 0 w 34"/>
              <a:gd name="T33" fmla="*/ 120412901 h 34"/>
              <a:gd name="T34" fmla="*/ 15703820 w 34"/>
              <a:gd name="T35" fmla="*/ 169994980 h 34"/>
              <a:gd name="T36" fmla="*/ 26170747 w 34"/>
              <a:gd name="T37" fmla="*/ 205410412 h 34"/>
              <a:gd name="T38" fmla="*/ 62810704 w 34"/>
              <a:gd name="T39" fmla="*/ 240825803 h 34"/>
              <a:gd name="T40" fmla="*/ 88983748 w 34"/>
              <a:gd name="T41" fmla="*/ 240825803 h 34"/>
              <a:gd name="T42" fmla="*/ 88983748 w 34"/>
              <a:gd name="T43" fmla="*/ 240825803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34"/>
              <a:gd name="T68" fmla="*/ 34 w 34"/>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34">
                <a:moveTo>
                  <a:pt x="17" y="34"/>
                </a:moveTo>
                <a:lnTo>
                  <a:pt x="17" y="34"/>
                </a:lnTo>
                <a:lnTo>
                  <a:pt x="24" y="34"/>
                </a:lnTo>
                <a:lnTo>
                  <a:pt x="29" y="29"/>
                </a:lnTo>
                <a:lnTo>
                  <a:pt x="34" y="24"/>
                </a:lnTo>
                <a:lnTo>
                  <a:pt x="34" y="17"/>
                </a:lnTo>
                <a:lnTo>
                  <a:pt x="34" y="12"/>
                </a:lnTo>
                <a:lnTo>
                  <a:pt x="29" y="5"/>
                </a:lnTo>
                <a:lnTo>
                  <a:pt x="24" y="3"/>
                </a:lnTo>
                <a:lnTo>
                  <a:pt x="17" y="0"/>
                </a:lnTo>
                <a:lnTo>
                  <a:pt x="12" y="3"/>
                </a:lnTo>
                <a:lnTo>
                  <a:pt x="5" y="5"/>
                </a:lnTo>
                <a:lnTo>
                  <a:pt x="3" y="12"/>
                </a:lnTo>
                <a:lnTo>
                  <a:pt x="0" y="17"/>
                </a:lnTo>
                <a:lnTo>
                  <a:pt x="3" y="24"/>
                </a:lnTo>
                <a:lnTo>
                  <a:pt x="5" y="29"/>
                </a:lnTo>
                <a:lnTo>
                  <a:pt x="12" y="34"/>
                </a:lnTo>
                <a:lnTo>
                  <a:pt x="17" y="34"/>
                </a:lnTo>
                <a:close/>
              </a:path>
            </a:pathLst>
          </a:custGeom>
          <a:solidFill>
            <a:srgbClr val="000000"/>
          </a:solidFill>
          <a:ln w="3175">
            <a:solidFill>
              <a:srgbClr val="000000"/>
            </a:solidFill>
            <a:round/>
            <a:headEnd/>
            <a:tailEnd/>
          </a:ln>
        </p:spPr>
        <p:txBody>
          <a:bodyPr/>
          <a:lstStyle/>
          <a:p>
            <a:endParaRPr lang="en-US"/>
          </a:p>
        </p:txBody>
      </p:sp>
      <p:sp>
        <p:nvSpPr>
          <p:cNvPr id="52253" name="Line 102"/>
          <p:cNvSpPr>
            <a:spLocks noChangeAspect="1" noChangeShapeType="1"/>
          </p:cNvSpPr>
          <p:nvPr/>
        </p:nvSpPr>
        <p:spPr bwMode="auto">
          <a:xfrm>
            <a:off x="8108950" y="2978150"/>
            <a:ext cx="1588" cy="1588"/>
          </a:xfrm>
          <a:prstGeom prst="line">
            <a:avLst/>
          </a:prstGeom>
          <a:noFill/>
          <a:ln w="3175">
            <a:solidFill>
              <a:srgbClr val="000000"/>
            </a:solidFill>
            <a:round/>
            <a:headEnd/>
            <a:tailEnd/>
          </a:ln>
        </p:spPr>
        <p:txBody>
          <a:bodyPr/>
          <a:lstStyle/>
          <a:p>
            <a:endParaRPr lang="en-US"/>
          </a:p>
        </p:txBody>
      </p:sp>
      <p:sp>
        <p:nvSpPr>
          <p:cNvPr id="52254" name="Freeform 103"/>
          <p:cNvSpPr>
            <a:spLocks noChangeAspect="1"/>
          </p:cNvSpPr>
          <p:nvPr/>
        </p:nvSpPr>
        <p:spPr bwMode="auto">
          <a:xfrm>
            <a:off x="4859338" y="1957388"/>
            <a:ext cx="404812" cy="479425"/>
          </a:xfrm>
          <a:custGeom>
            <a:avLst/>
            <a:gdLst>
              <a:gd name="T0" fmla="*/ 455187334 w 179"/>
              <a:gd name="T1" fmla="*/ 1284068783 h 179"/>
              <a:gd name="T2" fmla="*/ 455187334 w 179"/>
              <a:gd name="T3" fmla="*/ 1284068783 h 179"/>
              <a:gd name="T4" fmla="*/ 552362535 w 179"/>
              <a:gd name="T5" fmla="*/ 1269720857 h 179"/>
              <a:gd name="T6" fmla="*/ 639309027 w 179"/>
              <a:gd name="T7" fmla="*/ 1233855058 h 179"/>
              <a:gd name="T8" fmla="*/ 716026529 w 179"/>
              <a:gd name="T9" fmla="*/ 1183638654 h 179"/>
              <a:gd name="T10" fmla="*/ 777399626 w 179"/>
              <a:gd name="T11" fmla="*/ 1097556452 h 179"/>
              <a:gd name="T12" fmla="*/ 838772722 w 179"/>
              <a:gd name="T13" fmla="*/ 1004298947 h 179"/>
              <a:gd name="T14" fmla="*/ 874574826 w 179"/>
              <a:gd name="T15" fmla="*/ 889523569 h 179"/>
              <a:gd name="T16" fmla="*/ 900145819 w 179"/>
              <a:gd name="T17" fmla="*/ 767572890 h 179"/>
              <a:gd name="T18" fmla="*/ 915490224 w 179"/>
              <a:gd name="T19" fmla="*/ 645622043 h 179"/>
              <a:gd name="T20" fmla="*/ 915490224 w 179"/>
              <a:gd name="T21" fmla="*/ 645622043 h 179"/>
              <a:gd name="T22" fmla="*/ 900145819 w 179"/>
              <a:gd name="T23" fmla="*/ 523671363 h 179"/>
              <a:gd name="T24" fmla="*/ 874574826 w 179"/>
              <a:gd name="T25" fmla="*/ 401720683 h 179"/>
              <a:gd name="T26" fmla="*/ 838772722 w 179"/>
              <a:gd name="T27" fmla="*/ 279769920 h 179"/>
              <a:gd name="T28" fmla="*/ 777399626 w 179"/>
              <a:gd name="T29" fmla="*/ 193685039 h 179"/>
              <a:gd name="T30" fmla="*/ 716026529 w 179"/>
              <a:gd name="T31" fmla="*/ 107602795 h 179"/>
              <a:gd name="T32" fmla="*/ 639309027 w 179"/>
              <a:gd name="T33" fmla="*/ 57389049 h 179"/>
              <a:gd name="T34" fmla="*/ 552362535 w 179"/>
              <a:gd name="T35" fmla="*/ 21520556 h 179"/>
              <a:gd name="T36" fmla="*/ 455187334 w 179"/>
              <a:gd name="T37" fmla="*/ 0 h 179"/>
              <a:gd name="T38" fmla="*/ 455187334 w 179"/>
              <a:gd name="T39" fmla="*/ 0 h 179"/>
              <a:gd name="T40" fmla="*/ 368240983 w 179"/>
              <a:gd name="T41" fmla="*/ 21520556 h 179"/>
              <a:gd name="T42" fmla="*/ 281296823 w 179"/>
              <a:gd name="T43" fmla="*/ 57389049 h 179"/>
              <a:gd name="T44" fmla="*/ 194350472 w 179"/>
              <a:gd name="T45" fmla="*/ 107602795 h 179"/>
              <a:gd name="T46" fmla="*/ 132977340 w 179"/>
              <a:gd name="T47" fmla="*/ 193685039 h 179"/>
              <a:gd name="T48" fmla="*/ 71601964 w 179"/>
              <a:gd name="T49" fmla="*/ 279769920 h 179"/>
              <a:gd name="T50" fmla="*/ 35802113 w 179"/>
              <a:gd name="T51" fmla="*/ 401720683 h 179"/>
              <a:gd name="T52" fmla="*/ 10228854 w 179"/>
              <a:gd name="T53" fmla="*/ 523671363 h 179"/>
              <a:gd name="T54" fmla="*/ 0 w 179"/>
              <a:gd name="T55" fmla="*/ 645622043 h 179"/>
              <a:gd name="T56" fmla="*/ 0 w 179"/>
              <a:gd name="T57" fmla="*/ 645622043 h 179"/>
              <a:gd name="T58" fmla="*/ 10228854 w 179"/>
              <a:gd name="T59" fmla="*/ 767572890 h 179"/>
              <a:gd name="T60" fmla="*/ 35802113 w 179"/>
              <a:gd name="T61" fmla="*/ 889523569 h 179"/>
              <a:gd name="T62" fmla="*/ 71601964 w 179"/>
              <a:gd name="T63" fmla="*/ 1004298947 h 179"/>
              <a:gd name="T64" fmla="*/ 132977340 w 179"/>
              <a:gd name="T65" fmla="*/ 1097556452 h 179"/>
              <a:gd name="T66" fmla="*/ 194350472 w 179"/>
              <a:gd name="T67" fmla="*/ 1183638654 h 179"/>
              <a:gd name="T68" fmla="*/ 281296823 w 179"/>
              <a:gd name="T69" fmla="*/ 1233855058 h 179"/>
              <a:gd name="T70" fmla="*/ 368240983 w 179"/>
              <a:gd name="T71" fmla="*/ 1269720857 h 179"/>
              <a:gd name="T72" fmla="*/ 455187334 w 179"/>
              <a:gd name="T73" fmla="*/ 1284068783 h 179"/>
              <a:gd name="T74" fmla="*/ 455187334 w 179"/>
              <a:gd name="T75" fmla="*/ 1284068783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9"/>
              <a:gd name="T115" fmla="*/ 0 h 179"/>
              <a:gd name="T116" fmla="*/ 179 w 179"/>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9" h="179">
                <a:moveTo>
                  <a:pt x="89" y="179"/>
                </a:moveTo>
                <a:lnTo>
                  <a:pt x="89" y="179"/>
                </a:lnTo>
                <a:lnTo>
                  <a:pt x="108" y="177"/>
                </a:lnTo>
                <a:lnTo>
                  <a:pt x="125" y="172"/>
                </a:lnTo>
                <a:lnTo>
                  <a:pt x="140" y="165"/>
                </a:lnTo>
                <a:lnTo>
                  <a:pt x="152" y="153"/>
                </a:lnTo>
                <a:lnTo>
                  <a:pt x="164" y="140"/>
                </a:lnTo>
                <a:lnTo>
                  <a:pt x="171" y="124"/>
                </a:lnTo>
                <a:lnTo>
                  <a:pt x="176" y="107"/>
                </a:lnTo>
                <a:lnTo>
                  <a:pt x="179" y="90"/>
                </a:lnTo>
                <a:lnTo>
                  <a:pt x="176" y="73"/>
                </a:lnTo>
                <a:lnTo>
                  <a:pt x="171" y="56"/>
                </a:lnTo>
                <a:lnTo>
                  <a:pt x="164" y="39"/>
                </a:lnTo>
                <a:lnTo>
                  <a:pt x="152" y="27"/>
                </a:lnTo>
                <a:lnTo>
                  <a:pt x="140" y="15"/>
                </a:lnTo>
                <a:lnTo>
                  <a:pt x="125" y="8"/>
                </a:lnTo>
                <a:lnTo>
                  <a:pt x="108" y="3"/>
                </a:lnTo>
                <a:lnTo>
                  <a:pt x="89" y="0"/>
                </a:lnTo>
                <a:lnTo>
                  <a:pt x="72" y="3"/>
                </a:lnTo>
                <a:lnTo>
                  <a:pt x="55" y="8"/>
                </a:lnTo>
                <a:lnTo>
                  <a:pt x="38" y="15"/>
                </a:lnTo>
                <a:lnTo>
                  <a:pt x="26" y="27"/>
                </a:lnTo>
                <a:lnTo>
                  <a:pt x="14" y="39"/>
                </a:lnTo>
                <a:lnTo>
                  <a:pt x="7" y="56"/>
                </a:lnTo>
                <a:lnTo>
                  <a:pt x="2" y="73"/>
                </a:lnTo>
                <a:lnTo>
                  <a:pt x="0" y="90"/>
                </a:lnTo>
                <a:lnTo>
                  <a:pt x="2" y="107"/>
                </a:lnTo>
                <a:lnTo>
                  <a:pt x="7" y="124"/>
                </a:lnTo>
                <a:lnTo>
                  <a:pt x="14" y="140"/>
                </a:lnTo>
                <a:lnTo>
                  <a:pt x="26" y="153"/>
                </a:lnTo>
                <a:lnTo>
                  <a:pt x="38" y="165"/>
                </a:lnTo>
                <a:lnTo>
                  <a:pt x="55" y="172"/>
                </a:lnTo>
                <a:lnTo>
                  <a:pt x="72" y="177"/>
                </a:lnTo>
                <a:lnTo>
                  <a:pt x="89" y="179"/>
                </a:lnTo>
                <a:close/>
              </a:path>
            </a:pathLst>
          </a:custGeom>
          <a:solidFill>
            <a:srgbClr val="FFFFFF"/>
          </a:solidFill>
          <a:ln w="7938">
            <a:solidFill>
              <a:srgbClr val="000000"/>
            </a:solidFill>
            <a:round/>
            <a:headEnd/>
            <a:tailEnd/>
          </a:ln>
        </p:spPr>
        <p:txBody>
          <a:bodyPr/>
          <a:lstStyle/>
          <a:p>
            <a:endParaRPr lang="en-US"/>
          </a:p>
        </p:txBody>
      </p:sp>
      <p:sp>
        <p:nvSpPr>
          <p:cNvPr id="52255" name="Line 104"/>
          <p:cNvSpPr>
            <a:spLocks noChangeAspect="1" noChangeShapeType="1"/>
          </p:cNvSpPr>
          <p:nvPr/>
        </p:nvSpPr>
        <p:spPr bwMode="auto">
          <a:xfrm>
            <a:off x="4864100" y="2139950"/>
            <a:ext cx="65088" cy="1588"/>
          </a:xfrm>
          <a:prstGeom prst="line">
            <a:avLst/>
          </a:prstGeom>
          <a:noFill/>
          <a:ln w="7938">
            <a:solidFill>
              <a:srgbClr val="000000"/>
            </a:solidFill>
            <a:round/>
            <a:headEnd/>
            <a:tailEnd/>
          </a:ln>
        </p:spPr>
        <p:txBody>
          <a:bodyPr/>
          <a:lstStyle/>
          <a:p>
            <a:endParaRPr lang="en-US"/>
          </a:p>
        </p:txBody>
      </p:sp>
      <p:sp>
        <p:nvSpPr>
          <p:cNvPr id="52256" name="Line 105"/>
          <p:cNvSpPr>
            <a:spLocks noChangeAspect="1" noChangeShapeType="1"/>
          </p:cNvSpPr>
          <p:nvPr/>
        </p:nvSpPr>
        <p:spPr bwMode="auto">
          <a:xfrm>
            <a:off x="4951413" y="2139950"/>
            <a:ext cx="66675" cy="1588"/>
          </a:xfrm>
          <a:prstGeom prst="line">
            <a:avLst/>
          </a:prstGeom>
          <a:noFill/>
          <a:ln w="7938">
            <a:solidFill>
              <a:srgbClr val="000000"/>
            </a:solidFill>
            <a:round/>
            <a:headEnd/>
            <a:tailEnd/>
          </a:ln>
        </p:spPr>
        <p:txBody>
          <a:bodyPr/>
          <a:lstStyle/>
          <a:p>
            <a:endParaRPr lang="en-US"/>
          </a:p>
        </p:txBody>
      </p:sp>
      <p:sp>
        <p:nvSpPr>
          <p:cNvPr id="52257" name="Line 106"/>
          <p:cNvSpPr>
            <a:spLocks noChangeAspect="1" noChangeShapeType="1"/>
          </p:cNvSpPr>
          <p:nvPr/>
        </p:nvSpPr>
        <p:spPr bwMode="auto">
          <a:xfrm>
            <a:off x="5037138" y="2139950"/>
            <a:ext cx="66675" cy="1588"/>
          </a:xfrm>
          <a:prstGeom prst="line">
            <a:avLst/>
          </a:prstGeom>
          <a:noFill/>
          <a:ln w="7938">
            <a:solidFill>
              <a:srgbClr val="000000"/>
            </a:solidFill>
            <a:round/>
            <a:headEnd/>
            <a:tailEnd/>
          </a:ln>
        </p:spPr>
        <p:txBody>
          <a:bodyPr/>
          <a:lstStyle/>
          <a:p>
            <a:endParaRPr lang="en-US"/>
          </a:p>
        </p:txBody>
      </p:sp>
      <p:sp>
        <p:nvSpPr>
          <p:cNvPr id="52258" name="Line 107"/>
          <p:cNvSpPr>
            <a:spLocks noChangeAspect="1" noChangeShapeType="1"/>
          </p:cNvSpPr>
          <p:nvPr/>
        </p:nvSpPr>
        <p:spPr bwMode="auto">
          <a:xfrm>
            <a:off x="5124450" y="2139950"/>
            <a:ext cx="66675" cy="1588"/>
          </a:xfrm>
          <a:prstGeom prst="line">
            <a:avLst/>
          </a:prstGeom>
          <a:noFill/>
          <a:ln w="7938">
            <a:solidFill>
              <a:srgbClr val="000000"/>
            </a:solidFill>
            <a:round/>
            <a:headEnd/>
            <a:tailEnd/>
          </a:ln>
        </p:spPr>
        <p:txBody>
          <a:bodyPr/>
          <a:lstStyle/>
          <a:p>
            <a:endParaRPr lang="en-US"/>
          </a:p>
        </p:txBody>
      </p:sp>
      <p:sp>
        <p:nvSpPr>
          <p:cNvPr id="52259" name="Line 108"/>
          <p:cNvSpPr>
            <a:spLocks noChangeAspect="1" noChangeShapeType="1"/>
          </p:cNvSpPr>
          <p:nvPr/>
        </p:nvSpPr>
        <p:spPr bwMode="auto">
          <a:xfrm>
            <a:off x="5214938" y="2139950"/>
            <a:ext cx="41275" cy="1588"/>
          </a:xfrm>
          <a:prstGeom prst="line">
            <a:avLst/>
          </a:prstGeom>
          <a:noFill/>
          <a:ln w="7938">
            <a:solidFill>
              <a:srgbClr val="000000"/>
            </a:solidFill>
            <a:round/>
            <a:headEnd/>
            <a:tailEnd/>
          </a:ln>
        </p:spPr>
        <p:txBody>
          <a:bodyPr/>
          <a:lstStyle/>
          <a:p>
            <a:endParaRPr lang="en-US"/>
          </a:p>
        </p:txBody>
      </p:sp>
      <p:sp>
        <p:nvSpPr>
          <p:cNvPr id="52260" name="Freeform 109"/>
          <p:cNvSpPr>
            <a:spLocks noChangeAspect="1"/>
          </p:cNvSpPr>
          <p:nvPr/>
        </p:nvSpPr>
        <p:spPr bwMode="auto">
          <a:xfrm>
            <a:off x="4940300" y="2030413"/>
            <a:ext cx="266700" cy="282575"/>
          </a:xfrm>
          <a:custGeom>
            <a:avLst/>
            <a:gdLst>
              <a:gd name="T0" fmla="*/ 0 w 118"/>
              <a:gd name="T1" fmla="*/ 668009940 h 106"/>
              <a:gd name="T2" fmla="*/ 61300319 w 118"/>
              <a:gd name="T3" fmla="*/ 632477477 h 106"/>
              <a:gd name="T4" fmla="*/ 61300319 w 118"/>
              <a:gd name="T5" fmla="*/ 0 h 106"/>
              <a:gd name="T6" fmla="*/ 97058469 w 118"/>
              <a:gd name="T7" fmla="*/ 99490405 h 106"/>
              <a:gd name="T8" fmla="*/ 296285683 w 118"/>
              <a:gd name="T9" fmla="*/ 156343946 h 106"/>
              <a:gd name="T10" fmla="*/ 296285683 w 118"/>
              <a:gd name="T11" fmla="*/ 156343946 h 106"/>
              <a:gd name="T12" fmla="*/ 321827852 w 118"/>
              <a:gd name="T13" fmla="*/ 184769425 h 106"/>
              <a:gd name="T14" fmla="*/ 347370021 w 118"/>
              <a:gd name="T15" fmla="*/ 220301888 h 106"/>
              <a:gd name="T16" fmla="*/ 367801948 w 118"/>
              <a:gd name="T17" fmla="*/ 326899277 h 106"/>
              <a:gd name="T18" fmla="*/ 495510532 w 118"/>
              <a:gd name="T19" fmla="*/ 753289085 h 106"/>
              <a:gd name="T20" fmla="*/ 495510532 w 118"/>
              <a:gd name="T21" fmla="*/ 753289085 h 106"/>
              <a:gd name="T22" fmla="*/ 515944719 w 118"/>
              <a:gd name="T23" fmla="*/ 739075033 h 106"/>
              <a:gd name="T24" fmla="*/ 541486888 w 118"/>
              <a:gd name="T25" fmla="*/ 703542570 h 106"/>
              <a:gd name="T26" fmla="*/ 602787330 w 118"/>
              <a:gd name="T27" fmla="*/ 703542570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106"/>
              <a:gd name="T44" fmla="*/ 118 w 11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106">
                <a:moveTo>
                  <a:pt x="0" y="94"/>
                </a:moveTo>
                <a:lnTo>
                  <a:pt x="12" y="89"/>
                </a:lnTo>
                <a:lnTo>
                  <a:pt x="12" y="0"/>
                </a:lnTo>
                <a:lnTo>
                  <a:pt x="19" y="14"/>
                </a:lnTo>
                <a:lnTo>
                  <a:pt x="58" y="22"/>
                </a:lnTo>
                <a:lnTo>
                  <a:pt x="63" y="26"/>
                </a:lnTo>
                <a:lnTo>
                  <a:pt x="68" y="31"/>
                </a:lnTo>
                <a:lnTo>
                  <a:pt x="72" y="46"/>
                </a:lnTo>
                <a:lnTo>
                  <a:pt x="97" y="106"/>
                </a:lnTo>
                <a:lnTo>
                  <a:pt x="101" y="104"/>
                </a:lnTo>
                <a:lnTo>
                  <a:pt x="106" y="99"/>
                </a:lnTo>
                <a:lnTo>
                  <a:pt x="118" y="99"/>
                </a:lnTo>
              </a:path>
            </a:pathLst>
          </a:custGeom>
          <a:noFill/>
          <a:ln w="15875">
            <a:solidFill>
              <a:srgbClr val="000000"/>
            </a:solidFill>
            <a:round/>
            <a:headEnd/>
            <a:tailEnd/>
          </a:ln>
        </p:spPr>
        <p:txBody>
          <a:bodyPr/>
          <a:lstStyle/>
          <a:p>
            <a:endParaRPr lang="en-US"/>
          </a:p>
        </p:txBody>
      </p:sp>
      <p:sp>
        <p:nvSpPr>
          <p:cNvPr id="52261" name="Text Box 276"/>
          <p:cNvSpPr txBox="1">
            <a:spLocks noChangeArrowheads="1"/>
          </p:cNvSpPr>
          <p:nvPr/>
        </p:nvSpPr>
        <p:spPr bwMode="auto">
          <a:xfrm>
            <a:off x="4460875" y="3903663"/>
            <a:ext cx="4279900" cy="1803400"/>
          </a:xfrm>
          <a:prstGeom prst="rect">
            <a:avLst/>
          </a:prstGeom>
          <a:noFill/>
          <a:ln w="19050">
            <a:noFill/>
            <a:miter lim="800000"/>
            <a:headEnd/>
            <a:tailEnd/>
          </a:ln>
        </p:spPr>
        <p:txBody>
          <a:bodyPr>
            <a:spAutoFit/>
          </a:bodyPr>
          <a:lstStyle/>
          <a:p>
            <a:r>
              <a:rPr lang="en-US" sz="1600" b="0" i="1">
                <a:latin typeface="Times New Roman" pitchFamily="18" charset="0"/>
              </a:rPr>
              <a:t>R</a:t>
            </a:r>
            <a:r>
              <a:rPr lang="en-US" sz="1600" b="0" baseline="-25000">
                <a:latin typeface="Times New Roman" pitchFamily="18" charset="0"/>
              </a:rPr>
              <a:t>t</a:t>
            </a:r>
            <a:r>
              <a:rPr lang="en-US" sz="1600" b="0">
                <a:latin typeface="Times New Roman" pitchFamily="18" charset="0"/>
              </a:rPr>
              <a:t>  =  all the series resistance lumped together</a:t>
            </a:r>
          </a:p>
          <a:p>
            <a:r>
              <a:rPr lang="en-US" sz="1600" b="0">
                <a:latin typeface="Times New Roman" pitchFamily="18" charset="0"/>
              </a:rPr>
              <a:t>          (ranges from 1 to 100 M</a:t>
            </a:r>
            <a:r>
              <a:rPr lang="en-US" sz="1600" b="0"/>
              <a:t>W</a:t>
            </a:r>
            <a:r>
              <a:rPr lang="en-US" sz="1600" b="0">
                <a:latin typeface="Times New Roman" pitchFamily="18" charset="0"/>
              </a:rPr>
              <a:t>)</a:t>
            </a:r>
          </a:p>
          <a:p>
            <a:r>
              <a:rPr lang="en-US" sz="1600" b="0" i="1">
                <a:latin typeface="Times New Roman" pitchFamily="18" charset="0"/>
              </a:rPr>
              <a:t>C</a:t>
            </a:r>
            <a:r>
              <a:rPr lang="en-US" sz="1600" b="0" baseline="-25000">
                <a:latin typeface="Times New Roman" pitchFamily="18" charset="0"/>
              </a:rPr>
              <a:t>t</a:t>
            </a:r>
            <a:r>
              <a:rPr lang="en-US" sz="1600" b="0">
                <a:latin typeface="Times New Roman" pitchFamily="18" charset="0"/>
              </a:rPr>
              <a:t>  =  total distributed capacitance lumped</a:t>
            </a:r>
          </a:p>
          <a:p>
            <a:r>
              <a:rPr lang="en-US" sz="1600" b="0">
                <a:latin typeface="Times New Roman" pitchFamily="18" charset="0"/>
              </a:rPr>
              <a:t>          together (total is tens of pF)</a:t>
            </a:r>
          </a:p>
          <a:p>
            <a:r>
              <a:rPr lang="en-US" sz="1600" b="0" i="1">
                <a:latin typeface="Times New Roman" pitchFamily="18" charset="0"/>
              </a:rPr>
              <a:t>E</a:t>
            </a:r>
            <a:r>
              <a:rPr lang="en-US" sz="1600" b="0" baseline="-25000">
                <a:latin typeface="Times New Roman" pitchFamily="18" charset="0"/>
              </a:rPr>
              <a:t>m</a:t>
            </a:r>
            <a:r>
              <a:rPr lang="en-US" sz="1600" b="0">
                <a:latin typeface="Times New Roman" pitchFamily="18" charset="0"/>
              </a:rPr>
              <a:t> =  all the dc potentials lumped together</a:t>
            </a:r>
          </a:p>
          <a:p>
            <a:endParaRPr lang="en-US" sz="1600" b="0" i="1">
              <a:latin typeface="Times New Roman" pitchFamily="18" charset="0"/>
            </a:endParaRPr>
          </a:p>
          <a:p>
            <a:r>
              <a:rPr lang="en-US" sz="1600" i="1" u="sng">
                <a:latin typeface="Arial" pitchFamily="34" charset="0"/>
              </a:rPr>
              <a:t>Behaves like a low-pass filter.</a:t>
            </a:r>
            <a:endParaRPr lang="en-US" sz="1600" b="0" i="1" u="sng">
              <a:latin typeface="Times New Roman" pitchFamily="18" charset="0"/>
            </a:endParaRPr>
          </a:p>
        </p:txBody>
      </p:sp>
      <p:sp>
        <p:nvSpPr>
          <p:cNvPr id="3" name="Footer Placeholder 2"/>
          <p:cNvSpPr>
            <a:spLocks noGrp="1"/>
          </p:cNvSpPr>
          <p:nvPr>
            <p:ph type="ftr" sz="quarter" idx="11"/>
          </p:nvPr>
        </p:nvSpPr>
        <p:spPr/>
        <p:txBody>
          <a:bodyPr/>
          <a:lstStyle/>
          <a:p>
            <a:r>
              <a:rPr lang="en-US" smtClean="0"/>
              <a:t>J.K.Roy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4"/>
          <p:cNvSpPr>
            <a:spLocks/>
          </p:cNvSpPr>
          <p:nvPr/>
        </p:nvSpPr>
        <p:spPr bwMode="auto">
          <a:xfrm>
            <a:off x="4756150" y="582613"/>
            <a:ext cx="3373438" cy="695325"/>
          </a:xfrm>
          <a:custGeom>
            <a:avLst/>
            <a:gdLst>
              <a:gd name="T0" fmla="*/ 2147483647 w 2125"/>
              <a:gd name="T1" fmla="*/ 1103828527 h 438"/>
              <a:gd name="T2" fmla="*/ 2147483647 w 2125"/>
              <a:gd name="T3" fmla="*/ 0 h 438"/>
              <a:gd name="T4" fmla="*/ 2147483647 w 2125"/>
              <a:gd name="T5" fmla="*/ 0 h 438"/>
              <a:gd name="T6" fmla="*/ 2147483647 w 2125"/>
              <a:gd name="T7" fmla="*/ 1103828527 h 438"/>
              <a:gd name="T8" fmla="*/ 1381045592 w 2125"/>
              <a:gd name="T9" fmla="*/ 1103828527 h 438"/>
              <a:gd name="T10" fmla="*/ 1381045592 w 2125"/>
              <a:gd name="T11" fmla="*/ 0 h 438"/>
              <a:gd name="T12" fmla="*/ 0 w 2125"/>
              <a:gd name="T13" fmla="*/ 0 h 438"/>
              <a:gd name="T14" fmla="*/ 0 w 2125"/>
              <a:gd name="T15" fmla="*/ 1103828527 h 438"/>
              <a:gd name="T16" fmla="*/ 0 60000 65536"/>
              <a:gd name="T17" fmla="*/ 0 60000 65536"/>
              <a:gd name="T18" fmla="*/ 0 60000 65536"/>
              <a:gd name="T19" fmla="*/ 0 60000 65536"/>
              <a:gd name="T20" fmla="*/ 0 60000 65536"/>
              <a:gd name="T21" fmla="*/ 0 60000 65536"/>
              <a:gd name="T22" fmla="*/ 0 60000 65536"/>
              <a:gd name="T23" fmla="*/ 0 60000 65536"/>
              <a:gd name="T24" fmla="*/ 0 w 2125"/>
              <a:gd name="T25" fmla="*/ 0 h 438"/>
              <a:gd name="T26" fmla="*/ 2125 w 2125"/>
              <a:gd name="T27" fmla="*/ 438 h 4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5" h="438">
                <a:moveTo>
                  <a:pt x="2125" y="438"/>
                </a:moveTo>
                <a:lnTo>
                  <a:pt x="2125" y="0"/>
                </a:lnTo>
                <a:lnTo>
                  <a:pt x="1514" y="0"/>
                </a:lnTo>
                <a:lnTo>
                  <a:pt x="1514" y="438"/>
                </a:lnTo>
                <a:lnTo>
                  <a:pt x="548" y="438"/>
                </a:lnTo>
                <a:lnTo>
                  <a:pt x="548" y="0"/>
                </a:lnTo>
                <a:lnTo>
                  <a:pt x="0" y="0"/>
                </a:lnTo>
                <a:lnTo>
                  <a:pt x="0" y="438"/>
                </a:lnTo>
              </a:path>
            </a:pathLst>
          </a:custGeom>
          <a:noFill/>
          <a:ln w="19050">
            <a:solidFill>
              <a:srgbClr val="000000"/>
            </a:solidFill>
            <a:round/>
            <a:headEnd/>
            <a:tailEnd/>
          </a:ln>
        </p:spPr>
        <p:txBody>
          <a:bodyPr/>
          <a:lstStyle/>
          <a:p>
            <a:endParaRPr lang="en-US"/>
          </a:p>
        </p:txBody>
      </p:sp>
      <p:sp>
        <p:nvSpPr>
          <p:cNvPr id="53251" name="Line 5"/>
          <p:cNvSpPr>
            <a:spLocks noChangeShapeType="1"/>
          </p:cNvSpPr>
          <p:nvPr/>
        </p:nvSpPr>
        <p:spPr bwMode="auto">
          <a:xfrm>
            <a:off x="4229100" y="1277938"/>
            <a:ext cx="4303713" cy="1587"/>
          </a:xfrm>
          <a:prstGeom prst="line">
            <a:avLst/>
          </a:prstGeom>
          <a:noFill/>
          <a:ln w="11113">
            <a:solidFill>
              <a:srgbClr val="000000"/>
            </a:solidFill>
            <a:round/>
            <a:headEnd/>
            <a:tailEnd/>
          </a:ln>
        </p:spPr>
        <p:txBody>
          <a:bodyPr/>
          <a:lstStyle/>
          <a:p>
            <a:endParaRPr lang="en-US"/>
          </a:p>
        </p:txBody>
      </p:sp>
      <p:sp>
        <p:nvSpPr>
          <p:cNvPr id="53252" name="Freeform 6"/>
          <p:cNvSpPr>
            <a:spLocks/>
          </p:cNvSpPr>
          <p:nvPr/>
        </p:nvSpPr>
        <p:spPr bwMode="auto">
          <a:xfrm>
            <a:off x="4756150" y="1941513"/>
            <a:ext cx="3776663" cy="693737"/>
          </a:xfrm>
          <a:custGeom>
            <a:avLst/>
            <a:gdLst>
              <a:gd name="T0" fmla="*/ 2147483647 w 2379"/>
              <a:gd name="T1" fmla="*/ 1000500634 h 437"/>
              <a:gd name="T2" fmla="*/ 2147483647 w 2379"/>
              <a:gd name="T3" fmla="*/ 1000500634 h 437"/>
              <a:gd name="T4" fmla="*/ 2147483647 w 2379"/>
              <a:gd name="T5" fmla="*/ 919855714 h 437"/>
              <a:gd name="T6" fmla="*/ 2147483647 w 2379"/>
              <a:gd name="T7" fmla="*/ 836691435 h 437"/>
              <a:gd name="T8" fmla="*/ 2147483647 w 2379"/>
              <a:gd name="T9" fmla="*/ 751006010 h 437"/>
              <a:gd name="T10" fmla="*/ 2147483647 w 2379"/>
              <a:gd name="T11" fmla="*/ 708162603 h 437"/>
              <a:gd name="T12" fmla="*/ 2147483647 w 2379"/>
              <a:gd name="T13" fmla="*/ 665320783 h 437"/>
              <a:gd name="T14" fmla="*/ 2147483647 w 2379"/>
              <a:gd name="T15" fmla="*/ 0 h 437"/>
              <a:gd name="T16" fmla="*/ 2147483647 w 2379"/>
              <a:gd name="T17" fmla="*/ 0 h 437"/>
              <a:gd name="T18" fmla="*/ 2147483647 w 2379"/>
              <a:gd name="T19" fmla="*/ 0 h 437"/>
              <a:gd name="T20" fmla="*/ 2147483647 w 2379"/>
              <a:gd name="T21" fmla="*/ 5040309 h 437"/>
              <a:gd name="T22" fmla="*/ 2147483647 w 2379"/>
              <a:gd name="T23" fmla="*/ 17640289 h 437"/>
              <a:gd name="T24" fmla="*/ 2147483647 w 2379"/>
              <a:gd name="T25" fmla="*/ 30241857 h 437"/>
              <a:gd name="T26" fmla="*/ 2147483647 w 2379"/>
              <a:gd name="T27" fmla="*/ 47882140 h 437"/>
              <a:gd name="T28" fmla="*/ 2147483647 w 2379"/>
              <a:gd name="T29" fmla="*/ 73083689 h 437"/>
              <a:gd name="T30" fmla="*/ 2147483647 w 2379"/>
              <a:gd name="T31" fmla="*/ 95765867 h 437"/>
              <a:gd name="T32" fmla="*/ 2147483647 w 2379"/>
              <a:gd name="T33" fmla="*/ 120967429 h 437"/>
              <a:gd name="T34" fmla="*/ 2147483647 w 2379"/>
              <a:gd name="T35" fmla="*/ 156249581 h 437"/>
              <a:gd name="T36" fmla="*/ 2147483647 w 2379"/>
              <a:gd name="T37" fmla="*/ 189010786 h 437"/>
              <a:gd name="T38" fmla="*/ 2147483647 w 2379"/>
              <a:gd name="T39" fmla="*/ 224292987 h 437"/>
              <a:gd name="T40" fmla="*/ 2147483647 w 2379"/>
              <a:gd name="T41" fmla="*/ 259575140 h 437"/>
              <a:gd name="T42" fmla="*/ 2147483647 w 2379"/>
              <a:gd name="T43" fmla="*/ 302418547 h 437"/>
              <a:gd name="T44" fmla="*/ 2147483647 w 2379"/>
              <a:gd name="T45" fmla="*/ 345260366 h 437"/>
              <a:gd name="T46" fmla="*/ 2147483647 w 2379"/>
              <a:gd name="T47" fmla="*/ 388103774 h 437"/>
              <a:gd name="T48" fmla="*/ 2147483647 w 2379"/>
              <a:gd name="T49" fmla="*/ 435986000 h 437"/>
              <a:gd name="T50" fmla="*/ 2147483647 w 2379"/>
              <a:gd name="T51" fmla="*/ 1101306783 h 437"/>
              <a:gd name="T52" fmla="*/ 2147483647 w 2379"/>
              <a:gd name="T53" fmla="*/ 1101306783 h 437"/>
              <a:gd name="T54" fmla="*/ 2147483647 w 2379"/>
              <a:gd name="T55" fmla="*/ 1101306783 h 437"/>
              <a:gd name="T56" fmla="*/ 2147483647 w 2379"/>
              <a:gd name="T57" fmla="*/ 1071064938 h 437"/>
              <a:gd name="T58" fmla="*/ 2094250849 w 2379"/>
              <a:gd name="T59" fmla="*/ 1030742479 h 437"/>
              <a:gd name="T60" fmla="*/ 1963202760 w 2379"/>
              <a:gd name="T61" fmla="*/ 975299097 h 437"/>
              <a:gd name="T62" fmla="*/ 1822074050 w 2379"/>
              <a:gd name="T63" fmla="*/ 919855714 h 437"/>
              <a:gd name="T64" fmla="*/ 1688505012 w 2379"/>
              <a:gd name="T65" fmla="*/ 854331717 h 437"/>
              <a:gd name="T66" fmla="*/ 1567537148 w 2379"/>
              <a:gd name="T67" fmla="*/ 786288162 h 437"/>
              <a:gd name="T68" fmla="*/ 1464211565 w 2379"/>
              <a:gd name="T69" fmla="*/ 725804473 h 437"/>
              <a:gd name="T70" fmla="*/ 1381045638 w 2379"/>
              <a:gd name="T71" fmla="*/ 665320783 h 437"/>
              <a:gd name="T72" fmla="*/ 1381045638 w 2379"/>
              <a:gd name="T73" fmla="*/ 0 h 437"/>
              <a:gd name="T74" fmla="*/ 1381045638 w 2379"/>
              <a:gd name="T75" fmla="*/ 0 h 437"/>
              <a:gd name="T76" fmla="*/ 1260078171 w 2379"/>
              <a:gd name="T77" fmla="*/ 0 h 437"/>
              <a:gd name="T78" fmla="*/ 1144151016 w 2379"/>
              <a:gd name="T79" fmla="*/ 5040309 h 437"/>
              <a:gd name="T80" fmla="*/ 1035785121 w 2379"/>
              <a:gd name="T81" fmla="*/ 17640289 h 437"/>
              <a:gd name="T82" fmla="*/ 932457950 w 2379"/>
              <a:gd name="T83" fmla="*/ 30241857 h 437"/>
              <a:gd name="T84" fmla="*/ 829132168 w 2379"/>
              <a:gd name="T85" fmla="*/ 47882140 h 437"/>
              <a:gd name="T86" fmla="*/ 738406568 w 2379"/>
              <a:gd name="T87" fmla="*/ 73083689 h 437"/>
              <a:gd name="T88" fmla="*/ 647680968 w 2379"/>
              <a:gd name="T89" fmla="*/ 95765867 h 437"/>
              <a:gd name="T90" fmla="*/ 569555353 w 2379"/>
              <a:gd name="T91" fmla="*/ 120967429 h 437"/>
              <a:gd name="T92" fmla="*/ 483870064 w 2379"/>
              <a:gd name="T93" fmla="*/ 156249581 h 437"/>
              <a:gd name="T94" fmla="*/ 410786247 w 2379"/>
              <a:gd name="T95" fmla="*/ 189010786 h 437"/>
              <a:gd name="T96" fmla="*/ 267136587 w 2379"/>
              <a:gd name="T97" fmla="*/ 259575140 h 437"/>
              <a:gd name="T98" fmla="*/ 126007827 w 2379"/>
              <a:gd name="T99" fmla="*/ 345260366 h 437"/>
              <a:gd name="T100" fmla="*/ 0 w 2379"/>
              <a:gd name="T101" fmla="*/ 435986000 h 437"/>
              <a:gd name="T102" fmla="*/ 0 w 2379"/>
              <a:gd name="T103" fmla="*/ 1101306783 h 4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79"/>
              <a:gd name="T157" fmla="*/ 0 h 437"/>
              <a:gd name="T158" fmla="*/ 2379 w 2379"/>
              <a:gd name="T159" fmla="*/ 437 h 4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79" h="437">
                <a:moveTo>
                  <a:pt x="2379" y="397"/>
                </a:moveTo>
                <a:lnTo>
                  <a:pt x="2379" y="397"/>
                </a:lnTo>
                <a:lnTo>
                  <a:pt x="2307" y="365"/>
                </a:lnTo>
                <a:lnTo>
                  <a:pt x="2235" y="332"/>
                </a:lnTo>
                <a:lnTo>
                  <a:pt x="2173" y="298"/>
                </a:lnTo>
                <a:lnTo>
                  <a:pt x="2149" y="281"/>
                </a:lnTo>
                <a:lnTo>
                  <a:pt x="2127" y="264"/>
                </a:lnTo>
                <a:lnTo>
                  <a:pt x="2127" y="0"/>
                </a:lnTo>
                <a:lnTo>
                  <a:pt x="2077" y="0"/>
                </a:lnTo>
                <a:lnTo>
                  <a:pt x="2028" y="2"/>
                </a:lnTo>
                <a:lnTo>
                  <a:pt x="1983" y="7"/>
                </a:lnTo>
                <a:lnTo>
                  <a:pt x="1937" y="12"/>
                </a:lnTo>
                <a:lnTo>
                  <a:pt x="1894" y="19"/>
                </a:lnTo>
                <a:lnTo>
                  <a:pt x="1851" y="29"/>
                </a:lnTo>
                <a:lnTo>
                  <a:pt x="1810" y="38"/>
                </a:lnTo>
                <a:lnTo>
                  <a:pt x="1771" y="48"/>
                </a:lnTo>
                <a:lnTo>
                  <a:pt x="1733" y="62"/>
                </a:lnTo>
                <a:lnTo>
                  <a:pt x="1697" y="75"/>
                </a:lnTo>
                <a:lnTo>
                  <a:pt x="1663" y="89"/>
                </a:lnTo>
                <a:lnTo>
                  <a:pt x="1629" y="103"/>
                </a:lnTo>
                <a:lnTo>
                  <a:pt x="1598" y="120"/>
                </a:lnTo>
                <a:lnTo>
                  <a:pt x="1569" y="137"/>
                </a:lnTo>
                <a:lnTo>
                  <a:pt x="1543" y="154"/>
                </a:lnTo>
                <a:lnTo>
                  <a:pt x="1516" y="173"/>
                </a:lnTo>
                <a:lnTo>
                  <a:pt x="1516" y="437"/>
                </a:lnTo>
                <a:lnTo>
                  <a:pt x="925" y="437"/>
                </a:lnTo>
                <a:lnTo>
                  <a:pt x="882" y="425"/>
                </a:lnTo>
                <a:lnTo>
                  <a:pt x="831" y="409"/>
                </a:lnTo>
                <a:lnTo>
                  <a:pt x="779" y="387"/>
                </a:lnTo>
                <a:lnTo>
                  <a:pt x="723" y="365"/>
                </a:lnTo>
                <a:lnTo>
                  <a:pt x="670" y="339"/>
                </a:lnTo>
                <a:lnTo>
                  <a:pt x="622" y="312"/>
                </a:lnTo>
                <a:lnTo>
                  <a:pt x="581" y="288"/>
                </a:lnTo>
                <a:lnTo>
                  <a:pt x="548" y="264"/>
                </a:lnTo>
                <a:lnTo>
                  <a:pt x="548" y="0"/>
                </a:lnTo>
                <a:lnTo>
                  <a:pt x="500" y="0"/>
                </a:lnTo>
                <a:lnTo>
                  <a:pt x="454" y="2"/>
                </a:lnTo>
                <a:lnTo>
                  <a:pt x="411" y="7"/>
                </a:lnTo>
                <a:lnTo>
                  <a:pt x="370" y="12"/>
                </a:lnTo>
                <a:lnTo>
                  <a:pt x="329" y="19"/>
                </a:lnTo>
                <a:lnTo>
                  <a:pt x="293" y="29"/>
                </a:lnTo>
                <a:lnTo>
                  <a:pt x="257" y="38"/>
                </a:lnTo>
                <a:lnTo>
                  <a:pt x="226" y="48"/>
                </a:lnTo>
                <a:lnTo>
                  <a:pt x="192" y="62"/>
                </a:lnTo>
                <a:lnTo>
                  <a:pt x="163" y="75"/>
                </a:lnTo>
                <a:lnTo>
                  <a:pt x="106" y="103"/>
                </a:lnTo>
                <a:lnTo>
                  <a:pt x="50" y="137"/>
                </a:lnTo>
                <a:lnTo>
                  <a:pt x="0" y="173"/>
                </a:lnTo>
                <a:lnTo>
                  <a:pt x="0" y="437"/>
                </a:lnTo>
              </a:path>
            </a:pathLst>
          </a:custGeom>
          <a:noFill/>
          <a:ln w="19050">
            <a:solidFill>
              <a:srgbClr val="000000"/>
            </a:solidFill>
            <a:round/>
            <a:headEnd/>
            <a:tailEnd/>
          </a:ln>
        </p:spPr>
        <p:txBody>
          <a:bodyPr/>
          <a:lstStyle/>
          <a:p>
            <a:endParaRPr lang="en-US"/>
          </a:p>
        </p:txBody>
      </p:sp>
      <p:sp>
        <p:nvSpPr>
          <p:cNvPr id="53253" name="Line 7"/>
          <p:cNvSpPr>
            <a:spLocks noChangeShapeType="1"/>
          </p:cNvSpPr>
          <p:nvPr/>
        </p:nvSpPr>
        <p:spPr bwMode="auto">
          <a:xfrm>
            <a:off x="4229100" y="2635250"/>
            <a:ext cx="4303713" cy="1588"/>
          </a:xfrm>
          <a:prstGeom prst="line">
            <a:avLst/>
          </a:prstGeom>
          <a:noFill/>
          <a:ln w="11113">
            <a:solidFill>
              <a:srgbClr val="000000"/>
            </a:solidFill>
            <a:round/>
            <a:headEnd/>
            <a:tailEnd/>
          </a:ln>
        </p:spPr>
        <p:txBody>
          <a:bodyPr/>
          <a:lstStyle/>
          <a:p>
            <a:endParaRPr lang="en-US"/>
          </a:p>
        </p:txBody>
      </p:sp>
      <p:sp>
        <p:nvSpPr>
          <p:cNvPr id="53254" name="Freeform 8"/>
          <p:cNvSpPr>
            <a:spLocks/>
          </p:cNvSpPr>
          <p:nvPr/>
        </p:nvSpPr>
        <p:spPr bwMode="auto">
          <a:xfrm>
            <a:off x="4756150" y="3544888"/>
            <a:ext cx="3373438" cy="693737"/>
          </a:xfrm>
          <a:custGeom>
            <a:avLst/>
            <a:gdLst>
              <a:gd name="T0" fmla="*/ 2147483647 w 2125"/>
              <a:gd name="T1" fmla="*/ 1101306783 h 437"/>
              <a:gd name="T2" fmla="*/ 2147483647 w 2125"/>
              <a:gd name="T3" fmla="*/ 0 h 437"/>
              <a:gd name="T4" fmla="*/ 2147483647 w 2125"/>
              <a:gd name="T5" fmla="*/ 0 h 437"/>
              <a:gd name="T6" fmla="*/ 2147483647 w 2125"/>
              <a:gd name="T7" fmla="*/ 1101306783 h 437"/>
              <a:gd name="T8" fmla="*/ 1381045592 w 2125"/>
              <a:gd name="T9" fmla="*/ 1101306783 h 437"/>
              <a:gd name="T10" fmla="*/ 1381045592 w 2125"/>
              <a:gd name="T11" fmla="*/ 0 h 437"/>
              <a:gd name="T12" fmla="*/ 0 w 2125"/>
              <a:gd name="T13" fmla="*/ 0 h 437"/>
              <a:gd name="T14" fmla="*/ 0 w 2125"/>
              <a:gd name="T15" fmla="*/ 1101306783 h 437"/>
              <a:gd name="T16" fmla="*/ 0 60000 65536"/>
              <a:gd name="T17" fmla="*/ 0 60000 65536"/>
              <a:gd name="T18" fmla="*/ 0 60000 65536"/>
              <a:gd name="T19" fmla="*/ 0 60000 65536"/>
              <a:gd name="T20" fmla="*/ 0 60000 65536"/>
              <a:gd name="T21" fmla="*/ 0 60000 65536"/>
              <a:gd name="T22" fmla="*/ 0 60000 65536"/>
              <a:gd name="T23" fmla="*/ 0 60000 65536"/>
              <a:gd name="T24" fmla="*/ 0 w 2125"/>
              <a:gd name="T25" fmla="*/ 0 h 437"/>
              <a:gd name="T26" fmla="*/ 2125 w 2125"/>
              <a:gd name="T27" fmla="*/ 437 h 4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5" h="437">
                <a:moveTo>
                  <a:pt x="2125" y="437"/>
                </a:moveTo>
                <a:lnTo>
                  <a:pt x="2125" y="0"/>
                </a:lnTo>
                <a:lnTo>
                  <a:pt x="1514" y="0"/>
                </a:lnTo>
                <a:lnTo>
                  <a:pt x="1514" y="437"/>
                </a:lnTo>
                <a:lnTo>
                  <a:pt x="548" y="437"/>
                </a:lnTo>
                <a:lnTo>
                  <a:pt x="548" y="0"/>
                </a:lnTo>
                <a:lnTo>
                  <a:pt x="0" y="0"/>
                </a:lnTo>
                <a:lnTo>
                  <a:pt x="0" y="437"/>
                </a:lnTo>
              </a:path>
            </a:pathLst>
          </a:custGeom>
          <a:noFill/>
          <a:ln w="19050">
            <a:solidFill>
              <a:srgbClr val="000000"/>
            </a:solidFill>
            <a:round/>
            <a:headEnd/>
            <a:tailEnd/>
          </a:ln>
        </p:spPr>
        <p:txBody>
          <a:bodyPr/>
          <a:lstStyle/>
          <a:p>
            <a:endParaRPr lang="en-US"/>
          </a:p>
        </p:txBody>
      </p:sp>
      <p:sp>
        <p:nvSpPr>
          <p:cNvPr id="53255" name="Line 9"/>
          <p:cNvSpPr>
            <a:spLocks noChangeShapeType="1"/>
          </p:cNvSpPr>
          <p:nvPr/>
        </p:nvSpPr>
        <p:spPr bwMode="auto">
          <a:xfrm>
            <a:off x="4229100" y="4238625"/>
            <a:ext cx="4303713" cy="1588"/>
          </a:xfrm>
          <a:prstGeom prst="line">
            <a:avLst/>
          </a:prstGeom>
          <a:noFill/>
          <a:ln w="11113">
            <a:solidFill>
              <a:srgbClr val="000000"/>
            </a:solidFill>
            <a:round/>
            <a:headEnd/>
            <a:tailEnd/>
          </a:ln>
        </p:spPr>
        <p:txBody>
          <a:bodyPr/>
          <a:lstStyle/>
          <a:p>
            <a:endParaRPr lang="en-US"/>
          </a:p>
        </p:txBody>
      </p:sp>
      <p:sp>
        <p:nvSpPr>
          <p:cNvPr id="53256" name="Freeform 10"/>
          <p:cNvSpPr>
            <a:spLocks/>
          </p:cNvSpPr>
          <p:nvPr/>
        </p:nvSpPr>
        <p:spPr bwMode="auto">
          <a:xfrm>
            <a:off x="4756150" y="4902200"/>
            <a:ext cx="3776663" cy="847725"/>
          </a:xfrm>
          <a:custGeom>
            <a:avLst/>
            <a:gdLst>
              <a:gd name="T0" fmla="*/ 2147483647 w 2379"/>
              <a:gd name="T1" fmla="*/ 1151710483 h 534"/>
              <a:gd name="T2" fmla="*/ 2147483647 w 2379"/>
              <a:gd name="T3" fmla="*/ 1151710483 h 534"/>
              <a:gd name="T4" fmla="*/ 2147483647 w 2379"/>
              <a:gd name="T5" fmla="*/ 1169352362 h 534"/>
              <a:gd name="T6" fmla="*/ 2147483647 w 2379"/>
              <a:gd name="T7" fmla="*/ 1194553913 h 534"/>
              <a:gd name="T8" fmla="*/ 2147483647 w 2379"/>
              <a:gd name="T9" fmla="*/ 1212194205 h 534"/>
              <a:gd name="T10" fmla="*/ 2147483647 w 2379"/>
              <a:gd name="T11" fmla="*/ 1237395756 h 534"/>
              <a:gd name="T12" fmla="*/ 2147483647 w 2379"/>
              <a:gd name="T13" fmla="*/ 1290319807 h 534"/>
              <a:gd name="T14" fmla="*/ 2147483647 w 2379"/>
              <a:gd name="T15" fmla="*/ 1345763219 h 534"/>
              <a:gd name="T16" fmla="*/ 2147483647 w 2379"/>
              <a:gd name="T17" fmla="*/ 352821813 h 534"/>
              <a:gd name="T18" fmla="*/ 2147483647 w 2379"/>
              <a:gd name="T19" fmla="*/ 352821813 h 534"/>
              <a:gd name="T20" fmla="*/ 2147483647 w 2379"/>
              <a:gd name="T21" fmla="*/ 345260554 h 534"/>
              <a:gd name="T22" fmla="*/ 2147483647 w 2379"/>
              <a:gd name="T23" fmla="*/ 332660572 h 534"/>
              <a:gd name="T24" fmla="*/ 2147483647 w 2379"/>
              <a:gd name="T25" fmla="*/ 302418711 h 534"/>
              <a:gd name="T26" fmla="*/ 2147483647 w 2379"/>
              <a:gd name="T27" fmla="*/ 267136540 h 534"/>
              <a:gd name="T28" fmla="*/ 2147483647 w 2379"/>
              <a:gd name="T29" fmla="*/ 219252799 h 534"/>
              <a:gd name="T30" fmla="*/ 2147483647 w 2379"/>
              <a:gd name="T31" fmla="*/ 194051198 h 534"/>
              <a:gd name="T32" fmla="*/ 2147483647 w 2379"/>
              <a:gd name="T33" fmla="*/ 158769027 h 534"/>
              <a:gd name="T34" fmla="*/ 2147483647 w 2379"/>
              <a:gd name="T35" fmla="*/ 128527166 h 534"/>
              <a:gd name="T36" fmla="*/ 2147483647 w 2379"/>
              <a:gd name="T37" fmla="*/ 85685298 h 534"/>
              <a:gd name="T38" fmla="*/ 2147483647 w 2379"/>
              <a:gd name="T39" fmla="*/ 42841855 h 534"/>
              <a:gd name="T40" fmla="*/ 2147483647 w 2379"/>
              <a:gd name="T41" fmla="*/ 0 h 534"/>
              <a:gd name="T42" fmla="*/ 2147483647 w 2379"/>
              <a:gd name="T43" fmla="*/ 1103828330 h 534"/>
              <a:gd name="T44" fmla="*/ 2147483647 w 2379"/>
              <a:gd name="T45" fmla="*/ 1108868640 h 534"/>
              <a:gd name="T46" fmla="*/ 2147483647 w 2379"/>
              <a:gd name="T47" fmla="*/ 1108868640 h 534"/>
              <a:gd name="T48" fmla="*/ 2147483647 w 2379"/>
              <a:gd name="T49" fmla="*/ 1121468622 h 534"/>
              <a:gd name="T50" fmla="*/ 2011084922 w 2379"/>
              <a:gd name="T51" fmla="*/ 1144150811 h 534"/>
              <a:gd name="T52" fmla="*/ 1872477161 w 2379"/>
              <a:gd name="T53" fmla="*/ 1169352362 h 534"/>
              <a:gd name="T54" fmla="*/ 1738908123 w 2379"/>
              <a:gd name="T55" fmla="*/ 1207153895 h 534"/>
              <a:gd name="T56" fmla="*/ 1622980571 w 2379"/>
              <a:gd name="T57" fmla="*/ 1237395756 h 534"/>
              <a:gd name="T58" fmla="*/ 1527214660 w 2379"/>
              <a:gd name="T59" fmla="*/ 1272677928 h 534"/>
              <a:gd name="T60" fmla="*/ 1446569682 w 2379"/>
              <a:gd name="T61" fmla="*/ 1307961686 h 534"/>
              <a:gd name="T62" fmla="*/ 1381045638 w 2379"/>
              <a:gd name="T63" fmla="*/ 1345763219 h 534"/>
              <a:gd name="T64" fmla="*/ 1381045638 w 2379"/>
              <a:gd name="T65" fmla="*/ 352821813 h 534"/>
              <a:gd name="T66" fmla="*/ 1381045638 w 2379"/>
              <a:gd name="T67" fmla="*/ 352821813 h 534"/>
              <a:gd name="T68" fmla="*/ 1212194422 w 2379"/>
              <a:gd name="T69" fmla="*/ 345260554 h 534"/>
              <a:gd name="T70" fmla="*/ 1040825432 w 2379"/>
              <a:gd name="T71" fmla="*/ 332660572 h 534"/>
              <a:gd name="T72" fmla="*/ 877014528 w 2379"/>
              <a:gd name="T73" fmla="*/ 302418711 h 534"/>
              <a:gd name="T74" fmla="*/ 708164701 w 2379"/>
              <a:gd name="T75" fmla="*/ 267136540 h 534"/>
              <a:gd name="T76" fmla="*/ 539313486 w 2379"/>
              <a:gd name="T77" fmla="*/ 219252799 h 534"/>
              <a:gd name="T78" fmla="*/ 362902498 w 2379"/>
              <a:gd name="T79" fmla="*/ 158769027 h 534"/>
              <a:gd name="T80" fmla="*/ 186491560 w 2379"/>
              <a:gd name="T81" fmla="*/ 85685298 h 534"/>
              <a:gd name="T82" fmla="*/ 0 w 2379"/>
              <a:gd name="T83" fmla="*/ 0 h 534"/>
              <a:gd name="T84" fmla="*/ 0 w 2379"/>
              <a:gd name="T85" fmla="*/ 1103828330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79"/>
              <a:gd name="T130" fmla="*/ 0 h 534"/>
              <a:gd name="T131" fmla="*/ 2379 w 2379"/>
              <a:gd name="T132" fmla="*/ 534 h 5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79" h="534">
                <a:moveTo>
                  <a:pt x="2379" y="457"/>
                </a:moveTo>
                <a:lnTo>
                  <a:pt x="2379" y="457"/>
                </a:lnTo>
                <a:lnTo>
                  <a:pt x="2336" y="464"/>
                </a:lnTo>
                <a:lnTo>
                  <a:pt x="2298" y="474"/>
                </a:lnTo>
                <a:lnTo>
                  <a:pt x="2262" y="481"/>
                </a:lnTo>
                <a:lnTo>
                  <a:pt x="2228" y="491"/>
                </a:lnTo>
                <a:lnTo>
                  <a:pt x="2170" y="512"/>
                </a:lnTo>
                <a:lnTo>
                  <a:pt x="2125" y="534"/>
                </a:lnTo>
                <a:lnTo>
                  <a:pt x="2125" y="140"/>
                </a:lnTo>
                <a:lnTo>
                  <a:pt x="2052" y="137"/>
                </a:lnTo>
                <a:lnTo>
                  <a:pt x="1976" y="132"/>
                </a:lnTo>
                <a:lnTo>
                  <a:pt x="1896" y="120"/>
                </a:lnTo>
                <a:lnTo>
                  <a:pt x="1815" y="106"/>
                </a:lnTo>
                <a:lnTo>
                  <a:pt x="1733" y="87"/>
                </a:lnTo>
                <a:lnTo>
                  <a:pt x="1694" y="77"/>
                </a:lnTo>
                <a:lnTo>
                  <a:pt x="1656" y="63"/>
                </a:lnTo>
                <a:lnTo>
                  <a:pt x="1617" y="51"/>
                </a:lnTo>
                <a:lnTo>
                  <a:pt x="1581" y="34"/>
                </a:lnTo>
                <a:lnTo>
                  <a:pt x="1548" y="17"/>
                </a:lnTo>
                <a:lnTo>
                  <a:pt x="1514" y="0"/>
                </a:lnTo>
                <a:lnTo>
                  <a:pt x="1514" y="438"/>
                </a:lnTo>
                <a:lnTo>
                  <a:pt x="928" y="440"/>
                </a:lnTo>
                <a:lnTo>
                  <a:pt x="860" y="445"/>
                </a:lnTo>
                <a:lnTo>
                  <a:pt x="798" y="454"/>
                </a:lnTo>
                <a:lnTo>
                  <a:pt x="743" y="464"/>
                </a:lnTo>
                <a:lnTo>
                  <a:pt x="690" y="479"/>
                </a:lnTo>
                <a:lnTo>
                  <a:pt x="644" y="491"/>
                </a:lnTo>
                <a:lnTo>
                  <a:pt x="606" y="505"/>
                </a:lnTo>
                <a:lnTo>
                  <a:pt x="574" y="519"/>
                </a:lnTo>
                <a:lnTo>
                  <a:pt x="548" y="534"/>
                </a:lnTo>
                <a:lnTo>
                  <a:pt x="548" y="140"/>
                </a:lnTo>
                <a:lnTo>
                  <a:pt x="481" y="137"/>
                </a:lnTo>
                <a:lnTo>
                  <a:pt x="413" y="132"/>
                </a:lnTo>
                <a:lnTo>
                  <a:pt x="348" y="120"/>
                </a:lnTo>
                <a:lnTo>
                  <a:pt x="281" y="106"/>
                </a:lnTo>
                <a:lnTo>
                  <a:pt x="214" y="87"/>
                </a:lnTo>
                <a:lnTo>
                  <a:pt x="144" y="63"/>
                </a:lnTo>
                <a:lnTo>
                  <a:pt x="74" y="34"/>
                </a:lnTo>
                <a:lnTo>
                  <a:pt x="0" y="0"/>
                </a:lnTo>
                <a:lnTo>
                  <a:pt x="0" y="438"/>
                </a:lnTo>
              </a:path>
            </a:pathLst>
          </a:custGeom>
          <a:noFill/>
          <a:ln w="19050">
            <a:solidFill>
              <a:srgbClr val="000000"/>
            </a:solidFill>
            <a:round/>
            <a:headEnd/>
            <a:tailEnd/>
          </a:ln>
        </p:spPr>
        <p:txBody>
          <a:bodyPr/>
          <a:lstStyle/>
          <a:p>
            <a:endParaRPr lang="en-US"/>
          </a:p>
        </p:txBody>
      </p:sp>
      <p:sp>
        <p:nvSpPr>
          <p:cNvPr id="53257" name="Line 11"/>
          <p:cNvSpPr>
            <a:spLocks noChangeShapeType="1"/>
          </p:cNvSpPr>
          <p:nvPr/>
        </p:nvSpPr>
        <p:spPr bwMode="auto">
          <a:xfrm>
            <a:off x="4229100" y="5597525"/>
            <a:ext cx="4303713" cy="1588"/>
          </a:xfrm>
          <a:prstGeom prst="line">
            <a:avLst/>
          </a:prstGeom>
          <a:noFill/>
          <a:ln w="11113">
            <a:solidFill>
              <a:srgbClr val="000000"/>
            </a:solidFill>
            <a:round/>
            <a:headEnd/>
            <a:tailEnd/>
          </a:ln>
        </p:spPr>
        <p:txBody>
          <a:bodyPr/>
          <a:lstStyle/>
          <a:p>
            <a:endParaRPr lang="en-US"/>
          </a:p>
        </p:txBody>
      </p:sp>
      <p:sp>
        <p:nvSpPr>
          <p:cNvPr id="53258" name="Line 12"/>
          <p:cNvSpPr>
            <a:spLocks noChangeShapeType="1"/>
          </p:cNvSpPr>
          <p:nvPr/>
        </p:nvSpPr>
        <p:spPr bwMode="auto">
          <a:xfrm>
            <a:off x="4511675" y="1941513"/>
            <a:ext cx="92075" cy="1587"/>
          </a:xfrm>
          <a:prstGeom prst="line">
            <a:avLst/>
          </a:prstGeom>
          <a:noFill/>
          <a:ln w="7938">
            <a:solidFill>
              <a:srgbClr val="000000"/>
            </a:solidFill>
            <a:round/>
            <a:headEnd/>
            <a:tailEnd/>
          </a:ln>
        </p:spPr>
        <p:txBody>
          <a:bodyPr/>
          <a:lstStyle/>
          <a:p>
            <a:endParaRPr lang="en-US"/>
          </a:p>
        </p:txBody>
      </p:sp>
      <p:sp>
        <p:nvSpPr>
          <p:cNvPr id="53259" name="Line 13"/>
          <p:cNvSpPr>
            <a:spLocks noChangeShapeType="1"/>
          </p:cNvSpPr>
          <p:nvPr/>
        </p:nvSpPr>
        <p:spPr bwMode="auto">
          <a:xfrm>
            <a:off x="4633913" y="1941513"/>
            <a:ext cx="92075" cy="1587"/>
          </a:xfrm>
          <a:prstGeom prst="line">
            <a:avLst/>
          </a:prstGeom>
          <a:noFill/>
          <a:ln w="7938">
            <a:solidFill>
              <a:srgbClr val="000000"/>
            </a:solidFill>
            <a:round/>
            <a:headEnd/>
            <a:tailEnd/>
          </a:ln>
        </p:spPr>
        <p:txBody>
          <a:bodyPr/>
          <a:lstStyle/>
          <a:p>
            <a:endParaRPr lang="en-US"/>
          </a:p>
        </p:txBody>
      </p:sp>
      <p:sp>
        <p:nvSpPr>
          <p:cNvPr id="53260" name="Line 14"/>
          <p:cNvSpPr>
            <a:spLocks noChangeShapeType="1"/>
          </p:cNvSpPr>
          <p:nvPr/>
        </p:nvSpPr>
        <p:spPr bwMode="auto">
          <a:xfrm>
            <a:off x="4756150" y="1941513"/>
            <a:ext cx="90488" cy="1587"/>
          </a:xfrm>
          <a:prstGeom prst="line">
            <a:avLst/>
          </a:prstGeom>
          <a:noFill/>
          <a:ln w="7938">
            <a:solidFill>
              <a:srgbClr val="000000"/>
            </a:solidFill>
            <a:round/>
            <a:headEnd/>
            <a:tailEnd/>
          </a:ln>
        </p:spPr>
        <p:txBody>
          <a:bodyPr/>
          <a:lstStyle/>
          <a:p>
            <a:endParaRPr lang="en-US"/>
          </a:p>
        </p:txBody>
      </p:sp>
      <p:sp>
        <p:nvSpPr>
          <p:cNvPr id="53261" name="Line 15"/>
          <p:cNvSpPr>
            <a:spLocks noChangeShapeType="1"/>
          </p:cNvSpPr>
          <p:nvPr/>
        </p:nvSpPr>
        <p:spPr bwMode="auto">
          <a:xfrm>
            <a:off x="4878388" y="1941513"/>
            <a:ext cx="90487" cy="1587"/>
          </a:xfrm>
          <a:prstGeom prst="line">
            <a:avLst/>
          </a:prstGeom>
          <a:noFill/>
          <a:ln w="7938">
            <a:solidFill>
              <a:srgbClr val="000000"/>
            </a:solidFill>
            <a:round/>
            <a:headEnd/>
            <a:tailEnd/>
          </a:ln>
        </p:spPr>
        <p:txBody>
          <a:bodyPr/>
          <a:lstStyle/>
          <a:p>
            <a:endParaRPr lang="en-US"/>
          </a:p>
        </p:txBody>
      </p:sp>
      <p:sp>
        <p:nvSpPr>
          <p:cNvPr id="53262" name="Line 16"/>
          <p:cNvSpPr>
            <a:spLocks noChangeShapeType="1"/>
          </p:cNvSpPr>
          <p:nvPr/>
        </p:nvSpPr>
        <p:spPr bwMode="auto">
          <a:xfrm>
            <a:off x="5000625" y="1941513"/>
            <a:ext cx="90488" cy="1587"/>
          </a:xfrm>
          <a:prstGeom prst="line">
            <a:avLst/>
          </a:prstGeom>
          <a:noFill/>
          <a:ln w="7938">
            <a:solidFill>
              <a:srgbClr val="000000"/>
            </a:solidFill>
            <a:round/>
            <a:headEnd/>
            <a:tailEnd/>
          </a:ln>
        </p:spPr>
        <p:txBody>
          <a:bodyPr/>
          <a:lstStyle/>
          <a:p>
            <a:endParaRPr lang="en-US"/>
          </a:p>
        </p:txBody>
      </p:sp>
      <p:sp>
        <p:nvSpPr>
          <p:cNvPr id="53263" name="Line 17"/>
          <p:cNvSpPr>
            <a:spLocks noChangeShapeType="1"/>
          </p:cNvSpPr>
          <p:nvPr/>
        </p:nvSpPr>
        <p:spPr bwMode="auto">
          <a:xfrm>
            <a:off x="5122863" y="1941513"/>
            <a:ext cx="90487" cy="1587"/>
          </a:xfrm>
          <a:prstGeom prst="line">
            <a:avLst/>
          </a:prstGeom>
          <a:noFill/>
          <a:ln w="7938">
            <a:solidFill>
              <a:srgbClr val="000000"/>
            </a:solidFill>
            <a:round/>
            <a:headEnd/>
            <a:tailEnd/>
          </a:ln>
        </p:spPr>
        <p:txBody>
          <a:bodyPr/>
          <a:lstStyle/>
          <a:p>
            <a:endParaRPr lang="en-US"/>
          </a:p>
        </p:txBody>
      </p:sp>
      <p:sp>
        <p:nvSpPr>
          <p:cNvPr id="53264" name="Line 18"/>
          <p:cNvSpPr>
            <a:spLocks noChangeShapeType="1"/>
          </p:cNvSpPr>
          <p:nvPr/>
        </p:nvSpPr>
        <p:spPr bwMode="auto">
          <a:xfrm>
            <a:off x="5243513" y="1941513"/>
            <a:ext cx="92075" cy="1587"/>
          </a:xfrm>
          <a:prstGeom prst="line">
            <a:avLst/>
          </a:prstGeom>
          <a:noFill/>
          <a:ln w="7938">
            <a:solidFill>
              <a:srgbClr val="000000"/>
            </a:solidFill>
            <a:round/>
            <a:headEnd/>
            <a:tailEnd/>
          </a:ln>
        </p:spPr>
        <p:txBody>
          <a:bodyPr/>
          <a:lstStyle/>
          <a:p>
            <a:endParaRPr lang="en-US"/>
          </a:p>
        </p:txBody>
      </p:sp>
      <p:sp>
        <p:nvSpPr>
          <p:cNvPr id="53265" name="Line 19"/>
          <p:cNvSpPr>
            <a:spLocks noChangeShapeType="1"/>
          </p:cNvSpPr>
          <p:nvPr/>
        </p:nvSpPr>
        <p:spPr bwMode="auto">
          <a:xfrm>
            <a:off x="5365750" y="1941513"/>
            <a:ext cx="92075" cy="1587"/>
          </a:xfrm>
          <a:prstGeom prst="line">
            <a:avLst/>
          </a:prstGeom>
          <a:noFill/>
          <a:ln w="7938">
            <a:solidFill>
              <a:srgbClr val="000000"/>
            </a:solidFill>
            <a:round/>
            <a:headEnd/>
            <a:tailEnd/>
          </a:ln>
        </p:spPr>
        <p:txBody>
          <a:bodyPr/>
          <a:lstStyle/>
          <a:p>
            <a:endParaRPr lang="en-US"/>
          </a:p>
        </p:txBody>
      </p:sp>
      <p:sp>
        <p:nvSpPr>
          <p:cNvPr id="53266" name="Line 20"/>
          <p:cNvSpPr>
            <a:spLocks noChangeShapeType="1"/>
          </p:cNvSpPr>
          <p:nvPr/>
        </p:nvSpPr>
        <p:spPr bwMode="auto">
          <a:xfrm>
            <a:off x="5487988" y="1941513"/>
            <a:ext cx="92075" cy="1587"/>
          </a:xfrm>
          <a:prstGeom prst="line">
            <a:avLst/>
          </a:prstGeom>
          <a:noFill/>
          <a:ln w="7938">
            <a:solidFill>
              <a:srgbClr val="000000"/>
            </a:solidFill>
            <a:round/>
            <a:headEnd/>
            <a:tailEnd/>
          </a:ln>
        </p:spPr>
        <p:txBody>
          <a:bodyPr/>
          <a:lstStyle/>
          <a:p>
            <a:endParaRPr lang="en-US"/>
          </a:p>
        </p:txBody>
      </p:sp>
      <p:sp>
        <p:nvSpPr>
          <p:cNvPr id="53267" name="Line 21"/>
          <p:cNvSpPr>
            <a:spLocks noChangeShapeType="1"/>
          </p:cNvSpPr>
          <p:nvPr/>
        </p:nvSpPr>
        <p:spPr bwMode="auto">
          <a:xfrm>
            <a:off x="5610225" y="1941513"/>
            <a:ext cx="15875" cy="1587"/>
          </a:xfrm>
          <a:prstGeom prst="line">
            <a:avLst/>
          </a:prstGeom>
          <a:noFill/>
          <a:ln w="7938">
            <a:solidFill>
              <a:srgbClr val="000000"/>
            </a:solidFill>
            <a:round/>
            <a:headEnd/>
            <a:tailEnd/>
          </a:ln>
        </p:spPr>
        <p:txBody>
          <a:bodyPr/>
          <a:lstStyle/>
          <a:p>
            <a:endParaRPr lang="en-US"/>
          </a:p>
        </p:txBody>
      </p:sp>
      <p:sp>
        <p:nvSpPr>
          <p:cNvPr id="53268" name="Line 22"/>
          <p:cNvSpPr>
            <a:spLocks noChangeShapeType="1"/>
          </p:cNvSpPr>
          <p:nvPr/>
        </p:nvSpPr>
        <p:spPr bwMode="auto">
          <a:xfrm>
            <a:off x="4495800" y="2216150"/>
            <a:ext cx="92075" cy="1588"/>
          </a:xfrm>
          <a:prstGeom prst="line">
            <a:avLst/>
          </a:prstGeom>
          <a:noFill/>
          <a:ln w="7938">
            <a:solidFill>
              <a:srgbClr val="000000"/>
            </a:solidFill>
            <a:round/>
            <a:headEnd/>
            <a:tailEnd/>
          </a:ln>
        </p:spPr>
        <p:txBody>
          <a:bodyPr/>
          <a:lstStyle/>
          <a:p>
            <a:endParaRPr lang="en-US"/>
          </a:p>
        </p:txBody>
      </p:sp>
      <p:sp>
        <p:nvSpPr>
          <p:cNvPr id="53269" name="Line 23"/>
          <p:cNvSpPr>
            <a:spLocks noChangeShapeType="1"/>
          </p:cNvSpPr>
          <p:nvPr/>
        </p:nvSpPr>
        <p:spPr bwMode="auto">
          <a:xfrm>
            <a:off x="4618038" y="2216150"/>
            <a:ext cx="92075" cy="1588"/>
          </a:xfrm>
          <a:prstGeom prst="line">
            <a:avLst/>
          </a:prstGeom>
          <a:noFill/>
          <a:ln w="7938">
            <a:solidFill>
              <a:srgbClr val="000000"/>
            </a:solidFill>
            <a:round/>
            <a:headEnd/>
            <a:tailEnd/>
          </a:ln>
        </p:spPr>
        <p:txBody>
          <a:bodyPr/>
          <a:lstStyle/>
          <a:p>
            <a:endParaRPr lang="en-US"/>
          </a:p>
        </p:txBody>
      </p:sp>
      <p:sp>
        <p:nvSpPr>
          <p:cNvPr id="53270" name="Line 24"/>
          <p:cNvSpPr>
            <a:spLocks noChangeShapeType="1"/>
          </p:cNvSpPr>
          <p:nvPr/>
        </p:nvSpPr>
        <p:spPr bwMode="auto">
          <a:xfrm>
            <a:off x="4740275" y="2216150"/>
            <a:ext cx="15875" cy="1588"/>
          </a:xfrm>
          <a:prstGeom prst="line">
            <a:avLst/>
          </a:prstGeom>
          <a:noFill/>
          <a:ln w="7938">
            <a:solidFill>
              <a:srgbClr val="000000"/>
            </a:solidFill>
            <a:round/>
            <a:headEnd/>
            <a:tailEnd/>
          </a:ln>
        </p:spPr>
        <p:txBody>
          <a:bodyPr/>
          <a:lstStyle/>
          <a:p>
            <a:endParaRPr lang="en-US"/>
          </a:p>
        </p:txBody>
      </p:sp>
      <p:sp>
        <p:nvSpPr>
          <p:cNvPr id="53271" name="Line 25"/>
          <p:cNvSpPr>
            <a:spLocks noChangeShapeType="1"/>
          </p:cNvSpPr>
          <p:nvPr/>
        </p:nvSpPr>
        <p:spPr bwMode="auto">
          <a:xfrm>
            <a:off x="5072063" y="2360613"/>
            <a:ext cx="92075" cy="1587"/>
          </a:xfrm>
          <a:prstGeom prst="line">
            <a:avLst/>
          </a:prstGeom>
          <a:noFill/>
          <a:ln w="7938">
            <a:solidFill>
              <a:srgbClr val="000000"/>
            </a:solidFill>
            <a:round/>
            <a:headEnd/>
            <a:tailEnd/>
          </a:ln>
        </p:spPr>
        <p:txBody>
          <a:bodyPr/>
          <a:lstStyle/>
          <a:p>
            <a:endParaRPr lang="en-US"/>
          </a:p>
        </p:txBody>
      </p:sp>
      <p:sp>
        <p:nvSpPr>
          <p:cNvPr id="53272" name="Line 26"/>
          <p:cNvSpPr>
            <a:spLocks noChangeShapeType="1"/>
          </p:cNvSpPr>
          <p:nvPr/>
        </p:nvSpPr>
        <p:spPr bwMode="auto">
          <a:xfrm>
            <a:off x="5194300" y="2360613"/>
            <a:ext cx="92075" cy="1587"/>
          </a:xfrm>
          <a:prstGeom prst="line">
            <a:avLst/>
          </a:prstGeom>
          <a:noFill/>
          <a:ln w="7938">
            <a:solidFill>
              <a:srgbClr val="000000"/>
            </a:solidFill>
            <a:round/>
            <a:headEnd/>
            <a:tailEnd/>
          </a:ln>
        </p:spPr>
        <p:txBody>
          <a:bodyPr/>
          <a:lstStyle/>
          <a:p>
            <a:endParaRPr lang="en-US"/>
          </a:p>
        </p:txBody>
      </p:sp>
      <p:sp>
        <p:nvSpPr>
          <p:cNvPr id="53273" name="Line 27"/>
          <p:cNvSpPr>
            <a:spLocks noChangeShapeType="1"/>
          </p:cNvSpPr>
          <p:nvPr/>
        </p:nvSpPr>
        <p:spPr bwMode="auto">
          <a:xfrm>
            <a:off x="5316538" y="2360613"/>
            <a:ext cx="92075" cy="1587"/>
          </a:xfrm>
          <a:prstGeom prst="line">
            <a:avLst/>
          </a:prstGeom>
          <a:noFill/>
          <a:ln w="7938">
            <a:solidFill>
              <a:srgbClr val="000000"/>
            </a:solidFill>
            <a:round/>
            <a:headEnd/>
            <a:tailEnd/>
          </a:ln>
        </p:spPr>
        <p:txBody>
          <a:bodyPr/>
          <a:lstStyle/>
          <a:p>
            <a:endParaRPr lang="en-US"/>
          </a:p>
        </p:txBody>
      </p:sp>
      <p:sp>
        <p:nvSpPr>
          <p:cNvPr id="53274" name="Line 28"/>
          <p:cNvSpPr>
            <a:spLocks noChangeShapeType="1"/>
          </p:cNvSpPr>
          <p:nvPr/>
        </p:nvSpPr>
        <p:spPr bwMode="auto">
          <a:xfrm>
            <a:off x="5438775" y="2360613"/>
            <a:ext cx="92075" cy="1587"/>
          </a:xfrm>
          <a:prstGeom prst="line">
            <a:avLst/>
          </a:prstGeom>
          <a:noFill/>
          <a:ln w="7938">
            <a:solidFill>
              <a:srgbClr val="000000"/>
            </a:solidFill>
            <a:round/>
            <a:headEnd/>
            <a:tailEnd/>
          </a:ln>
        </p:spPr>
        <p:txBody>
          <a:bodyPr/>
          <a:lstStyle/>
          <a:p>
            <a:endParaRPr lang="en-US"/>
          </a:p>
        </p:txBody>
      </p:sp>
      <p:sp>
        <p:nvSpPr>
          <p:cNvPr id="53275" name="Line 29"/>
          <p:cNvSpPr>
            <a:spLocks noChangeShapeType="1"/>
          </p:cNvSpPr>
          <p:nvPr/>
        </p:nvSpPr>
        <p:spPr bwMode="auto">
          <a:xfrm>
            <a:off x="5561013" y="2360613"/>
            <a:ext cx="65087" cy="1587"/>
          </a:xfrm>
          <a:prstGeom prst="line">
            <a:avLst/>
          </a:prstGeom>
          <a:noFill/>
          <a:ln w="7938">
            <a:solidFill>
              <a:srgbClr val="000000"/>
            </a:solidFill>
            <a:round/>
            <a:headEnd/>
            <a:tailEnd/>
          </a:ln>
        </p:spPr>
        <p:txBody>
          <a:bodyPr/>
          <a:lstStyle/>
          <a:p>
            <a:endParaRPr lang="en-US"/>
          </a:p>
        </p:txBody>
      </p:sp>
      <p:sp>
        <p:nvSpPr>
          <p:cNvPr id="53276" name="Line 30"/>
          <p:cNvSpPr>
            <a:spLocks noChangeShapeType="1"/>
          </p:cNvSpPr>
          <p:nvPr/>
        </p:nvSpPr>
        <p:spPr bwMode="auto">
          <a:xfrm>
            <a:off x="4756150" y="4902200"/>
            <a:ext cx="90488" cy="1588"/>
          </a:xfrm>
          <a:prstGeom prst="line">
            <a:avLst/>
          </a:prstGeom>
          <a:noFill/>
          <a:ln w="7938">
            <a:solidFill>
              <a:srgbClr val="000000"/>
            </a:solidFill>
            <a:round/>
            <a:headEnd/>
            <a:tailEnd/>
          </a:ln>
        </p:spPr>
        <p:txBody>
          <a:bodyPr/>
          <a:lstStyle/>
          <a:p>
            <a:endParaRPr lang="en-US"/>
          </a:p>
        </p:txBody>
      </p:sp>
      <p:sp>
        <p:nvSpPr>
          <p:cNvPr id="53277" name="Line 31"/>
          <p:cNvSpPr>
            <a:spLocks noChangeShapeType="1"/>
          </p:cNvSpPr>
          <p:nvPr/>
        </p:nvSpPr>
        <p:spPr bwMode="auto">
          <a:xfrm>
            <a:off x="4878388" y="4902200"/>
            <a:ext cx="90487" cy="1588"/>
          </a:xfrm>
          <a:prstGeom prst="line">
            <a:avLst/>
          </a:prstGeom>
          <a:noFill/>
          <a:ln w="7938">
            <a:solidFill>
              <a:srgbClr val="000000"/>
            </a:solidFill>
            <a:round/>
            <a:headEnd/>
            <a:tailEnd/>
          </a:ln>
        </p:spPr>
        <p:txBody>
          <a:bodyPr/>
          <a:lstStyle/>
          <a:p>
            <a:endParaRPr lang="en-US"/>
          </a:p>
        </p:txBody>
      </p:sp>
      <p:sp>
        <p:nvSpPr>
          <p:cNvPr id="53278" name="Line 32"/>
          <p:cNvSpPr>
            <a:spLocks noChangeShapeType="1"/>
          </p:cNvSpPr>
          <p:nvPr/>
        </p:nvSpPr>
        <p:spPr bwMode="auto">
          <a:xfrm>
            <a:off x="5000625" y="4902200"/>
            <a:ext cx="90488" cy="1588"/>
          </a:xfrm>
          <a:prstGeom prst="line">
            <a:avLst/>
          </a:prstGeom>
          <a:noFill/>
          <a:ln w="7938">
            <a:solidFill>
              <a:srgbClr val="000000"/>
            </a:solidFill>
            <a:round/>
            <a:headEnd/>
            <a:tailEnd/>
          </a:ln>
        </p:spPr>
        <p:txBody>
          <a:bodyPr/>
          <a:lstStyle/>
          <a:p>
            <a:endParaRPr lang="en-US"/>
          </a:p>
        </p:txBody>
      </p:sp>
      <p:sp>
        <p:nvSpPr>
          <p:cNvPr id="53279" name="Line 33"/>
          <p:cNvSpPr>
            <a:spLocks noChangeShapeType="1"/>
          </p:cNvSpPr>
          <p:nvPr/>
        </p:nvSpPr>
        <p:spPr bwMode="auto">
          <a:xfrm>
            <a:off x="5122863" y="4902200"/>
            <a:ext cx="90487" cy="1588"/>
          </a:xfrm>
          <a:prstGeom prst="line">
            <a:avLst/>
          </a:prstGeom>
          <a:noFill/>
          <a:ln w="7938">
            <a:solidFill>
              <a:srgbClr val="000000"/>
            </a:solidFill>
            <a:round/>
            <a:headEnd/>
            <a:tailEnd/>
          </a:ln>
        </p:spPr>
        <p:txBody>
          <a:bodyPr/>
          <a:lstStyle/>
          <a:p>
            <a:endParaRPr lang="en-US"/>
          </a:p>
        </p:txBody>
      </p:sp>
      <p:sp>
        <p:nvSpPr>
          <p:cNvPr id="53280" name="Line 34"/>
          <p:cNvSpPr>
            <a:spLocks noChangeShapeType="1"/>
          </p:cNvSpPr>
          <p:nvPr/>
        </p:nvSpPr>
        <p:spPr bwMode="auto">
          <a:xfrm>
            <a:off x="5243513" y="4902200"/>
            <a:ext cx="92075" cy="1588"/>
          </a:xfrm>
          <a:prstGeom prst="line">
            <a:avLst/>
          </a:prstGeom>
          <a:noFill/>
          <a:ln w="7938">
            <a:solidFill>
              <a:srgbClr val="000000"/>
            </a:solidFill>
            <a:round/>
            <a:headEnd/>
            <a:tailEnd/>
          </a:ln>
        </p:spPr>
        <p:txBody>
          <a:bodyPr/>
          <a:lstStyle/>
          <a:p>
            <a:endParaRPr lang="en-US"/>
          </a:p>
        </p:txBody>
      </p:sp>
      <p:sp>
        <p:nvSpPr>
          <p:cNvPr id="53281" name="Line 35"/>
          <p:cNvSpPr>
            <a:spLocks noChangeShapeType="1"/>
          </p:cNvSpPr>
          <p:nvPr/>
        </p:nvSpPr>
        <p:spPr bwMode="auto">
          <a:xfrm>
            <a:off x="5365750" y="4902200"/>
            <a:ext cx="92075" cy="1588"/>
          </a:xfrm>
          <a:prstGeom prst="line">
            <a:avLst/>
          </a:prstGeom>
          <a:noFill/>
          <a:ln w="7938">
            <a:solidFill>
              <a:srgbClr val="000000"/>
            </a:solidFill>
            <a:round/>
            <a:headEnd/>
            <a:tailEnd/>
          </a:ln>
        </p:spPr>
        <p:txBody>
          <a:bodyPr/>
          <a:lstStyle/>
          <a:p>
            <a:endParaRPr lang="en-US"/>
          </a:p>
        </p:txBody>
      </p:sp>
      <p:sp>
        <p:nvSpPr>
          <p:cNvPr id="53282" name="Line 36"/>
          <p:cNvSpPr>
            <a:spLocks noChangeShapeType="1"/>
          </p:cNvSpPr>
          <p:nvPr/>
        </p:nvSpPr>
        <p:spPr bwMode="auto">
          <a:xfrm>
            <a:off x="5487988" y="4902200"/>
            <a:ext cx="92075" cy="1588"/>
          </a:xfrm>
          <a:prstGeom prst="line">
            <a:avLst/>
          </a:prstGeom>
          <a:noFill/>
          <a:ln w="7938">
            <a:solidFill>
              <a:srgbClr val="000000"/>
            </a:solidFill>
            <a:round/>
            <a:headEnd/>
            <a:tailEnd/>
          </a:ln>
        </p:spPr>
        <p:txBody>
          <a:bodyPr/>
          <a:lstStyle/>
          <a:p>
            <a:endParaRPr lang="en-US"/>
          </a:p>
        </p:txBody>
      </p:sp>
      <p:sp>
        <p:nvSpPr>
          <p:cNvPr id="53283" name="Line 37"/>
          <p:cNvSpPr>
            <a:spLocks noChangeShapeType="1"/>
          </p:cNvSpPr>
          <p:nvPr/>
        </p:nvSpPr>
        <p:spPr bwMode="auto">
          <a:xfrm>
            <a:off x="5610225" y="4902200"/>
            <a:ext cx="92075" cy="1588"/>
          </a:xfrm>
          <a:prstGeom prst="line">
            <a:avLst/>
          </a:prstGeom>
          <a:noFill/>
          <a:ln w="7938">
            <a:solidFill>
              <a:srgbClr val="000000"/>
            </a:solidFill>
            <a:round/>
            <a:headEnd/>
            <a:tailEnd/>
          </a:ln>
        </p:spPr>
        <p:txBody>
          <a:bodyPr/>
          <a:lstStyle/>
          <a:p>
            <a:endParaRPr lang="en-US"/>
          </a:p>
        </p:txBody>
      </p:sp>
      <p:sp>
        <p:nvSpPr>
          <p:cNvPr id="53284" name="Line 38"/>
          <p:cNvSpPr>
            <a:spLocks noChangeShapeType="1"/>
          </p:cNvSpPr>
          <p:nvPr/>
        </p:nvSpPr>
        <p:spPr bwMode="auto">
          <a:xfrm>
            <a:off x="5732463" y="4902200"/>
            <a:ext cx="92075" cy="1588"/>
          </a:xfrm>
          <a:prstGeom prst="line">
            <a:avLst/>
          </a:prstGeom>
          <a:noFill/>
          <a:ln w="7938">
            <a:solidFill>
              <a:srgbClr val="000000"/>
            </a:solidFill>
            <a:round/>
            <a:headEnd/>
            <a:tailEnd/>
          </a:ln>
        </p:spPr>
        <p:txBody>
          <a:bodyPr/>
          <a:lstStyle/>
          <a:p>
            <a:endParaRPr lang="en-US"/>
          </a:p>
        </p:txBody>
      </p:sp>
      <p:sp>
        <p:nvSpPr>
          <p:cNvPr id="53285" name="Line 39"/>
          <p:cNvSpPr>
            <a:spLocks noChangeShapeType="1"/>
          </p:cNvSpPr>
          <p:nvPr/>
        </p:nvSpPr>
        <p:spPr bwMode="auto">
          <a:xfrm>
            <a:off x="5854700" y="4902200"/>
            <a:ext cx="92075" cy="1588"/>
          </a:xfrm>
          <a:prstGeom prst="line">
            <a:avLst/>
          </a:prstGeom>
          <a:noFill/>
          <a:ln w="7938">
            <a:solidFill>
              <a:srgbClr val="000000"/>
            </a:solidFill>
            <a:round/>
            <a:headEnd/>
            <a:tailEnd/>
          </a:ln>
        </p:spPr>
        <p:txBody>
          <a:bodyPr/>
          <a:lstStyle/>
          <a:p>
            <a:endParaRPr lang="en-US"/>
          </a:p>
        </p:txBody>
      </p:sp>
      <p:sp>
        <p:nvSpPr>
          <p:cNvPr id="53286" name="Line 40"/>
          <p:cNvSpPr>
            <a:spLocks noChangeShapeType="1"/>
          </p:cNvSpPr>
          <p:nvPr/>
        </p:nvSpPr>
        <p:spPr bwMode="auto">
          <a:xfrm>
            <a:off x="5976938" y="4902200"/>
            <a:ext cx="92075" cy="1588"/>
          </a:xfrm>
          <a:prstGeom prst="line">
            <a:avLst/>
          </a:prstGeom>
          <a:noFill/>
          <a:ln w="7938">
            <a:solidFill>
              <a:srgbClr val="000000"/>
            </a:solidFill>
            <a:round/>
            <a:headEnd/>
            <a:tailEnd/>
          </a:ln>
        </p:spPr>
        <p:txBody>
          <a:bodyPr/>
          <a:lstStyle/>
          <a:p>
            <a:endParaRPr lang="en-US"/>
          </a:p>
        </p:txBody>
      </p:sp>
      <p:sp>
        <p:nvSpPr>
          <p:cNvPr id="53287" name="Line 41"/>
          <p:cNvSpPr>
            <a:spLocks noChangeShapeType="1"/>
          </p:cNvSpPr>
          <p:nvPr/>
        </p:nvSpPr>
        <p:spPr bwMode="auto">
          <a:xfrm>
            <a:off x="6099175" y="4902200"/>
            <a:ext cx="92075" cy="1588"/>
          </a:xfrm>
          <a:prstGeom prst="line">
            <a:avLst/>
          </a:prstGeom>
          <a:noFill/>
          <a:ln w="7938">
            <a:solidFill>
              <a:srgbClr val="000000"/>
            </a:solidFill>
            <a:round/>
            <a:headEnd/>
            <a:tailEnd/>
          </a:ln>
        </p:spPr>
        <p:txBody>
          <a:bodyPr/>
          <a:lstStyle/>
          <a:p>
            <a:endParaRPr lang="en-US"/>
          </a:p>
        </p:txBody>
      </p:sp>
      <p:sp>
        <p:nvSpPr>
          <p:cNvPr id="53288" name="Line 42"/>
          <p:cNvSpPr>
            <a:spLocks noChangeShapeType="1"/>
          </p:cNvSpPr>
          <p:nvPr/>
        </p:nvSpPr>
        <p:spPr bwMode="auto">
          <a:xfrm>
            <a:off x="6221413" y="4902200"/>
            <a:ext cx="90487" cy="1588"/>
          </a:xfrm>
          <a:prstGeom prst="line">
            <a:avLst/>
          </a:prstGeom>
          <a:noFill/>
          <a:ln w="7938">
            <a:solidFill>
              <a:srgbClr val="000000"/>
            </a:solidFill>
            <a:round/>
            <a:headEnd/>
            <a:tailEnd/>
          </a:ln>
        </p:spPr>
        <p:txBody>
          <a:bodyPr/>
          <a:lstStyle/>
          <a:p>
            <a:endParaRPr lang="en-US"/>
          </a:p>
        </p:txBody>
      </p:sp>
      <p:sp>
        <p:nvSpPr>
          <p:cNvPr id="53289" name="Line 43"/>
          <p:cNvSpPr>
            <a:spLocks noChangeShapeType="1"/>
          </p:cNvSpPr>
          <p:nvPr/>
        </p:nvSpPr>
        <p:spPr bwMode="auto">
          <a:xfrm>
            <a:off x="6343650" y="4902200"/>
            <a:ext cx="90488" cy="1588"/>
          </a:xfrm>
          <a:prstGeom prst="line">
            <a:avLst/>
          </a:prstGeom>
          <a:noFill/>
          <a:ln w="7938">
            <a:solidFill>
              <a:srgbClr val="000000"/>
            </a:solidFill>
            <a:round/>
            <a:headEnd/>
            <a:tailEnd/>
          </a:ln>
        </p:spPr>
        <p:txBody>
          <a:bodyPr/>
          <a:lstStyle/>
          <a:p>
            <a:endParaRPr lang="en-US"/>
          </a:p>
        </p:txBody>
      </p:sp>
      <p:sp>
        <p:nvSpPr>
          <p:cNvPr id="53290" name="Line 44"/>
          <p:cNvSpPr>
            <a:spLocks noChangeShapeType="1"/>
          </p:cNvSpPr>
          <p:nvPr/>
        </p:nvSpPr>
        <p:spPr bwMode="auto">
          <a:xfrm>
            <a:off x="5626100" y="5124450"/>
            <a:ext cx="92075" cy="1588"/>
          </a:xfrm>
          <a:prstGeom prst="line">
            <a:avLst/>
          </a:prstGeom>
          <a:noFill/>
          <a:ln w="7938">
            <a:solidFill>
              <a:srgbClr val="000000"/>
            </a:solidFill>
            <a:round/>
            <a:headEnd/>
            <a:tailEnd/>
          </a:ln>
        </p:spPr>
        <p:txBody>
          <a:bodyPr/>
          <a:lstStyle/>
          <a:p>
            <a:endParaRPr lang="en-US"/>
          </a:p>
        </p:txBody>
      </p:sp>
      <p:sp>
        <p:nvSpPr>
          <p:cNvPr id="53291" name="Line 45"/>
          <p:cNvSpPr>
            <a:spLocks noChangeShapeType="1"/>
          </p:cNvSpPr>
          <p:nvPr/>
        </p:nvSpPr>
        <p:spPr bwMode="auto">
          <a:xfrm>
            <a:off x="5748338" y="5124450"/>
            <a:ext cx="90487" cy="1588"/>
          </a:xfrm>
          <a:prstGeom prst="line">
            <a:avLst/>
          </a:prstGeom>
          <a:noFill/>
          <a:ln w="7938">
            <a:solidFill>
              <a:srgbClr val="000000"/>
            </a:solidFill>
            <a:round/>
            <a:headEnd/>
            <a:tailEnd/>
          </a:ln>
        </p:spPr>
        <p:txBody>
          <a:bodyPr/>
          <a:lstStyle/>
          <a:p>
            <a:endParaRPr lang="en-US"/>
          </a:p>
        </p:txBody>
      </p:sp>
      <p:sp>
        <p:nvSpPr>
          <p:cNvPr id="53292" name="Line 46"/>
          <p:cNvSpPr>
            <a:spLocks noChangeShapeType="1"/>
          </p:cNvSpPr>
          <p:nvPr/>
        </p:nvSpPr>
        <p:spPr bwMode="auto">
          <a:xfrm>
            <a:off x="5870575" y="5124450"/>
            <a:ext cx="90488" cy="1588"/>
          </a:xfrm>
          <a:prstGeom prst="line">
            <a:avLst/>
          </a:prstGeom>
          <a:noFill/>
          <a:ln w="7938">
            <a:solidFill>
              <a:srgbClr val="000000"/>
            </a:solidFill>
            <a:round/>
            <a:headEnd/>
            <a:tailEnd/>
          </a:ln>
        </p:spPr>
        <p:txBody>
          <a:bodyPr/>
          <a:lstStyle/>
          <a:p>
            <a:endParaRPr lang="en-US"/>
          </a:p>
        </p:txBody>
      </p:sp>
      <p:sp>
        <p:nvSpPr>
          <p:cNvPr id="53293" name="Line 47"/>
          <p:cNvSpPr>
            <a:spLocks noChangeShapeType="1"/>
          </p:cNvSpPr>
          <p:nvPr/>
        </p:nvSpPr>
        <p:spPr bwMode="auto">
          <a:xfrm>
            <a:off x="5992813" y="5124450"/>
            <a:ext cx="90487" cy="1588"/>
          </a:xfrm>
          <a:prstGeom prst="line">
            <a:avLst/>
          </a:prstGeom>
          <a:noFill/>
          <a:ln w="7938">
            <a:solidFill>
              <a:srgbClr val="000000"/>
            </a:solidFill>
            <a:round/>
            <a:headEnd/>
            <a:tailEnd/>
          </a:ln>
        </p:spPr>
        <p:txBody>
          <a:bodyPr/>
          <a:lstStyle/>
          <a:p>
            <a:endParaRPr lang="en-US"/>
          </a:p>
        </p:txBody>
      </p:sp>
      <p:sp>
        <p:nvSpPr>
          <p:cNvPr id="53294" name="Line 48"/>
          <p:cNvSpPr>
            <a:spLocks noChangeShapeType="1"/>
          </p:cNvSpPr>
          <p:nvPr/>
        </p:nvSpPr>
        <p:spPr bwMode="auto">
          <a:xfrm>
            <a:off x="6113463" y="5124450"/>
            <a:ext cx="92075" cy="1588"/>
          </a:xfrm>
          <a:prstGeom prst="line">
            <a:avLst/>
          </a:prstGeom>
          <a:noFill/>
          <a:ln w="7938">
            <a:solidFill>
              <a:srgbClr val="000000"/>
            </a:solidFill>
            <a:round/>
            <a:headEnd/>
            <a:tailEnd/>
          </a:ln>
        </p:spPr>
        <p:txBody>
          <a:bodyPr/>
          <a:lstStyle/>
          <a:p>
            <a:endParaRPr lang="en-US"/>
          </a:p>
        </p:txBody>
      </p:sp>
      <p:sp>
        <p:nvSpPr>
          <p:cNvPr id="53295" name="Line 49"/>
          <p:cNvSpPr>
            <a:spLocks noChangeShapeType="1"/>
          </p:cNvSpPr>
          <p:nvPr/>
        </p:nvSpPr>
        <p:spPr bwMode="auto">
          <a:xfrm>
            <a:off x="6235700" y="5124450"/>
            <a:ext cx="92075" cy="1588"/>
          </a:xfrm>
          <a:prstGeom prst="line">
            <a:avLst/>
          </a:prstGeom>
          <a:noFill/>
          <a:ln w="7938">
            <a:solidFill>
              <a:srgbClr val="000000"/>
            </a:solidFill>
            <a:round/>
            <a:headEnd/>
            <a:tailEnd/>
          </a:ln>
        </p:spPr>
        <p:txBody>
          <a:bodyPr/>
          <a:lstStyle/>
          <a:p>
            <a:endParaRPr lang="en-US"/>
          </a:p>
        </p:txBody>
      </p:sp>
      <p:sp>
        <p:nvSpPr>
          <p:cNvPr id="53296" name="Line 50"/>
          <p:cNvSpPr>
            <a:spLocks noChangeShapeType="1"/>
          </p:cNvSpPr>
          <p:nvPr/>
        </p:nvSpPr>
        <p:spPr bwMode="auto">
          <a:xfrm>
            <a:off x="6357938" y="5124450"/>
            <a:ext cx="92075" cy="1588"/>
          </a:xfrm>
          <a:prstGeom prst="line">
            <a:avLst/>
          </a:prstGeom>
          <a:noFill/>
          <a:ln w="7938">
            <a:solidFill>
              <a:srgbClr val="000000"/>
            </a:solidFill>
            <a:round/>
            <a:headEnd/>
            <a:tailEnd/>
          </a:ln>
        </p:spPr>
        <p:txBody>
          <a:bodyPr/>
          <a:lstStyle/>
          <a:p>
            <a:endParaRPr lang="en-US"/>
          </a:p>
        </p:txBody>
      </p:sp>
      <p:sp>
        <p:nvSpPr>
          <p:cNvPr id="53297" name="Line 51"/>
          <p:cNvSpPr>
            <a:spLocks noChangeShapeType="1"/>
          </p:cNvSpPr>
          <p:nvPr/>
        </p:nvSpPr>
        <p:spPr bwMode="auto">
          <a:xfrm>
            <a:off x="4775200" y="5749925"/>
            <a:ext cx="92075" cy="1588"/>
          </a:xfrm>
          <a:prstGeom prst="line">
            <a:avLst/>
          </a:prstGeom>
          <a:noFill/>
          <a:ln w="7938">
            <a:solidFill>
              <a:srgbClr val="000000"/>
            </a:solidFill>
            <a:round/>
            <a:headEnd/>
            <a:tailEnd/>
          </a:ln>
        </p:spPr>
        <p:txBody>
          <a:bodyPr/>
          <a:lstStyle/>
          <a:p>
            <a:endParaRPr lang="en-US"/>
          </a:p>
        </p:txBody>
      </p:sp>
      <p:sp>
        <p:nvSpPr>
          <p:cNvPr id="53298" name="Line 52"/>
          <p:cNvSpPr>
            <a:spLocks noChangeShapeType="1"/>
          </p:cNvSpPr>
          <p:nvPr/>
        </p:nvSpPr>
        <p:spPr bwMode="auto">
          <a:xfrm>
            <a:off x="4897438" y="5749925"/>
            <a:ext cx="90487" cy="1588"/>
          </a:xfrm>
          <a:prstGeom prst="line">
            <a:avLst/>
          </a:prstGeom>
          <a:noFill/>
          <a:ln w="7938">
            <a:solidFill>
              <a:srgbClr val="000000"/>
            </a:solidFill>
            <a:round/>
            <a:headEnd/>
            <a:tailEnd/>
          </a:ln>
        </p:spPr>
        <p:txBody>
          <a:bodyPr/>
          <a:lstStyle/>
          <a:p>
            <a:endParaRPr lang="en-US"/>
          </a:p>
        </p:txBody>
      </p:sp>
      <p:sp>
        <p:nvSpPr>
          <p:cNvPr id="53299" name="Line 53"/>
          <p:cNvSpPr>
            <a:spLocks noChangeShapeType="1"/>
          </p:cNvSpPr>
          <p:nvPr/>
        </p:nvSpPr>
        <p:spPr bwMode="auto">
          <a:xfrm>
            <a:off x="5019675" y="5749925"/>
            <a:ext cx="90488" cy="1588"/>
          </a:xfrm>
          <a:prstGeom prst="line">
            <a:avLst/>
          </a:prstGeom>
          <a:noFill/>
          <a:ln w="7938">
            <a:solidFill>
              <a:srgbClr val="000000"/>
            </a:solidFill>
            <a:round/>
            <a:headEnd/>
            <a:tailEnd/>
          </a:ln>
        </p:spPr>
        <p:txBody>
          <a:bodyPr/>
          <a:lstStyle/>
          <a:p>
            <a:endParaRPr lang="en-US"/>
          </a:p>
        </p:txBody>
      </p:sp>
      <p:sp>
        <p:nvSpPr>
          <p:cNvPr id="53300" name="Line 54"/>
          <p:cNvSpPr>
            <a:spLocks noChangeShapeType="1"/>
          </p:cNvSpPr>
          <p:nvPr/>
        </p:nvSpPr>
        <p:spPr bwMode="auto">
          <a:xfrm>
            <a:off x="5141913" y="5749925"/>
            <a:ext cx="90487" cy="1588"/>
          </a:xfrm>
          <a:prstGeom prst="line">
            <a:avLst/>
          </a:prstGeom>
          <a:noFill/>
          <a:ln w="7938">
            <a:solidFill>
              <a:srgbClr val="000000"/>
            </a:solidFill>
            <a:round/>
            <a:headEnd/>
            <a:tailEnd/>
          </a:ln>
        </p:spPr>
        <p:txBody>
          <a:bodyPr/>
          <a:lstStyle/>
          <a:p>
            <a:endParaRPr lang="en-US"/>
          </a:p>
        </p:txBody>
      </p:sp>
      <p:sp>
        <p:nvSpPr>
          <p:cNvPr id="53301" name="Line 55"/>
          <p:cNvSpPr>
            <a:spLocks noChangeShapeType="1"/>
          </p:cNvSpPr>
          <p:nvPr/>
        </p:nvSpPr>
        <p:spPr bwMode="auto">
          <a:xfrm>
            <a:off x="5262563" y="5749925"/>
            <a:ext cx="92075" cy="1588"/>
          </a:xfrm>
          <a:prstGeom prst="line">
            <a:avLst/>
          </a:prstGeom>
          <a:noFill/>
          <a:ln w="7938">
            <a:solidFill>
              <a:srgbClr val="000000"/>
            </a:solidFill>
            <a:round/>
            <a:headEnd/>
            <a:tailEnd/>
          </a:ln>
        </p:spPr>
        <p:txBody>
          <a:bodyPr/>
          <a:lstStyle/>
          <a:p>
            <a:endParaRPr lang="en-US"/>
          </a:p>
        </p:txBody>
      </p:sp>
      <p:sp>
        <p:nvSpPr>
          <p:cNvPr id="53302" name="Line 56"/>
          <p:cNvSpPr>
            <a:spLocks noChangeShapeType="1"/>
          </p:cNvSpPr>
          <p:nvPr/>
        </p:nvSpPr>
        <p:spPr bwMode="auto">
          <a:xfrm>
            <a:off x="5384800" y="5749925"/>
            <a:ext cx="92075" cy="1588"/>
          </a:xfrm>
          <a:prstGeom prst="line">
            <a:avLst/>
          </a:prstGeom>
          <a:noFill/>
          <a:ln w="7938">
            <a:solidFill>
              <a:srgbClr val="000000"/>
            </a:solidFill>
            <a:round/>
            <a:headEnd/>
            <a:tailEnd/>
          </a:ln>
        </p:spPr>
        <p:txBody>
          <a:bodyPr/>
          <a:lstStyle/>
          <a:p>
            <a:endParaRPr lang="en-US"/>
          </a:p>
        </p:txBody>
      </p:sp>
      <p:sp>
        <p:nvSpPr>
          <p:cNvPr id="53303" name="Line 57"/>
          <p:cNvSpPr>
            <a:spLocks noChangeShapeType="1"/>
          </p:cNvSpPr>
          <p:nvPr/>
        </p:nvSpPr>
        <p:spPr bwMode="auto">
          <a:xfrm>
            <a:off x="5507038" y="5749925"/>
            <a:ext cx="92075" cy="1588"/>
          </a:xfrm>
          <a:prstGeom prst="line">
            <a:avLst/>
          </a:prstGeom>
          <a:noFill/>
          <a:ln w="7938">
            <a:solidFill>
              <a:srgbClr val="000000"/>
            </a:solidFill>
            <a:round/>
            <a:headEnd/>
            <a:tailEnd/>
          </a:ln>
        </p:spPr>
        <p:txBody>
          <a:bodyPr/>
          <a:lstStyle/>
          <a:p>
            <a:endParaRPr lang="en-US"/>
          </a:p>
        </p:txBody>
      </p:sp>
      <p:sp>
        <p:nvSpPr>
          <p:cNvPr id="53304" name="Line 58"/>
          <p:cNvSpPr>
            <a:spLocks noChangeShapeType="1"/>
          </p:cNvSpPr>
          <p:nvPr/>
        </p:nvSpPr>
        <p:spPr bwMode="auto">
          <a:xfrm>
            <a:off x="4229100" y="468313"/>
            <a:ext cx="1588" cy="1084262"/>
          </a:xfrm>
          <a:prstGeom prst="line">
            <a:avLst/>
          </a:prstGeom>
          <a:noFill/>
          <a:ln w="11113">
            <a:solidFill>
              <a:srgbClr val="000000"/>
            </a:solidFill>
            <a:round/>
            <a:headEnd/>
            <a:tailEnd/>
          </a:ln>
        </p:spPr>
        <p:txBody>
          <a:bodyPr/>
          <a:lstStyle/>
          <a:p>
            <a:endParaRPr lang="en-US"/>
          </a:p>
        </p:txBody>
      </p:sp>
      <p:sp>
        <p:nvSpPr>
          <p:cNvPr id="53305" name="Line 59"/>
          <p:cNvSpPr>
            <a:spLocks noChangeShapeType="1"/>
          </p:cNvSpPr>
          <p:nvPr/>
        </p:nvSpPr>
        <p:spPr bwMode="auto">
          <a:xfrm>
            <a:off x="4229100" y="1827213"/>
            <a:ext cx="1588" cy="1084262"/>
          </a:xfrm>
          <a:prstGeom prst="line">
            <a:avLst/>
          </a:prstGeom>
          <a:noFill/>
          <a:ln w="11113">
            <a:solidFill>
              <a:srgbClr val="000000"/>
            </a:solidFill>
            <a:round/>
            <a:headEnd/>
            <a:tailEnd/>
          </a:ln>
        </p:spPr>
        <p:txBody>
          <a:bodyPr/>
          <a:lstStyle/>
          <a:p>
            <a:endParaRPr lang="en-US"/>
          </a:p>
        </p:txBody>
      </p:sp>
      <p:sp>
        <p:nvSpPr>
          <p:cNvPr id="53306" name="Line 60"/>
          <p:cNvSpPr>
            <a:spLocks noChangeShapeType="1"/>
          </p:cNvSpPr>
          <p:nvPr/>
        </p:nvSpPr>
        <p:spPr bwMode="auto">
          <a:xfrm>
            <a:off x="4229100" y="3429000"/>
            <a:ext cx="1588" cy="1084263"/>
          </a:xfrm>
          <a:prstGeom prst="line">
            <a:avLst/>
          </a:prstGeom>
          <a:noFill/>
          <a:ln w="11113">
            <a:solidFill>
              <a:srgbClr val="000000"/>
            </a:solidFill>
            <a:round/>
            <a:headEnd/>
            <a:tailEnd/>
          </a:ln>
        </p:spPr>
        <p:txBody>
          <a:bodyPr/>
          <a:lstStyle/>
          <a:p>
            <a:endParaRPr lang="en-US"/>
          </a:p>
        </p:txBody>
      </p:sp>
      <p:sp>
        <p:nvSpPr>
          <p:cNvPr id="53307" name="Line 61"/>
          <p:cNvSpPr>
            <a:spLocks noChangeShapeType="1"/>
          </p:cNvSpPr>
          <p:nvPr/>
        </p:nvSpPr>
        <p:spPr bwMode="auto">
          <a:xfrm>
            <a:off x="4229100" y="4787900"/>
            <a:ext cx="1588" cy="1084263"/>
          </a:xfrm>
          <a:prstGeom prst="line">
            <a:avLst/>
          </a:prstGeom>
          <a:noFill/>
          <a:ln w="11113">
            <a:solidFill>
              <a:srgbClr val="000000"/>
            </a:solidFill>
            <a:round/>
            <a:headEnd/>
            <a:tailEnd/>
          </a:ln>
        </p:spPr>
        <p:txBody>
          <a:bodyPr/>
          <a:lstStyle/>
          <a:p>
            <a:endParaRPr lang="en-US"/>
          </a:p>
        </p:txBody>
      </p:sp>
      <p:sp>
        <p:nvSpPr>
          <p:cNvPr id="53308" name="Rectangle 62"/>
          <p:cNvSpPr>
            <a:spLocks noChangeArrowheads="1"/>
          </p:cNvSpPr>
          <p:nvPr/>
        </p:nvSpPr>
        <p:spPr bwMode="auto">
          <a:xfrm>
            <a:off x="6316663" y="2995613"/>
            <a:ext cx="169862" cy="182562"/>
          </a:xfrm>
          <a:prstGeom prst="rect">
            <a:avLst/>
          </a:prstGeom>
          <a:noFill/>
          <a:ln w="9525">
            <a:noFill/>
            <a:miter lim="800000"/>
            <a:headEnd/>
            <a:tailEnd/>
          </a:ln>
        </p:spPr>
        <p:txBody>
          <a:bodyPr wrap="none" lIns="0" tIns="0" rIns="0" bIns="0">
            <a:spAutoFit/>
          </a:bodyPr>
          <a:lstStyle/>
          <a:p>
            <a:pPr eaLnBrk="1" hangingPunct="1"/>
            <a:r>
              <a:rPr lang="en-US" sz="1200" b="0">
                <a:solidFill>
                  <a:srgbClr val="000000"/>
                </a:solidFill>
                <a:latin typeface="Times New Roman" pitchFamily="18" charset="0"/>
              </a:rPr>
              <a:t>(a)</a:t>
            </a:r>
            <a:endParaRPr lang="en-US" sz="1200" b="0">
              <a:latin typeface="Times New Roman" pitchFamily="18" charset="0"/>
            </a:endParaRPr>
          </a:p>
        </p:txBody>
      </p:sp>
      <p:sp>
        <p:nvSpPr>
          <p:cNvPr id="53309" name="Rectangle 63"/>
          <p:cNvSpPr>
            <a:spLocks noChangeArrowheads="1"/>
          </p:cNvSpPr>
          <p:nvPr/>
        </p:nvSpPr>
        <p:spPr bwMode="auto">
          <a:xfrm>
            <a:off x="4291013" y="1957388"/>
            <a:ext cx="736600" cy="311150"/>
          </a:xfrm>
          <a:prstGeom prst="rect">
            <a:avLst/>
          </a:prstGeom>
          <a:noFill/>
          <a:ln w="9525">
            <a:noFill/>
            <a:miter lim="800000"/>
            <a:headEnd/>
            <a:tailEnd/>
          </a:ln>
        </p:spPr>
        <p:txBody>
          <a:bodyPr wrap="none" lIns="0" tIns="0" rIns="0" bIns="0">
            <a:spAutoFit/>
          </a:bodyPr>
          <a:lstStyle/>
          <a:p>
            <a:pPr eaLnBrk="1" hangingPunct="1">
              <a:lnSpc>
                <a:spcPct val="85000"/>
              </a:lnSpc>
            </a:pPr>
            <a:r>
              <a:rPr lang="en-US" sz="1200" b="0">
                <a:solidFill>
                  <a:srgbClr val="000000"/>
                </a:solidFill>
                <a:latin typeface="Times New Roman" pitchFamily="18" charset="0"/>
              </a:rPr>
              <a:t>Polarization</a:t>
            </a:r>
          </a:p>
          <a:p>
            <a:pPr eaLnBrk="1" hangingPunct="1">
              <a:lnSpc>
                <a:spcPct val="85000"/>
              </a:lnSpc>
            </a:pPr>
            <a:r>
              <a:rPr lang="en-US" sz="1200" b="0">
                <a:solidFill>
                  <a:srgbClr val="000000"/>
                </a:solidFill>
                <a:latin typeface="Times New Roman" pitchFamily="18" charset="0"/>
              </a:rPr>
              <a:t>potential</a:t>
            </a:r>
          </a:p>
        </p:txBody>
      </p:sp>
      <p:sp>
        <p:nvSpPr>
          <p:cNvPr id="53310" name="Rectangle 64"/>
          <p:cNvSpPr>
            <a:spLocks noChangeArrowheads="1"/>
          </p:cNvSpPr>
          <p:nvPr/>
        </p:nvSpPr>
        <p:spPr bwMode="auto">
          <a:xfrm>
            <a:off x="5748338" y="4949825"/>
            <a:ext cx="736600" cy="182563"/>
          </a:xfrm>
          <a:prstGeom prst="rect">
            <a:avLst/>
          </a:prstGeom>
          <a:noFill/>
          <a:ln w="9525">
            <a:noFill/>
            <a:miter lim="800000"/>
            <a:headEnd/>
            <a:tailEnd/>
          </a:ln>
        </p:spPr>
        <p:txBody>
          <a:bodyPr wrap="none" lIns="0" tIns="0" rIns="0" bIns="0">
            <a:spAutoFit/>
          </a:bodyPr>
          <a:lstStyle/>
          <a:p>
            <a:pPr eaLnBrk="1" hangingPunct="1"/>
            <a:r>
              <a:rPr lang="en-US" sz="1200" b="0">
                <a:solidFill>
                  <a:srgbClr val="000000"/>
                </a:solidFill>
                <a:latin typeface="Times New Roman" pitchFamily="18" charset="0"/>
              </a:rPr>
              <a:t>Polarization</a:t>
            </a:r>
            <a:endParaRPr lang="en-US" sz="1200" b="0">
              <a:latin typeface="Times New Roman" pitchFamily="18" charset="0"/>
            </a:endParaRPr>
          </a:p>
        </p:txBody>
      </p:sp>
      <p:sp>
        <p:nvSpPr>
          <p:cNvPr id="53311" name="Rectangle 65"/>
          <p:cNvSpPr>
            <a:spLocks noChangeArrowheads="1"/>
          </p:cNvSpPr>
          <p:nvPr/>
        </p:nvSpPr>
        <p:spPr bwMode="auto">
          <a:xfrm>
            <a:off x="4802188" y="5616575"/>
            <a:ext cx="736600" cy="182563"/>
          </a:xfrm>
          <a:prstGeom prst="rect">
            <a:avLst/>
          </a:prstGeom>
          <a:noFill/>
          <a:ln w="9525">
            <a:noFill/>
            <a:miter lim="800000"/>
            <a:headEnd/>
            <a:tailEnd/>
          </a:ln>
        </p:spPr>
        <p:txBody>
          <a:bodyPr wrap="none" lIns="0" tIns="0" rIns="0" bIns="0">
            <a:spAutoFit/>
          </a:bodyPr>
          <a:lstStyle/>
          <a:p>
            <a:pPr eaLnBrk="1" hangingPunct="1"/>
            <a:r>
              <a:rPr lang="en-US" sz="1200" b="0">
                <a:solidFill>
                  <a:srgbClr val="000000"/>
                </a:solidFill>
                <a:latin typeface="Times New Roman" pitchFamily="18" charset="0"/>
              </a:rPr>
              <a:t>Polarization</a:t>
            </a:r>
            <a:endParaRPr lang="en-US" sz="1200" b="0">
              <a:latin typeface="Times New Roman" pitchFamily="18" charset="0"/>
            </a:endParaRPr>
          </a:p>
        </p:txBody>
      </p:sp>
      <p:sp>
        <p:nvSpPr>
          <p:cNvPr id="53312" name="Rectangle 66"/>
          <p:cNvSpPr>
            <a:spLocks noChangeArrowheads="1"/>
          </p:cNvSpPr>
          <p:nvPr/>
        </p:nvSpPr>
        <p:spPr bwMode="auto">
          <a:xfrm>
            <a:off x="4111625" y="1778000"/>
            <a:ext cx="1016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v</a:t>
            </a:r>
            <a:endParaRPr lang="en-US" sz="1600" b="0">
              <a:latin typeface="Times New Roman" pitchFamily="18" charset="0"/>
            </a:endParaRPr>
          </a:p>
        </p:txBody>
      </p:sp>
      <p:sp>
        <p:nvSpPr>
          <p:cNvPr id="53313" name="Rectangle 67"/>
          <p:cNvSpPr>
            <a:spLocks noChangeArrowheads="1"/>
          </p:cNvSpPr>
          <p:nvPr/>
        </p:nvSpPr>
        <p:spPr bwMode="auto">
          <a:xfrm>
            <a:off x="4111625" y="3381375"/>
            <a:ext cx="1016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Times New Roman" pitchFamily="18" charset="0"/>
              </a:rPr>
              <a:t>v</a:t>
            </a:r>
            <a:endParaRPr lang="en-US" sz="1600" b="0">
              <a:latin typeface="Times New Roman" pitchFamily="18" charset="0"/>
            </a:endParaRPr>
          </a:p>
        </p:txBody>
      </p:sp>
      <p:sp>
        <p:nvSpPr>
          <p:cNvPr id="53314" name="Rectangle 68"/>
          <p:cNvSpPr>
            <a:spLocks noChangeArrowheads="1"/>
          </p:cNvSpPr>
          <p:nvPr/>
        </p:nvSpPr>
        <p:spPr bwMode="auto">
          <a:xfrm>
            <a:off x="4137025" y="4762500"/>
            <a:ext cx="57150"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i</a:t>
            </a:r>
            <a:endParaRPr lang="en-US" sz="1600" b="0">
              <a:latin typeface="Times New Roman" pitchFamily="18" charset="0"/>
            </a:endParaRPr>
          </a:p>
        </p:txBody>
      </p:sp>
      <p:sp>
        <p:nvSpPr>
          <p:cNvPr id="53315" name="Rectangle 69"/>
          <p:cNvSpPr>
            <a:spLocks noChangeArrowheads="1"/>
          </p:cNvSpPr>
          <p:nvPr/>
        </p:nvSpPr>
        <p:spPr bwMode="auto">
          <a:xfrm>
            <a:off x="4137025" y="442913"/>
            <a:ext cx="57150" cy="244475"/>
          </a:xfrm>
          <a:prstGeom prst="rect">
            <a:avLst/>
          </a:prstGeom>
          <a:noFill/>
          <a:ln w="9525">
            <a:noFill/>
            <a:miter lim="800000"/>
            <a:headEnd/>
            <a:tailEnd/>
          </a:ln>
        </p:spPr>
        <p:txBody>
          <a:bodyPr wrap="none" lIns="0" tIns="0" rIns="0" bIns="0">
            <a:spAutoFit/>
          </a:bodyPr>
          <a:lstStyle/>
          <a:p>
            <a:pPr eaLnBrk="1" hangingPunct="1"/>
            <a:r>
              <a:rPr lang="en-US" sz="1600" b="0" i="1">
                <a:solidFill>
                  <a:srgbClr val="000000"/>
                </a:solidFill>
                <a:latin typeface="Times New Roman" pitchFamily="18" charset="0"/>
              </a:rPr>
              <a:t>i</a:t>
            </a:r>
            <a:endParaRPr lang="en-US" sz="1600" b="0">
              <a:latin typeface="Times New Roman" pitchFamily="18" charset="0"/>
            </a:endParaRPr>
          </a:p>
        </p:txBody>
      </p:sp>
      <p:sp>
        <p:nvSpPr>
          <p:cNvPr id="53316" name="Rectangle 70"/>
          <p:cNvSpPr>
            <a:spLocks noChangeArrowheads="1"/>
          </p:cNvSpPr>
          <p:nvPr/>
        </p:nvSpPr>
        <p:spPr bwMode="auto">
          <a:xfrm>
            <a:off x="8507413" y="2659063"/>
            <a:ext cx="42862" cy="182562"/>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t</a:t>
            </a:r>
            <a:endParaRPr lang="en-US" sz="1200" b="0">
              <a:latin typeface="Times New Roman" pitchFamily="18" charset="0"/>
            </a:endParaRPr>
          </a:p>
        </p:txBody>
      </p:sp>
      <p:sp>
        <p:nvSpPr>
          <p:cNvPr id="53317" name="Rectangle 71"/>
          <p:cNvSpPr>
            <a:spLocks noChangeArrowheads="1"/>
          </p:cNvSpPr>
          <p:nvPr/>
        </p:nvSpPr>
        <p:spPr bwMode="auto">
          <a:xfrm>
            <a:off x="8507413" y="1301750"/>
            <a:ext cx="42862" cy="182563"/>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t</a:t>
            </a:r>
            <a:endParaRPr lang="en-US" sz="1200" b="0">
              <a:latin typeface="Times New Roman" pitchFamily="18" charset="0"/>
            </a:endParaRPr>
          </a:p>
        </p:txBody>
      </p:sp>
      <p:sp>
        <p:nvSpPr>
          <p:cNvPr id="53318" name="Rectangle 72"/>
          <p:cNvSpPr>
            <a:spLocks noChangeArrowheads="1"/>
          </p:cNvSpPr>
          <p:nvPr/>
        </p:nvSpPr>
        <p:spPr bwMode="auto">
          <a:xfrm>
            <a:off x="8507413" y="4262438"/>
            <a:ext cx="42862" cy="182562"/>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t</a:t>
            </a:r>
            <a:endParaRPr lang="en-US" sz="1200" b="0">
              <a:latin typeface="Times New Roman" pitchFamily="18" charset="0"/>
            </a:endParaRPr>
          </a:p>
        </p:txBody>
      </p:sp>
      <p:sp>
        <p:nvSpPr>
          <p:cNvPr id="53319" name="Rectangle 73"/>
          <p:cNvSpPr>
            <a:spLocks noChangeArrowheads="1"/>
          </p:cNvSpPr>
          <p:nvPr/>
        </p:nvSpPr>
        <p:spPr bwMode="auto">
          <a:xfrm>
            <a:off x="8507413" y="5635625"/>
            <a:ext cx="42862" cy="182563"/>
          </a:xfrm>
          <a:prstGeom prst="rect">
            <a:avLst/>
          </a:prstGeom>
          <a:noFill/>
          <a:ln w="9525">
            <a:noFill/>
            <a:miter lim="800000"/>
            <a:headEnd/>
            <a:tailEnd/>
          </a:ln>
        </p:spPr>
        <p:txBody>
          <a:bodyPr wrap="none" lIns="0" tIns="0" rIns="0" bIns="0">
            <a:spAutoFit/>
          </a:bodyPr>
          <a:lstStyle/>
          <a:p>
            <a:pPr eaLnBrk="1" hangingPunct="1"/>
            <a:r>
              <a:rPr lang="en-US" sz="1200" b="0" i="1">
                <a:solidFill>
                  <a:srgbClr val="000000"/>
                </a:solidFill>
                <a:latin typeface="Times New Roman" pitchFamily="18" charset="0"/>
              </a:rPr>
              <a:t>t</a:t>
            </a:r>
            <a:endParaRPr lang="en-US" sz="1200" b="0">
              <a:latin typeface="Times New Roman" pitchFamily="18" charset="0"/>
            </a:endParaRPr>
          </a:p>
        </p:txBody>
      </p:sp>
      <p:sp>
        <p:nvSpPr>
          <p:cNvPr id="53320" name="Rectangle 74"/>
          <p:cNvSpPr>
            <a:spLocks noChangeArrowheads="1"/>
          </p:cNvSpPr>
          <p:nvPr/>
        </p:nvSpPr>
        <p:spPr bwMode="auto">
          <a:xfrm>
            <a:off x="4291013" y="2316163"/>
            <a:ext cx="533400" cy="311150"/>
          </a:xfrm>
          <a:prstGeom prst="rect">
            <a:avLst/>
          </a:prstGeom>
          <a:noFill/>
          <a:ln w="9525">
            <a:noFill/>
            <a:miter lim="800000"/>
            <a:headEnd/>
            <a:tailEnd/>
          </a:ln>
        </p:spPr>
        <p:txBody>
          <a:bodyPr wrap="none" lIns="0" tIns="0" rIns="0" bIns="0">
            <a:spAutoFit/>
          </a:bodyPr>
          <a:lstStyle/>
          <a:p>
            <a:pPr eaLnBrk="1" hangingPunct="1">
              <a:lnSpc>
                <a:spcPct val="85000"/>
              </a:lnSpc>
            </a:pPr>
            <a:r>
              <a:rPr lang="en-US" sz="1200" b="0">
                <a:solidFill>
                  <a:srgbClr val="000000"/>
                </a:solidFill>
                <a:latin typeface="Times New Roman" pitchFamily="18" charset="0"/>
              </a:rPr>
              <a:t>Ohmic</a:t>
            </a:r>
          </a:p>
          <a:p>
            <a:pPr eaLnBrk="1" hangingPunct="1">
              <a:lnSpc>
                <a:spcPct val="85000"/>
              </a:lnSpc>
            </a:pPr>
            <a:r>
              <a:rPr lang="en-US" sz="1200" b="0">
                <a:solidFill>
                  <a:srgbClr val="000000"/>
                </a:solidFill>
                <a:latin typeface="Times New Roman" pitchFamily="18" charset="0"/>
              </a:rPr>
              <a:t>potential</a:t>
            </a:r>
          </a:p>
        </p:txBody>
      </p:sp>
      <p:sp>
        <p:nvSpPr>
          <p:cNvPr id="53321" name="Rectangle 75"/>
          <p:cNvSpPr>
            <a:spLocks noChangeArrowheads="1"/>
          </p:cNvSpPr>
          <p:nvPr/>
        </p:nvSpPr>
        <p:spPr bwMode="auto">
          <a:xfrm>
            <a:off x="6311900" y="5834063"/>
            <a:ext cx="177800" cy="182562"/>
          </a:xfrm>
          <a:prstGeom prst="rect">
            <a:avLst/>
          </a:prstGeom>
          <a:noFill/>
          <a:ln w="9525">
            <a:noFill/>
            <a:miter lim="800000"/>
            <a:headEnd/>
            <a:tailEnd/>
          </a:ln>
        </p:spPr>
        <p:txBody>
          <a:bodyPr wrap="none" lIns="0" tIns="0" rIns="0" bIns="0">
            <a:spAutoFit/>
          </a:bodyPr>
          <a:lstStyle/>
          <a:p>
            <a:pPr eaLnBrk="1" hangingPunct="1"/>
            <a:r>
              <a:rPr lang="en-US" sz="1200" b="0">
                <a:solidFill>
                  <a:srgbClr val="000000"/>
                </a:solidFill>
                <a:latin typeface="Times New Roman" pitchFamily="18" charset="0"/>
              </a:rPr>
              <a:t>(b)</a:t>
            </a:r>
            <a:endParaRPr lang="en-US" sz="1200" b="0">
              <a:latin typeface="Times New Roman" pitchFamily="18" charset="0"/>
            </a:endParaRPr>
          </a:p>
        </p:txBody>
      </p:sp>
      <p:sp>
        <p:nvSpPr>
          <p:cNvPr id="53322" name="Rectangle 76"/>
          <p:cNvSpPr>
            <a:spLocks noChangeArrowheads="1"/>
          </p:cNvSpPr>
          <p:nvPr/>
        </p:nvSpPr>
        <p:spPr bwMode="auto">
          <a:xfrm>
            <a:off x="5008563" y="2363788"/>
            <a:ext cx="736600" cy="311150"/>
          </a:xfrm>
          <a:prstGeom prst="rect">
            <a:avLst/>
          </a:prstGeom>
          <a:noFill/>
          <a:ln w="9525">
            <a:noFill/>
            <a:miter lim="800000"/>
            <a:headEnd/>
            <a:tailEnd/>
          </a:ln>
        </p:spPr>
        <p:txBody>
          <a:bodyPr wrap="none" lIns="0" tIns="0" rIns="0" bIns="0">
            <a:spAutoFit/>
          </a:bodyPr>
          <a:lstStyle/>
          <a:p>
            <a:pPr eaLnBrk="1" hangingPunct="1">
              <a:lnSpc>
                <a:spcPct val="85000"/>
              </a:lnSpc>
            </a:pPr>
            <a:r>
              <a:rPr lang="en-US" sz="1200" b="0">
                <a:solidFill>
                  <a:srgbClr val="000000"/>
                </a:solidFill>
                <a:latin typeface="Times New Roman" pitchFamily="18" charset="0"/>
              </a:rPr>
              <a:t>Polarization</a:t>
            </a:r>
          </a:p>
          <a:p>
            <a:pPr eaLnBrk="1" hangingPunct="1">
              <a:lnSpc>
                <a:spcPct val="85000"/>
              </a:lnSpc>
            </a:pPr>
            <a:r>
              <a:rPr lang="en-US" sz="1200" b="0">
                <a:solidFill>
                  <a:srgbClr val="000000"/>
                </a:solidFill>
                <a:latin typeface="Times New Roman" pitchFamily="18" charset="0"/>
              </a:rPr>
              <a:t>potential</a:t>
            </a:r>
          </a:p>
        </p:txBody>
      </p:sp>
      <p:sp>
        <p:nvSpPr>
          <p:cNvPr id="53323" name="Rectangle 77"/>
          <p:cNvSpPr>
            <a:spLocks noGrp="1" noChangeArrowheads="1"/>
          </p:cNvSpPr>
          <p:nvPr>
            <p:ph type="title"/>
          </p:nvPr>
        </p:nvSpPr>
        <p:spPr>
          <a:xfrm>
            <a:off x="906463" y="1036638"/>
            <a:ext cx="2511425" cy="4048125"/>
          </a:xfrm>
        </p:spPr>
        <p:txBody>
          <a:bodyPr/>
          <a:lstStyle/>
          <a:p>
            <a:pPr eaLnBrk="1" hangingPunct="1"/>
            <a:r>
              <a:rPr lang="en-US" sz="1800" smtClean="0"/>
              <a:t>Figure 5.23</a:t>
            </a:r>
            <a:br>
              <a:rPr lang="en-US" sz="1800" smtClean="0"/>
            </a:br>
            <a:r>
              <a:rPr lang="en-US" sz="1800" smtClean="0"/>
              <a:t>(a) Constant-current stimulation</a:t>
            </a:r>
            <a:br>
              <a:rPr lang="en-US" sz="1800" smtClean="0"/>
            </a:br>
            <a:r>
              <a:rPr lang="en-US" sz="1800" smtClean="0"/>
              <a:t>(b) Constant-voltage stimulation</a:t>
            </a:r>
            <a:br>
              <a:rPr lang="en-US" sz="1800" smtClean="0"/>
            </a:br>
            <a:r>
              <a:rPr lang="en-US" sz="1800" smtClean="0"/>
              <a:t/>
            </a:r>
            <a:br>
              <a:rPr lang="en-US" sz="1800" smtClean="0"/>
            </a:br>
            <a:r>
              <a:rPr lang="en-US" sz="1800" smtClean="0"/>
              <a:t>Charge transfer characteristics of the electrode are very important.  Platinum black and Iridium oxide are very good stimulating electrode materials.</a:t>
            </a:r>
          </a:p>
        </p:txBody>
      </p:sp>
      <p:sp>
        <p:nvSpPr>
          <p:cNvPr id="516174" name="Rectangle 78"/>
          <p:cNvSpPr>
            <a:spLocks noChangeArrowheads="1"/>
          </p:cNvSpPr>
          <p:nvPr/>
        </p:nvSpPr>
        <p:spPr bwMode="auto">
          <a:xfrm>
            <a:off x="696913" y="322263"/>
            <a:ext cx="4257675" cy="396875"/>
          </a:xfrm>
          <a:prstGeom prst="rect">
            <a:avLst/>
          </a:prstGeom>
          <a:noFill/>
          <a:ln w="9525">
            <a:noFill/>
            <a:miter lim="800000"/>
            <a:headEnd/>
            <a:tailEnd/>
          </a:ln>
          <a:effectLst>
            <a:outerShdw dist="53882" dir="2700000" algn="ctr" rotWithShape="0">
              <a:schemeClr val="bg2"/>
            </a:outerShdw>
          </a:effectLst>
        </p:spPr>
        <p:txBody>
          <a:bodyPr anchor="ctr"/>
          <a:lstStyle/>
          <a:p>
            <a:pPr>
              <a:defRPr/>
            </a:pPr>
            <a:r>
              <a:rPr lang="en-US" sz="1800">
                <a:solidFill>
                  <a:srgbClr val="FF0206"/>
                </a:solidFill>
                <a:effectLst>
                  <a:outerShdw blurRad="38100" dist="38100" dir="2700000" algn="tl">
                    <a:srgbClr val="C0C0C0"/>
                  </a:outerShdw>
                </a:effectLst>
                <a:latin typeface="Arial" charset="0"/>
              </a:rPr>
              <a:t>Stimulating Electrodes</a:t>
            </a: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96913" y="322263"/>
            <a:ext cx="4554537" cy="396875"/>
          </a:xfrm>
        </p:spPr>
        <p:txBody>
          <a:bodyPr/>
          <a:lstStyle/>
          <a:p>
            <a:pPr eaLnBrk="1" hangingPunct="1"/>
            <a:r>
              <a:rPr lang="en-US" sz="1800" smtClean="0"/>
              <a:t>Practical Hints in Using Electrodes</a:t>
            </a:r>
          </a:p>
        </p:txBody>
      </p:sp>
      <p:sp>
        <p:nvSpPr>
          <p:cNvPr id="40963" name="Rectangle 3"/>
          <p:cNvSpPr>
            <a:spLocks noGrp="1" noChangeArrowheads="1"/>
          </p:cNvSpPr>
          <p:nvPr>
            <p:ph idx="1"/>
          </p:nvPr>
        </p:nvSpPr>
        <p:spPr>
          <a:xfrm>
            <a:off x="631825" y="915988"/>
            <a:ext cx="7772400" cy="4724400"/>
          </a:xfrm>
        </p:spPr>
        <p:txBody>
          <a:bodyPr rtlCol="0">
            <a:normAutofit fontScale="77500" lnSpcReduction="20000"/>
          </a:bodyPr>
          <a:lstStyle/>
          <a:p>
            <a:pPr eaLnBrk="1" fontAlgn="auto" hangingPunct="1">
              <a:lnSpc>
                <a:spcPct val="90000"/>
              </a:lnSpc>
              <a:spcAft>
                <a:spcPts val="0"/>
              </a:spcAft>
              <a:defRPr/>
            </a:pPr>
            <a:r>
              <a:rPr lang="en-US" sz="1800" smtClean="0"/>
              <a:t>Ensure that all parts of a metal electrode that will touch the electrolyte are made of the same metal. </a:t>
            </a:r>
          </a:p>
          <a:p>
            <a:pPr lvl="1" eaLnBrk="1" fontAlgn="auto" hangingPunct="1">
              <a:lnSpc>
                <a:spcPct val="90000"/>
              </a:lnSpc>
              <a:spcAft>
                <a:spcPts val="0"/>
              </a:spcAft>
              <a:defRPr/>
            </a:pPr>
            <a:r>
              <a:rPr lang="en-US" smtClean="0"/>
              <a:t>Dissimilar metals have different half-cell potentials making an electrically unstable, noisy junction.</a:t>
            </a:r>
          </a:p>
          <a:p>
            <a:pPr lvl="1" eaLnBrk="1" fontAlgn="auto" hangingPunct="1">
              <a:lnSpc>
                <a:spcPct val="90000"/>
              </a:lnSpc>
              <a:spcAft>
                <a:spcPts val="0"/>
              </a:spcAft>
              <a:defRPr/>
            </a:pPr>
            <a:r>
              <a:rPr lang="en-US" smtClean="0"/>
              <a:t>If the lead wire is a different metal, be sure that it is well insulated.</a:t>
            </a:r>
          </a:p>
          <a:p>
            <a:pPr lvl="1" eaLnBrk="1" fontAlgn="auto" hangingPunct="1">
              <a:lnSpc>
                <a:spcPct val="90000"/>
              </a:lnSpc>
              <a:spcAft>
                <a:spcPts val="0"/>
              </a:spcAft>
              <a:defRPr/>
            </a:pPr>
            <a:r>
              <a:rPr lang="en-US" smtClean="0"/>
              <a:t>Do not let a solder junction touch the electrolyte.  If the junction must touch the electrolyte, fabricate the junction by welding or mechanical clamping or crimping.</a:t>
            </a:r>
          </a:p>
          <a:p>
            <a:pPr eaLnBrk="1" fontAlgn="auto" hangingPunct="1">
              <a:lnSpc>
                <a:spcPct val="90000"/>
              </a:lnSpc>
              <a:spcAft>
                <a:spcPts val="0"/>
              </a:spcAft>
              <a:defRPr/>
            </a:pPr>
            <a:r>
              <a:rPr lang="en-US" sz="1800" smtClean="0"/>
              <a:t>For differential measurements,  use the same material for each electrode.  </a:t>
            </a:r>
          </a:p>
          <a:p>
            <a:pPr lvl="1" eaLnBrk="1" fontAlgn="auto" hangingPunct="1">
              <a:lnSpc>
                <a:spcPct val="90000"/>
              </a:lnSpc>
              <a:spcAft>
                <a:spcPts val="0"/>
              </a:spcAft>
              <a:defRPr/>
            </a:pPr>
            <a:r>
              <a:rPr lang="en-US" smtClean="0"/>
              <a:t>If the half-cell potentials are nearly equal, they will cancel and minimize the saturation effects of high-gain, dc coupled amplifiers.</a:t>
            </a:r>
          </a:p>
          <a:p>
            <a:pPr eaLnBrk="1" fontAlgn="auto" hangingPunct="1">
              <a:lnSpc>
                <a:spcPct val="90000"/>
              </a:lnSpc>
              <a:spcAft>
                <a:spcPts val="0"/>
              </a:spcAft>
              <a:defRPr/>
            </a:pPr>
            <a:r>
              <a:rPr lang="en-US" sz="1800" smtClean="0"/>
              <a:t>Electrodes attached to the skin frequently fall off.</a:t>
            </a:r>
          </a:p>
          <a:p>
            <a:pPr lvl="1" eaLnBrk="1" fontAlgn="auto" hangingPunct="1">
              <a:lnSpc>
                <a:spcPct val="90000"/>
              </a:lnSpc>
              <a:spcAft>
                <a:spcPts val="0"/>
              </a:spcAft>
              <a:defRPr/>
            </a:pPr>
            <a:r>
              <a:rPr lang="en-US" smtClean="0"/>
              <a:t>Use very flexible lead wires arranged in a manner to minimize the force exerted on the electrode.</a:t>
            </a:r>
          </a:p>
          <a:p>
            <a:pPr lvl="1" eaLnBrk="1" fontAlgn="auto" hangingPunct="1">
              <a:lnSpc>
                <a:spcPct val="90000"/>
              </a:lnSpc>
              <a:spcAft>
                <a:spcPts val="0"/>
              </a:spcAft>
              <a:defRPr/>
            </a:pPr>
            <a:r>
              <a:rPr lang="en-US" smtClean="0"/>
              <a:t>Tape the flexible wire to the skin a short distance from the electrode, making this a stress-relief point.</a:t>
            </a:r>
          </a:p>
          <a:p>
            <a:pPr lvl="1" eaLnBrk="1" fontAlgn="auto" hangingPunct="1">
              <a:lnSpc>
                <a:spcPct val="90000"/>
              </a:lnSpc>
              <a:spcAft>
                <a:spcPts val="0"/>
              </a:spcAft>
              <a:defRPr/>
            </a:pPr>
            <a:endParaRPr lang="en-US" smtClean="0"/>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96913" y="322263"/>
            <a:ext cx="4554537" cy="396875"/>
          </a:xfrm>
        </p:spPr>
        <p:txBody>
          <a:bodyPr/>
          <a:lstStyle/>
          <a:p>
            <a:pPr eaLnBrk="1" hangingPunct="1"/>
            <a:r>
              <a:rPr lang="en-US" sz="1800" smtClean="0"/>
              <a:t>Practical Hints in Using Electrodes</a:t>
            </a:r>
          </a:p>
        </p:txBody>
      </p:sp>
      <p:sp>
        <p:nvSpPr>
          <p:cNvPr id="41987" name="Rectangle 3"/>
          <p:cNvSpPr>
            <a:spLocks noGrp="1" noChangeArrowheads="1"/>
          </p:cNvSpPr>
          <p:nvPr>
            <p:ph idx="1"/>
          </p:nvPr>
        </p:nvSpPr>
        <p:spPr>
          <a:xfrm>
            <a:off x="674688" y="917575"/>
            <a:ext cx="7772400" cy="4724400"/>
          </a:xfrm>
        </p:spPr>
        <p:txBody>
          <a:bodyPr rtlCol="0">
            <a:normAutofit fontScale="70000" lnSpcReduction="20000"/>
          </a:bodyPr>
          <a:lstStyle/>
          <a:p>
            <a:pPr eaLnBrk="1" fontAlgn="auto" hangingPunct="1">
              <a:lnSpc>
                <a:spcPct val="90000"/>
              </a:lnSpc>
              <a:spcAft>
                <a:spcPts val="0"/>
              </a:spcAft>
              <a:defRPr/>
            </a:pPr>
            <a:r>
              <a:rPr lang="en-US" sz="1800" smtClean="0"/>
              <a:t>A common failure point in the site at which the lead wire is attached to the electrode.</a:t>
            </a:r>
          </a:p>
          <a:p>
            <a:pPr lvl="1" eaLnBrk="1" fontAlgn="auto" hangingPunct="1">
              <a:lnSpc>
                <a:spcPct val="90000"/>
              </a:lnSpc>
              <a:spcAft>
                <a:spcPts val="0"/>
              </a:spcAft>
              <a:defRPr/>
            </a:pPr>
            <a:r>
              <a:rPr lang="en-US" smtClean="0"/>
              <a:t>Repeated flexing can break the wire inside its insulation.</a:t>
            </a:r>
          </a:p>
          <a:p>
            <a:pPr lvl="1" eaLnBrk="1" fontAlgn="auto" hangingPunct="1">
              <a:lnSpc>
                <a:spcPct val="90000"/>
              </a:lnSpc>
              <a:spcAft>
                <a:spcPts val="0"/>
              </a:spcAft>
              <a:defRPr/>
            </a:pPr>
            <a:r>
              <a:rPr lang="en-US" smtClean="0"/>
              <a:t>Prove strain relief by creating a gradual mechanical transition between the wire and the electrode.</a:t>
            </a:r>
          </a:p>
          <a:p>
            <a:pPr lvl="1" eaLnBrk="1" fontAlgn="auto" hangingPunct="1">
              <a:lnSpc>
                <a:spcPct val="90000"/>
              </a:lnSpc>
              <a:spcAft>
                <a:spcPts val="0"/>
              </a:spcAft>
              <a:defRPr/>
            </a:pPr>
            <a:r>
              <a:rPr lang="en-US" smtClean="0"/>
              <a:t>Use a tapered region of insulation that gradually increases in diameter from that of the wire towards that of the electrode as one gets closer and closer to the electrode.</a:t>
            </a:r>
          </a:p>
          <a:p>
            <a:pPr eaLnBrk="1" fontAlgn="auto" hangingPunct="1">
              <a:lnSpc>
                <a:spcPct val="90000"/>
              </a:lnSpc>
              <a:spcAft>
                <a:spcPts val="0"/>
              </a:spcAft>
              <a:defRPr/>
            </a:pPr>
            <a:r>
              <a:rPr lang="en-US" sz="1800" smtClean="0"/>
              <a:t> Match the lead-wire insulation to the specific application.</a:t>
            </a:r>
          </a:p>
          <a:p>
            <a:pPr lvl="1" eaLnBrk="1" fontAlgn="auto" hangingPunct="1">
              <a:lnSpc>
                <a:spcPct val="90000"/>
              </a:lnSpc>
              <a:spcAft>
                <a:spcPts val="0"/>
              </a:spcAft>
              <a:defRPr/>
            </a:pPr>
            <a:r>
              <a:rPr lang="en-US" smtClean="0"/>
              <a:t>If the lead wires and their junctions to the electrode are soaked in extracellular fluid or a cleaning solution for long periods of time, water and other solvents can penetrate the polymeric coating and reduce the effective resistance, making the lead wire become part of the electrode.</a:t>
            </a:r>
          </a:p>
          <a:p>
            <a:pPr lvl="1" eaLnBrk="1" fontAlgn="auto" hangingPunct="1">
              <a:lnSpc>
                <a:spcPct val="90000"/>
              </a:lnSpc>
              <a:spcAft>
                <a:spcPts val="0"/>
              </a:spcAft>
              <a:defRPr/>
            </a:pPr>
            <a:r>
              <a:rPr lang="en-US" smtClean="0"/>
              <a:t>Such an electrode captures other signals introducing unwanted noise.</a:t>
            </a:r>
          </a:p>
          <a:p>
            <a:pPr eaLnBrk="1" fontAlgn="auto" hangingPunct="1">
              <a:lnSpc>
                <a:spcPct val="90000"/>
              </a:lnSpc>
              <a:spcAft>
                <a:spcPts val="0"/>
              </a:spcAft>
              <a:defRPr/>
            </a:pPr>
            <a:r>
              <a:rPr lang="en-US" sz="1800" smtClean="0"/>
              <a:t>Match your amplifier design to the signal source.</a:t>
            </a:r>
          </a:p>
          <a:p>
            <a:pPr lvl="1" eaLnBrk="1" fontAlgn="auto" hangingPunct="1">
              <a:lnSpc>
                <a:spcPct val="90000"/>
              </a:lnSpc>
              <a:spcAft>
                <a:spcPts val="0"/>
              </a:spcAft>
              <a:defRPr/>
            </a:pPr>
            <a:r>
              <a:rPr lang="en-US" smtClean="0"/>
              <a:t>Be sure that your amplifier circuit has an input impedance that is much greater than the source impedance of the electrodes.</a:t>
            </a:r>
          </a:p>
          <a:p>
            <a:pPr lvl="1" eaLnBrk="1" fontAlgn="auto" hangingPunct="1">
              <a:lnSpc>
                <a:spcPct val="90000"/>
              </a:lnSpc>
              <a:spcAft>
                <a:spcPts val="0"/>
              </a:spcAft>
              <a:defRPr/>
            </a:pPr>
            <a:endParaRPr lang="en-US" smtClean="0"/>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nvGraphicFramePr>
        <p:xfrm>
          <a:off x="603250" y="1749425"/>
          <a:ext cx="7845425" cy="4387850"/>
        </p:xfrm>
        <a:graphic>
          <a:graphicData uri="http://schemas.openxmlformats.org/presentationml/2006/ole">
            <mc:AlternateContent xmlns:mc="http://schemas.openxmlformats.org/markup-compatibility/2006">
              <mc:Choice xmlns:v="urn:schemas-microsoft-com:vml" Requires="v">
                <p:oleObj spid="_x0000_s3078" name="Photo Editor Photo" r:id="rId4" imgW="6294666" imgH="3520745" progId="">
                  <p:embed/>
                </p:oleObj>
              </mc:Choice>
              <mc:Fallback>
                <p:oleObj name="Photo Editor Photo" r:id="rId4" imgW="6294666" imgH="352074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1749425"/>
                        <a:ext cx="7845425" cy="438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5"/>
          <p:cNvPicPr>
            <a:picLocks noChangeAspect="1" noChangeArrowheads="1"/>
          </p:cNvPicPr>
          <p:nvPr/>
        </p:nvPicPr>
        <p:blipFill>
          <a:blip r:embed="rId6"/>
          <a:srcRect/>
          <a:stretch>
            <a:fillRect/>
          </a:stretch>
        </p:blipFill>
        <p:spPr bwMode="auto">
          <a:xfrm>
            <a:off x="608013" y="963613"/>
            <a:ext cx="7605712" cy="738187"/>
          </a:xfrm>
          <a:prstGeom prst="rect">
            <a:avLst/>
          </a:prstGeom>
          <a:noFill/>
          <a:ln w="9525">
            <a:noFill/>
            <a:miter lim="800000"/>
            <a:headEnd/>
            <a:tailEnd/>
          </a:ln>
        </p:spPr>
      </p:pic>
      <p:sp>
        <p:nvSpPr>
          <p:cNvPr id="3078" name="Rectangle 8"/>
          <p:cNvSpPr>
            <a:spLocks noGrp="1" noChangeArrowheads="1"/>
          </p:cNvSpPr>
          <p:nvPr>
            <p:ph type="title"/>
          </p:nvPr>
        </p:nvSpPr>
        <p:spPr>
          <a:xfrm>
            <a:off x="304800" y="228600"/>
            <a:ext cx="8534400" cy="487363"/>
          </a:xfrm>
        </p:spPr>
        <p:txBody>
          <a:bodyPr/>
          <a:lstStyle/>
          <a:p>
            <a:r>
              <a:rPr lang="en-US" sz="2400" b="1" smtClean="0">
                <a:solidFill>
                  <a:srgbClr val="3333FF"/>
                </a:solidFill>
              </a:rPr>
              <a:t>Medical and Physiological Parameters #3</a:t>
            </a:r>
          </a:p>
        </p:txBody>
      </p:sp>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4.jpg"/>
          <p:cNvPicPr>
            <a:picLocks noChangeAspect="1"/>
          </p:cNvPicPr>
          <p:nvPr/>
        </p:nvPicPr>
        <p:blipFill>
          <a:blip r:embed="rId2"/>
          <a:stretch>
            <a:fillRect/>
          </a:stretch>
        </p:blipFill>
        <p:spPr>
          <a:xfrm>
            <a:off x="0" y="356398"/>
            <a:ext cx="9144000" cy="6145203"/>
          </a:xfrm>
          <a:prstGeom prst="rect">
            <a:avLst/>
          </a:prstGeom>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5.jpg"/>
          <p:cNvPicPr>
            <a:picLocks noChangeAspect="1"/>
          </p:cNvPicPr>
          <p:nvPr/>
        </p:nvPicPr>
        <p:blipFill>
          <a:blip r:embed="rId2"/>
          <a:stretch>
            <a:fillRect/>
          </a:stretch>
        </p:blipFill>
        <p:spPr>
          <a:xfrm>
            <a:off x="463028" y="0"/>
            <a:ext cx="8217943" cy="6858000"/>
          </a:xfrm>
          <a:prstGeom prst="rect">
            <a:avLst/>
          </a:prstGeom>
        </p:spPr>
      </p:pic>
      <p:sp>
        <p:nvSpPr>
          <p:cNvPr id="2" name="Footer Placeholder 1"/>
          <p:cNvSpPr>
            <a:spLocks noGrp="1"/>
          </p:cNvSpPr>
          <p:nvPr>
            <p:ph type="ftr" sz="quarter" idx="11"/>
          </p:nvPr>
        </p:nvSpPr>
        <p:spPr/>
        <p:txBody>
          <a:bodyPr/>
          <a:lstStyle/>
          <a:p>
            <a:r>
              <a:rPr lang="en-US" smtClean="0"/>
              <a:t>J.K.Roy</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TotalTime>
  <Words>3657</Words>
  <Application>Microsoft Office PowerPoint</Application>
  <PresentationFormat>On-screen Show (4:3)</PresentationFormat>
  <Paragraphs>1004</Paragraphs>
  <Slides>63</Slides>
  <Notes>49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66" baseType="lpstr">
      <vt:lpstr>Office Theme</vt:lpstr>
      <vt:lpstr>Photo Editor Photo</vt:lpstr>
      <vt:lpstr>Equation</vt:lpstr>
      <vt:lpstr>BIOMEDICAL INSTRUMENTATION</vt:lpstr>
      <vt:lpstr> Module - 2  Fundamentals of Biomedical Instrumentation    </vt:lpstr>
      <vt:lpstr>PowerPoint Presentation</vt:lpstr>
      <vt:lpstr>PowerPoint Presentation</vt:lpstr>
      <vt:lpstr>Medical and Physiological Parameters #1</vt:lpstr>
      <vt:lpstr>Medical and Physiological Parameters #2</vt:lpstr>
      <vt:lpstr>Medical and Physiological Parameters #3</vt:lpstr>
      <vt:lpstr>PowerPoint Presentation</vt:lpstr>
      <vt:lpstr>PowerPoint Presentation</vt:lpstr>
      <vt:lpstr>PowerPoint Presentation</vt:lpstr>
      <vt:lpstr>PowerPoint Presentation</vt:lpstr>
      <vt:lpstr>Generalized Instrumentation System</vt:lpstr>
      <vt:lpstr>PowerPoint Presentation</vt:lpstr>
      <vt:lpstr>PowerPoint Presentation</vt:lpstr>
      <vt:lpstr>Generalized Static Characteristics of Instrumentation System</vt:lpstr>
      <vt:lpstr>Simplified Electrocardiographic Recording System</vt:lpstr>
      <vt:lpstr>Basic Biopotential Amplifier Requirements</vt:lpstr>
      <vt:lpstr> Biopotential Electrodes  by  Dr. Joyanta Kumar Roy </vt:lpstr>
      <vt:lpstr>Biopotential Electrodes Outline</vt:lpstr>
      <vt:lpstr>Biopotential Electrodes – The Basics</vt:lpstr>
      <vt:lpstr>PowerPoint Presentation</vt:lpstr>
      <vt:lpstr>PowerPoint Presentation</vt:lpstr>
      <vt:lpstr>PowerPoint Presentation</vt:lpstr>
      <vt:lpstr>Current Flow at the Electrode-Electrolyte Interface</vt:lpstr>
      <vt:lpstr>Half-Cell Potential</vt:lpstr>
      <vt:lpstr>Half-Cell Potentials of Common Metals at 25 ºC</vt:lpstr>
      <vt:lpstr>Electrode Polarization</vt:lpstr>
      <vt:lpstr>Nernst Equation</vt:lpstr>
      <vt:lpstr>Hydrogen Electrode</vt:lpstr>
      <vt:lpstr>Polarizability &amp; Electrodes</vt:lpstr>
      <vt:lpstr>The Classic Ag/AgCl Electrodes</vt:lpstr>
      <vt:lpstr>Ag/AgCl Electrodes</vt:lpstr>
      <vt:lpstr>Ag/AgCl Fabrication</vt:lpstr>
      <vt:lpstr>Sintered Ag/Ag Electrode</vt:lpstr>
      <vt:lpstr>PowerPoint Presentation</vt:lpstr>
      <vt:lpstr>PowerPoint Presentation</vt:lpstr>
      <vt:lpstr>PowerPoint Presentation</vt:lpstr>
      <vt:lpstr>Calomel Electrode</vt:lpstr>
      <vt:lpstr>Electrode Circuit Model</vt:lpstr>
      <vt:lpstr>Ag/AgCl Electrode Impedance</vt:lpstr>
      <vt:lpstr>Nichel- &amp; Carbon-Loaded Silicone</vt:lpstr>
      <vt:lpstr>Skin Anatomy</vt:lpstr>
      <vt:lpstr>Electrode-Skin Interface Model</vt:lpstr>
      <vt:lpstr>Metal Electrodes</vt:lpstr>
      <vt:lpstr>Metal Suction Electrodes</vt:lpstr>
      <vt:lpstr>Floating Metal Electrodes</vt:lpstr>
      <vt:lpstr>Flexible Body-Surface Electrodes</vt:lpstr>
      <vt:lpstr>Percutaneous Electrodes</vt:lpstr>
      <vt:lpstr>Fetal Intracutaneous Electrodes</vt:lpstr>
      <vt:lpstr>Implantable Electrodes</vt:lpstr>
      <vt:lpstr>Microfabricated Electrode Arrays</vt:lpstr>
      <vt:lpstr>Intracellular Recording Electrode</vt:lpstr>
      <vt:lpstr>Supported Metal Electrodes</vt:lpstr>
      <vt:lpstr>Glass Micropipet Electrodes</vt:lpstr>
      <vt:lpstr>Microfabricated Microelectrodes</vt:lpstr>
      <vt:lpstr>Microelectrode Electrical Model</vt:lpstr>
      <vt:lpstr>Microelectrode Electrical Model</vt:lpstr>
      <vt:lpstr>Microelectrode Electrical Model</vt:lpstr>
      <vt:lpstr>Glass Micropipet</vt:lpstr>
      <vt:lpstr>Glass Micropipet</vt:lpstr>
      <vt:lpstr>Figure 5.23 (a) Constant-current stimulation (b) Constant-voltage stimulation  Charge transfer characteristics of the electrode are very important.  Platinum black and Iridium oxide are very good stimulating electrode materials.</vt:lpstr>
      <vt:lpstr>Practical Hints in Using Electrodes</vt:lpstr>
      <vt:lpstr>Practical Hints in Using Electrodes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JKROY</dc:creator>
  <cp:lastModifiedBy>JKROY</cp:lastModifiedBy>
  <cp:revision>7</cp:revision>
  <dcterms:created xsi:type="dcterms:W3CDTF">2006-08-16T00:00:00Z</dcterms:created>
  <dcterms:modified xsi:type="dcterms:W3CDTF">2013-03-12T06:17:56Z</dcterms:modified>
</cp:coreProperties>
</file>